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709" r:id="rId2"/>
  </p:sldMasterIdLst>
  <p:notesMasterIdLst>
    <p:notesMasterId r:id="rId30"/>
  </p:notesMasterIdLst>
  <p:sldIdLst>
    <p:sldId id="308" r:id="rId3"/>
    <p:sldId id="309" r:id="rId4"/>
    <p:sldId id="300" r:id="rId5"/>
    <p:sldId id="301" r:id="rId6"/>
    <p:sldId id="310" r:id="rId7"/>
    <p:sldId id="268" r:id="rId8"/>
    <p:sldId id="302" r:id="rId9"/>
    <p:sldId id="311" r:id="rId10"/>
    <p:sldId id="312" r:id="rId11"/>
    <p:sldId id="265" r:id="rId12"/>
    <p:sldId id="267" r:id="rId13"/>
    <p:sldId id="299" r:id="rId14"/>
    <p:sldId id="303" r:id="rId15"/>
    <p:sldId id="313" r:id="rId16"/>
    <p:sldId id="317" r:id="rId17"/>
    <p:sldId id="318" r:id="rId18"/>
    <p:sldId id="304" r:id="rId19"/>
    <p:sldId id="314" r:id="rId20"/>
    <p:sldId id="319" r:id="rId21"/>
    <p:sldId id="305" r:id="rId22"/>
    <p:sldId id="315" r:id="rId23"/>
    <p:sldId id="316" r:id="rId24"/>
    <p:sldId id="306" r:id="rId25"/>
    <p:sldId id="270" r:id="rId26"/>
    <p:sldId id="307" r:id="rId27"/>
    <p:sldId id="294" r:id="rId28"/>
    <p:sldId id="32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6" autoAdjust="0"/>
  </p:normalViewPr>
  <p:slideViewPr>
    <p:cSldViewPr>
      <p:cViewPr>
        <p:scale>
          <a:sx n="53" d="100"/>
          <a:sy n="53" d="100"/>
        </p:scale>
        <p:origin x="-1640" y="-2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1" charset="0"/>
                <a:ea typeface="Arial" pitchFamily="-111" charset="0"/>
                <a:cs typeface="Arial" pitchFamily="-111"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1" charset="0"/>
                <a:ea typeface="Arial" pitchFamily="-111" charset="0"/>
                <a:cs typeface="Arial" pitchFamily="-111"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1" charset="0"/>
                <a:ea typeface="Arial" pitchFamily="-111" charset="0"/>
                <a:cs typeface="Arial" pitchFamily="-111"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D914105-125F-47F7-BAA4-E2E537B61CFE}" type="slidenum">
              <a:rPr lang="en-US" altLang="en-US"/>
              <a:pPr>
                <a:defRPr/>
              </a:pPr>
              <a:t>‹#›</a:t>
            </a:fld>
            <a:endParaRPr lang="en-US" altLang="en-US"/>
          </a:p>
        </p:txBody>
      </p:sp>
    </p:spTree>
    <p:extLst>
      <p:ext uri="{BB962C8B-B14F-4D97-AF65-F5344CB8AC3E}">
        <p14:creationId xmlns:p14="http://schemas.microsoft.com/office/powerpoint/2010/main" val="3562834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1pPr>
    <a:lvl2pPr marL="4572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2pPr>
    <a:lvl3pPr marL="9144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3pPr>
    <a:lvl4pPr marL="13716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4pPr>
    <a:lvl5pPr marL="1828800" algn="l" rtl="0" eaLnBrk="0" fontAlgn="base" hangingPunct="0">
      <a:spcBef>
        <a:spcPct val="30000"/>
      </a:spcBef>
      <a:spcAft>
        <a:spcPct val="0"/>
      </a:spcAft>
      <a:defRPr sz="1200" kern="1200">
        <a:solidFill>
          <a:schemeClr val="tx1"/>
        </a:solidFill>
        <a:latin typeface="Arial" pitchFamily="-111" charset="0"/>
        <a:ea typeface="Arial" pitchFamily="-111" charset="0"/>
        <a:cs typeface="Arial" pitchFamily="-11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38C3BD2-C484-487D-A4F2-BABADC42514D}" type="slidenum">
              <a:rPr lang="en-US" altLang="en-US" smtClean="0"/>
              <a:pPr eaLnBrk="1" hangingPunct="1">
                <a:spcBef>
                  <a:spcPct val="0"/>
                </a:spcBef>
              </a:pPr>
              <a:t>5</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16</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18</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19</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21</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22</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C86CCDC-5F0A-44A2-8EB3-18B187114FE4}" type="slidenum">
              <a:rPr lang="en-US" altLang="en-US" smtClean="0"/>
              <a:pPr eaLnBrk="1" hangingPunct="1">
                <a:spcBef>
                  <a:spcPct val="0"/>
                </a:spcBef>
              </a:pPr>
              <a:t>24</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E4D1F00-B02C-4B4F-87E2-FCE3BAF5CE4D}" type="slidenum">
              <a:rPr lang="en-US" altLang="en-US" smtClean="0"/>
              <a:pPr eaLnBrk="1" hangingPunct="1">
                <a:spcBef>
                  <a:spcPct val="0"/>
                </a:spcBef>
              </a:pPr>
              <a:t>26</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38C3BD2-C484-487D-A4F2-BABADC42514D}" type="slidenum">
              <a:rPr lang="en-US" altLang="en-US" smtClean="0"/>
              <a:pPr eaLnBrk="1" hangingPunct="1">
                <a:spcBef>
                  <a:spcPct val="0"/>
                </a:spcBef>
              </a:pPr>
              <a:t>6</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C8976A-49AB-42F4-9B27-CFC46C9F7C58}" type="slidenum">
              <a:rPr lang="en-US" altLang="en-US" smtClean="0"/>
              <a:pPr eaLnBrk="1" hangingPunct="1">
                <a:spcBef>
                  <a:spcPct val="0"/>
                </a:spcBef>
              </a:pPr>
              <a:t>8</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Teaching Tip:  </a:t>
            </a:r>
            <a:r>
              <a:rPr lang="en-US" altLang="en-US" smtClean="0">
                <a:latin typeface="Arial" charset="0"/>
                <a:cs typeface="Arial" charset="0"/>
              </a:rPr>
              <a:t>Robert Cialdini’s book </a:t>
            </a:r>
            <a:r>
              <a:rPr lang="en-US" altLang="en-US" i="1" smtClean="0">
                <a:latin typeface="Arial" charset="0"/>
                <a:cs typeface="Arial" charset="0"/>
              </a:rPr>
              <a:t>Influence: Science and Practice</a:t>
            </a:r>
            <a:r>
              <a:rPr lang="en-US" altLang="en-US" smtClean="0">
                <a:latin typeface="Arial" charset="0"/>
                <a:cs typeface="Arial" charset="0"/>
              </a:rPr>
              <a:t> presents numerous examples of social influence that you can use with your class (http://changingminds.org/explanations/theories/informational_social_influence.htm).</a:t>
            </a:r>
          </a:p>
          <a:p>
            <a:pPr eaLnBrk="1" hangingPunct="1"/>
            <a:r>
              <a:rPr lang="en-US" altLang="en-US" b="1" smtClean="0">
                <a:latin typeface="Arial" charset="0"/>
                <a:cs typeface="Arial" charset="0"/>
              </a:rPr>
              <a:t>Technology Tip:  </a:t>
            </a:r>
            <a:r>
              <a:rPr lang="en-US" altLang="en-US" smtClean="0">
                <a:latin typeface="Arial" charset="0"/>
                <a:cs typeface="Arial" charset="0"/>
              </a:rPr>
              <a:t>A very interesting glimpse inside the mind of someone recruited into a cult-like self-help group is available at CityPages.</a:t>
            </a:r>
          </a:p>
          <a:p>
            <a:pPr eaLnBrk="1" hangingPunct="1"/>
            <a:r>
              <a:rPr lang="en-US" altLang="en-US" b="1" smtClean="0">
                <a:latin typeface="Arial" charset="0"/>
                <a:cs typeface="Arial" charset="0"/>
              </a:rPr>
              <a:t>Technology Tip: </a:t>
            </a:r>
            <a:r>
              <a:rPr lang="en-US" altLang="en-US" smtClean="0">
                <a:latin typeface="Arial" charset="0"/>
                <a:cs typeface="Arial" charset="0"/>
              </a:rPr>
              <a:t>A PBS </a:t>
            </a:r>
            <a:r>
              <a:rPr lang="en-US" altLang="en-US" i="1" smtClean="0">
                <a:latin typeface="Arial" charset="0"/>
                <a:cs typeface="Arial" charset="0"/>
              </a:rPr>
              <a:t>Frontline</a:t>
            </a:r>
            <a:r>
              <a:rPr lang="en-US" altLang="en-US" smtClean="0">
                <a:latin typeface="Arial" charset="0"/>
                <a:cs typeface="Arial" charset="0"/>
              </a:rPr>
              <a:t> episode on marketing is available in its entirety at PBS.org, which also offers discussion groups, interviews, and teacher guides (http://www.pbs.org/wgbh/pages/frontline/shows/persuaders/view/).</a:t>
            </a:r>
          </a:p>
          <a:p>
            <a:pPr eaLnBrk="1" hangingPunct="1"/>
            <a:r>
              <a:rPr lang="en-US" altLang="en-US" b="1" smtClean="0">
                <a:latin typeface="Arial" charset="0"/>
                <a:cs typeface="Arial" charset="0"/>
              </a:rPr>
              <a:t>Technology Tips:  </a:t>
            </a:r>
            <a:r>
              <a:rPr lang="en-US" altLang="en-US" smtClean="0">
                <a:latin typeface="Arial" charset="0"/>
                <a:cs typeface="Arial" charset="0"/>
              </a:rPr>
              <a:t>Steve Booth-Butterfield provides examples of the foot-in-the-door and door-in-the-face techniques on his website (http://www.as.wvu.edu/~sbb/comm221/chapters/twosteps.htm).</a:t>
            </a:r>
          </a:p>
          <a:p>
            <a:pPr eaLnBrk="1" hangingPunct="1"/>
            <a:r>
              <a:rPr lang="en-US" altLang="en-US" b="1" smtClean="0">
                <a:latin typeface="Arial" charset="0"/>
                <a:cs typeface="Arial" charset="0"/>
              </a:rPr>
              <a:t>Technology Tip:  </a:t>
            </a:r>
            <a:r>
              <a:rPr lang="en-US" altLang="en-US" smtClean="0">
                <a:latin typeface="Arial" charset="0"/>
                <a:cs typeface="Arial" charset="0"/>
              </a:rPr>
              <a:t>A current car financing scam called yo-yo financing is a variation on the low-ball technique.  See, for example, the article “Yo-Yo Deals: Stringing Car Buyers Along” at </a:t>
            </a:r>
            <a:r>
              <a:rPr lang="en-US" altLang="en-US" b="1" smtClean="0">
                <a:latin typeface="Arial" charset="0"/>
                <a:cs typeface="Arial" charset="0"/>
              </a:rPr>
              <a:t>Washingtonpost.com.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C8976A-49AB-42F4-9B27-CFC46C9F7C58}" type="slidenum">
              <a:rPr lang="en-US" altLang="en-US" smtClean="0"/>
              <a:pPr eaLnBrk="1" hangingPunct="1">
                <a:spcBef>
                  <a:spcPct val="0"/>
                </a:spcBef>
              </a:pPr>
              <a:t>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Teaching Tip:  </a:t>
            </a:r>
            <a:r>
              <a:rPr lang="en-US" altLang="en-US" smtClean="0">
                <a:latin typeface="Arial" charset="0"/>
                <a:cs typeface="Arial" charset="0"/>
              </a:rPr>
              <a:t>Robert Cialdini’s book </a:t>
            </a:r>
            <a:r>
              <a:rPr lang="en-US" altLang="en-US" i="1" smtClean="0">
                <a:latin typeface="Arial" charset="0"/>
                <a:cs typeface="Arial" charset="0"/>
              </a:rPr>
              <a:t>Influence: Science and Practice</a:t>
            </a:r>
            <a:r>
              <a:rPr lang="en-US" altLang="en-US" smtClean="0">
                <a:latin typeface="Arial" charset="0"/>
                <a:cs typeface="Arial" charset="0"/>
              </a:rPr>
              <a:t> presents numerous examples of social influence that you can use with your class (http://changingminds.org/explanations/theories/informational_social_influence.htm).</a:t>
            </a:r>
          </a:p>
          <a:p>
            <a:pPr eaLnBrk="1" hangingPunct="1"/>
            <a:r>
              <a:rPr lang="en-US" altLang="en-US" b="1" smtClean="0">
                <a:latin typeface="Arial" charset="0"/>
                <a:cs typeface="Arial" charset="0"/>
              </a:rPr>
              <a:t>Technology Tip:  </a:t>
            </a:r>
            <a:r>
              <a:rPr lang="en-US" altLang="en-US" smtClean="0">
                <a:latin typeface="Arial" charset="0"/>
                <a:cs typeface="Arial" charset="0"/>
              </a:rPr>
              <a:t>A very interesting glimpse inside the mind of someone recruited into a cult-like self-help group is available at CityPages.</a:t>
            </a:r>
          </a:p>
          <a:p>
            <a:pPr eaLnBrk="1" hangingPunct="1"/>
            <a:r>
              <a:rPr lang="en-US" altLang="en-US" b="1" smtClean="0">
                <a:latin typeface="Arial" charset="0"/>
                <a:cs typeface="Arial" charset="0"/>
              </a:rPr>
              <a:t>Technology Tip: </a:t>
            </a:r>
            <a:r>
              <a:rPr lang="en-US" altLang="en-US" smtClean="0">
                <a:latin typeface="Arial" charset="0"/>
                <a:cs typeface="Arial" charset="0"/>
              </a:rPr>
              <a:t>A PBS </a:t>
            </a:r>
            <a:r>
              <a:rPr lang="en-US" altLang="en-US" i="1" smtClean="0">
                <a:latin typeface="Arial" charset="0"/>
                <a:cs typeface="Arial" charset="0"/>
              </a:rPr>
              <a:t>Frontline</a:t>
            </a:r>
            <a:r>
              <a:rPr lang="en-US" altLang="en-US" smtClean="0">
                <a:latin typeface="Arial" charset="0"/>
                <a:cs typeface="Arial" charset="0"/>
              </a:rPr>
              <a:t> episode on marketing is available in its entirety at PBS.org, which also offers discussion groups, interviews, and teacher guides (http://www.pbs.org/wgbh/pages/frontline/shows/persuaders/view/).</a:t>
            </a:r>
          </a:p>
          <a:p>
            <a:pPr eaLnBrk="1" hangingPunct="1"/>
            <a:r>
              <a:rPr lang="en-US" altLang="en-US" b="1" smtClean="0">
                <a:latin typeface="Arial" charset="0"/>
                <a:cs typeface="Arial" charset="0"/>
              </a:rPr>
              <a:t>Technology Tips:  </a:t>
            </a:r>
            <a:r>
              <a:rPr lang="en-US" altLang="en-US" smtClean="0">
                <a:latin typeface="Arial" charset="0"/>
                <a:cs typeface="Arial" charset="0"/>
              </a:rPr>
              <a:t>Steve Booth-Butterfield provides examples of the foot-in-the-door and door-in-the-face techniques on his website (http://www.as.wvu.edu/~sbb/comm221/chapters/twosteps.htm).</a:t>
            </a:r>
          </a:p>
          <a:p>
            <a:pPr eaLnBrk="1" hangingPunct="1"/>
            <a:r>
              <a:rPr lang="en-US" altLang="en-US" b="1" smtClean="0">
                <a:latin typeface="Arial" charset="0"/>
                <a:cs typeface="Arial" charset="0"/>
              </a:rPr>
              <a:t>Technology Tip:  </a:t>
            </a:r>
            <a:r>
              <a:rPr lang="en-US" altLang="en-US" smtClean="0">
                <a:latin typeface="Arial" charset="0"/>
                <a:cs typeface="Arial" charset="0"/>
              </a:rPr>
              <a:t>A current car financing scam called yo-yo financing is a variation on the low-ball technique.  See, for example, the article “Yo-Yo Deals: Stringing Car Buyers Along” at </a:t>
            </a:r>
            <a:r>
              <a:rPr lang="en-US" altLang="en-US" b="1" smtClean="0">
                <a:latin typeface="Arial" charset="0"/>
                <a:cs typeface="Arial" charset="0"/>
              </a:rPr>
              <a:t>Washingtonpost.com.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C8976A-49AB-42F4-9B27-CFC46C9F7C58}" type="slidenum">
              <a:rPr lang="en-US" altLang="en-US" smtClean="0"/>
              <a:pPr eaLnBrk="1" hangingPunct="1">
                <a:spcBef>
                  <a:spcPct val="0"/>
                </a:spcBef>
              </a:pPr>
              <a:t>10</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Arial" charset="0"/>
                <a:cs typeface="Arial" charset="0"/>
              </a:rPr>
              <a:t>Teaching Tip:  </a:t>
            </a:r>
            <a:r>
              <a:rPr lang="en-US" altLang="en-US" smtClean="0">
                <a:latin typeface="Arial" charset="0"/>
                <a:cs typeface="Arial" charset="0"/>
              </a:rPr>
              <a:t>Robert Cialdini’s book </a:t>
            </a:r>
            <a:r>
              <a:rPr lang="en-US" altLang="en-US" i="1" smtClean="0">
                <a:latin typeface="Arial" charset="0"/>
                <a:cs typeface="Arial" charset="0"/>
              </a:rPr>
              <a:t>Influence: Science and Practice</a:t>
            </a:r>
            <a:r>
              <a:rPr lang="en-US" altLang="en-US" smtClean="0">
                <a:latin typeface="Arial" charset="0"/>
                <a:cs typeface="Arial" charset="0"/>
              </a:rPr>
              <a:t> presents numerous examples of social influence that you can use with your class (http://changingminds.org/explanations/theories/informational_social_influence.htm).</a:t>
            </a:r>
          </a:p>
          <a:p>
            <a:pPr eaLnBrk="1" hangingPunct="1"/>
            <a:r>
              <a:rPr lang="en-US" altLang="en-US" b="1" smtClean="0">
                <a:latin typeface="Arial" charset="0"/>
                <a:cs typeface="Arial" charset="0"/>
              </a:rPr>
              <a:t>Technology Tip:  </a:t>
            </a:r>
            <a:r>
              <a:rPr lang="en-US" altLang="en-US" smtClean="0">
                <a:latin typeface="Arial" charset="0"/>
                <a:cs typeface="Arial" charset="0"/>
              </a:rPr>
              <a:t>A very interesting glimpse inside the mind of someone recruited into a cult-like self-help group is available at CityPages.</a:t>
            </a:r>
          </a:p>
          <a:p>
            <a:pPr eaLnBrk="1" hangingPunct="1"/>
            <a:r>
              <a:rPr lang="en-US" altLang="en-US" b="1" smtClean="0">
                <a:latin typeface="Arial" charset="0"/>
                <a:cs typeface="Arial" charset="0"/>
              </a:rPr>
              <a:t>Technology Tip: </a:t>
            </a:r>
            <a:r>
              <a:rPr lang="en-US" altLang="en-US" smtClean="0">
                <a:latin typeface="Arial" charset="0"/>
                <a:cs typeface="Arial" charset="0"/>
              </a:rPr>
              <a:t>A PBS </a:t>
            </a:r>
            <a:r>
              <a:rPr lang="en-US" altLang="en-US" i="1" smtClean="0">
                <a:latin typeface="Arial" charset="0"/>
                <a:cs typeface="Arial" charset="0"/>
              </a:rPr>
              <a:t>Frontline</a:t>
            </a:r>
            <a:r>
              <a:rPr lang="en-US" altLang="en-US" smtClean="0">
                <a:latin typeface="Arial" charset="0"/>
                <a:cs typeface="Arial" charset="0"/>
              </a:rPr>
              <a:t> episode on marketing is available in its entirety at PBS.org, which also offers discussion groups, interviews, and teacher guides (http://www.pbs.org/wgbh/pages/frontline/shows/persuaders/view/).</a:t>
            </a:r>
          </a:p>
          <a:p>
            <a:pPr eaLnBrk="1" hangingPunct="1"/>
            <a:r>
              <a:rPr lang="en-US" altLang="en-US" b="1" smtClean="0">
                <a:latin typeface="Arial" charset="0"/>
                <a:cs typeface="Arial" charset="0"/>
              </a:rPr>
              <a:t>Technology Tips:  </a:t>
            </a:r>
            <a:r>
              <a:rPr lang="en-US" altLang="en-US" smtClean="0">
                <a:latin typeface="Arial" charset="0"/>
                <a:cs typeface="Arial" charset="0"/>
              </a:rPr>
              <a:t>Steve Booth-Butterfield provides examples of the foot-in-the-door and door-in-the-face techniques on his website (http://www.as.wvu.edu/~sbb/comm221/chapters/twosteps.htm).</a:t>
            </a:r>
          </a:p>
          <a:p>
            <a:pPr eaLnBrk="1" hangingPunct="1"/>
            <a:r>
              <a:rPr lang="en-US" altLang="en-US" b="1" smtClean="0">
                <a:latin typeface="Arial" charset="0"/>
                <a:cs typeface="Arial" charset="0"/>
              </a:rPr>
              <a:t>Technology Tip:  </a:t>
            </a:r>
            <a:r>
              <a:rPr lang="en-US" altLang="en-US" smtClean="0">
                <a:latin typeface="Arial" charset="0"/>
                <a:cs typeface="Arial" charset="0"/>
              </a:rPr>
              <a:t>A current car financing scam called yo-yo financing is a variation on the low-ball technique.  See, for example, the article “Yo-Yo Deals: Stringing Car Buyers Along” at </a:t>
            </a:r>
            <a:r>
              <a:rPr lang="en-US" altLang="en-US" b="1" smtClean="0">
                <a:latin typeface="Arial" charset="0"/>
                <a:cs typeface="Arial" charset="0"/>
              </a:rPr>
              <a:t>Washingtonpost.com.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B76C9D0-699F-430D-9A65-CB3952A02829}" type="slidenum">
              <a:rPr lang="en-US" altLang="en-US" smtClean="0"/>
              <a:pPr eaLnBrk="1" hangingPunct="1">
                <a:spcBef>
                  <a:spcPct val="0"/>
                </a:spcBef>
              </a:pPr>
              <a:t>11</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12</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14</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37931725" indent="-37474525"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8EF696E-83E6-462D-82B8-61638292FAE1}" type="slidenum">
              <a:rPr lang="en-US" altLang="en-US"/>
              <a:pPr algn="r" eaLnBrk="1" hangingPunct="1">
                <a:spcBef>
                  <a:spcPct val="0"/>
                </a:spcBef>
              </a:pPr>
              <a:t>15</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15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90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3668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5AE17C7-B787-4E50-994D-5E804113A1E9}" type="datetime4">
              <a:rPr lang="en-US" smtClean="0"/>
              <a:pPr/>
              <a:t>January 14, 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5744759D-0EFF-4FB2-9CCE-04E00944F0F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95D68B-21AC-438B-BECE-4F17DA129F19}" type="datetime4">
              <a:rPr lang="en-US" smtClean="0"/>
              <a:pPr/>
              <a:t>January 14, 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44759D-0EFF-4FB2-9CCE-04E00944F0F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9F0FCF-2EA5-4FF5-AF14-1CA9C8854AAB}" type="datetime4">
              <a:rPr lang="en-US" smtClean="0"/>
              <a:pPr/>
              <a:t>January 14, 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44759D-0EFF-4FB2-9CCE-04E00944F0F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E781C6-1634-4A56-B2BE-62150BE83935}" type="datetime4">
              <a:rPr lang="en-US" smtClean="0"/>
              <a:pPr/>
              <a:t>January 14, 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44759D-0EFF-4FB2-9CCE-04E00944F0FE}"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372AC2-3C75-4F5F-A929-48958086FE36}" type="datetime4">
              <a:rPr lang="en-US" smtClean="0"/>
              <a:pPr/>
              <a:t>January 14, 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744759D-0EFF-4FB2-9CCE-04E00944F0FE}"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7509CF4-4C1A-45DC-BADA-6EFF91CB9ABB}" type="datetime4">
              <a:rPr lang="en-US" smtClean="0"/>
              <a:pPr/>
              <a:t>January 14, 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744759D-0EFF-4FB2-9CCE-04E00944F0FE}"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53951C0-B478-4858-ABC7-96406A1C0480}" type="datetime4">
              <a:rPr lang="en-US" smtClean="0"/>
              <a:pPr/>
              <a:t>January 14, 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744759D-0EFF-4FB2-9CCE-04E00944F0F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67641A-9D94-4BD6-862F-F651067079BC}" type="datetime4">
              <a:rPr lang="en-US" smtClean="0"/>
              <a:pPr/>
              <a:t>January 14, 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44759D-0EFF-4FB2-9CCE-04E00944F0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4521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4F0C02-0EF4-4745-9D82-E8D3F59464E3}" type="datetime4">
              <a:rPr lang="en-US" smtClean="0"/>
              <a:pPr/>
              <a:t>January 14, 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44759D-0EFF-4FB2-9CCE-04E00944F0F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DD7A28-FA93-4136-BDC1-BCCB2687E678}" type="datetimeFigureOut">
              <a:rPr lang="en-US" smtClean="0"/>
              <a:pPr/>
              <a:t>1/14/2016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02FBC0-13B8-4B1E-B170-BBEED4A77C6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DD7A28-FA93-4136-BDC1-BCCB2687E678}" type="datetimeFigureOut">
              <a:rPr lang="en-US" smtClean="0"/>
              <a:pPr/>
              <a:t>1/14/2016</a:t>
            </a:fld>
            <a:endParaRPr lang="en-US" dirty="0"/>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02FBC0-13B8-4B1E-B170-BBEED4A77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900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077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4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6320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95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921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997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85800" y="838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685800" y="16002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5pPr>
      <a:lvl6pPr marL="457200" algn="ctr" rtl="0" eaLnBrk="0" fontAlgn="base" hangingPunct="0">
        <a:spcBef>
          <a:spcPct val="0"/>
        </a:spcBef>
        <a:spcAft>
          <a:spcPct val="0"/>
        </a:spcAft>
        <a:defRPr sz="2800" b="1">
          <a:solidFill>
            <a:schemeClr val="tx2"/>
          </a:solidFill>
          <a:latin typeface="Arial" pitchFamily="-111" charset="0"/>
        </a:defRPr>
      </a:lvl6pPr>
      <a:lvl7pPr marL="914400" algn="ctr" rtl="0" eaLnBrk="0" fontAlgn="base" hangingPunct="0">
        <a:spcBef>
          <a:spcPct val="0"/>
        </a:spcBef>
        <a:spcAft>
          <a:spcPct val="0"/>
        </a:spcAft>
        <a:defRPr sz="2800" b="1">
          <a:solidFill>
            <a:schemeClr val="tx2"/>
          </a:solidFill>
          <a:latin typeface="Arial" pitchFamily="-111" charset="0"/>
        </a:defRPr>
      </a:lvl7pPr>
      <a:lvl8pPr marL="1371600" algn="ctr" rtl="0" eaLnBrk="0" fontAlgn="base" hangingPunct="0">
        <a:spcBef>
          <a:spcPct val="0"/>
        </a:spcBef>
        <a:spcAft>
          <a:spcPct val="0"/>
        </a:spcAft>
        <a:defRPr sz="2800" b="1">
          <a:solidFill>
            <a:schemeClr val="tx2"/>
          </a:solidFill>
          <a:latin typeface="Arial" pitchFamily="-111" charset="0"/>
        </a:defRPr>
      </a:lvl8pPr>
      <a:lvl9pPr marL="1828800" algn="ctr" rtl="0" eaLnBrk="0" fontAlgn="base" hangingPunct="0">
        <a:spcBef>
          <a:spcPct val="0"/>
        </a:spcBef>
        <a:spcAft>
          <a:spcPct val="0"/>
        </a:spcAft>
        <a:defRPr sz="2800" b="1">
          <a:solidFill>
            <a:schemeClr val="tx2"/>
          </a:solidFill>
          <a:latin typeface="Arial" pitchFamily="-111" charset="0"/>
        </a:defRPr>
      </a:lvl9pPr>
    </p:titleStyle>
    <p:bodyStyle>
      <a:lvl1pPr marL="342900" indent="-342900" algn="l" rtl="0" eaLnBrk="0" fontAlgn="base" hangingPunct="0">
        <a:spcBef>
          <a:spcPct val="20000"/>
        </a:spcBef>
        <a:spcAft>
          <a:spcPct val="0"/>
        </a:spcAft>
        <a:buSzPct val="150000"/>
        <a:buChar char="•"/>
        <a:defRPr sz="28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SzPct val="130000"/>
        <a:buChar char="•"/>
        <a:defRPr sz="28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6pPr>
      <a:lvl7pPr marL="29718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7pPr>
      <a:lvl8pPr marL="34290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8pPr>
      <a:lvl9pPr marL="3886200" indent="-228600" algn="l" rtl="0" eaLnBrk="0" fontAlgn="base" hangingPunct="0">
        <a:spcBef>
          <a:spcPct val="20000"/>
        </a:spcBef>
        <a:spcAft>
          <a:spcPct val="0"/>
        </a:spcAft>
        <a:buChar char="»"/>
        <a:defRPr sz="28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1/14/2016</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04800"/>
            <a:ext cx="7406640" cy="1929384"/>
          </a:xfrm>
        </p:spPr>
        <p:txBody>
          <a:bodyPr>
            <a:normAutofit/>
          </a:bodyPr>
          <a:lstStyle/>
          <a:p>
            <a:r>
              <a:rPr lang="en-US" dirty="0" smtClean="0"/>
              <a:t>Social Influence and Persuasion</a:t>
            </a:r>
            <a:br>
              <a:rPr lang="en-US" dirty="0" smtClean="0"/>
            </a:br>
            <a:endParaRPr lang="en-US" dirty="0"/>
          </a:p>
        </p:txBody>
      </p:sp>
      <p:sp>
        <p:nvSpPr>
          <p:cNvPr id="3" name="Subtitle 2"/>
          <p:cNvSpPr>
            <a:spLocks noGrp="1"/>
          </p:cNvSpPr>
          <p:nvPr>
            <p:ph type="subTitle" idx="1"/>
          </p:nvPr>
        </p:nvSpPr>
        <p:spPr>
          <a:xfrm>
            <a:off x="1371600" y="1752600"/>
            <a:ext cx="7406640" cy="1752600"/>
          </a:xfrm>
        </p:spPr>
        <p:txBody>
          <a:bodyPr>
            <a:normAutofit/>
          </a:bodyPr>
          <a:lstStyle/>
          <a:p>
            <a:r>
              <a:rPr lang="en-US" dirty="0" smtClean="0"/>
              <a:t>Donna Vandergrift, Associate Professor, </a:t>
            </a:r>
            <a:r>
              <a:rPr lang="en-US" dirty="0" smtClean="0"/>
              <a:t>Psychology</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791200"/>
            <a:ext cx="367295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660357" y="5180872"/>
            <a:ext cx="4415589" cy="461665"/>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latin typeface="Baskerville Old Face" panose="02020602080505020303" pitchFamily="18" charset="0"/>
              </a:rPr>
              <a:t>Welcome Back Spring 2016</a:t>
            </a:r>
            <a:endParaRPr lang="en-US" sz="2400" dirty="0">
              <a:effectLst>
                <a:outerShdw blurRad="38100" dist="38100" dir="2700000" algn="tl">
                  <a:srgbClr val="000000">
                    <a:alpha val="43137"/>
                  </a:srgbClr>
                </a:outerShdw>
              </a:effectLst>
              <a:latin typeface="Baskerville Old Face" panose="02020602080505020303" pitchFamily="18" charset="0"/>
            </a:endParaRPr>
          </a:p>
        </p:txBody>
      </p:sp>
      <p:sp>
        <p:nvSpPr>
          <p:cNvPr id="5" name="Rectangle 4"/>
          <p:cNvSpPr/>
          <p:nvPr/>
        </p:nvSpPr>
        <p:spPr>
          <a:xfrm>
            <a:off x="1447800" y="2590800"/>
            <a:ext cx="3337450" cy="646331"/>
          </a:xfrm>
          <a:prstGeom prst="rect">
            <a:avLst/>
          </a:prstGeom>
        </p:spPr>
        <p:txBody>
          <a:bodyPr wrap="square">
            <a:spAutoFit/>
          </a:bodyPr>
          <a:lstStyle/>
          <a:p>
            <a:r>
              <a:rPr lang="en-US" dirty="0">
                <a:latin typeface="+mn-lt"/>
              </a:rPr>
              <a:t>www.donnavandergrift.com</a:t>
            </a:r>
          </a:p>
          <a:p>
            <a:r>
              <a:rPr lang="en-US" dirty="0">
                <a:latin typeface="+mn-lt"/>
              </a:rPr>
              <a:t>dvandergrift@bcc.edu</a:t>
            </a:r>
            <a:endParaRPr lang="en-US" dirty="0">
              <a:latin typeface="+mn-lt"/>
            </a:endParaRPr>
          </a:p>
        </p:txBody>
      </p:sp>
    </p:spTree>
    <p:extLst>
      <p:ext uri="{BB962C8B-B14F-4D97-AF65-F5344CB8AC3E}">
        <p14:creationId xmlns:p14="http://schemas.microsoft.com/office/powerpoint/2010/main" val="3030934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838200"/>
            <a:ext cx="69342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br>
              <a:rPr lang="en-US" altLang="en-US" sz="2400" dirty="0" smtClean="0">
                <a:solidFill>
                  <a:srgbClr val="C00000"/>
                </a:solidFill>
              </a:rPr>
            </a:br>
            <a:endParaRPr lang="en-US" altLang="en-US" sz="2400" dirty="0" smtClean="0">
              <a:solidFill>
                <a:srgbClr val="C00000"/>
              </a:solidFill>
            </a:endParaRPr>
          </a:p>
        </p:txBody>
      </p:sp>
      <p:sp>
        <p:nvSpPr>
          <p:cNvPr id="38915" name="Rectangle 3"/>
          <p:cNvSpPr>
            <a:spLocks noGrp="1" noChangeArrowheads="1"/>
          </p:cNvSpPr>
          <p:nvPr>
            <p:ph idx="1"/>
          </p:nvPr>
        </p:nvSpPr>
        <p:spPr>
          <a:xfrm>
            <a:off x="1371600" y="1828800"/>
            <a:ext cx="7086600" cy="4343400"/>
          </a:xfrm>
        </p:spPr>
        <p:txBody>
          <a:bodyPr/>
          <a:lstStyle/>
          <a:p>
            <a:r>
              <a:rPr lang="en-US" altLang="en-US" dirty="0" smtClean="0"/>
              <a:t>Foot-in-the-Door Technique</a:t>
            </a:r>
          </a:p>
          <a:p>
            <a:pPr lvl="1"/>
            <a:r>
              <a:rPr lang="en-US" altLang="en-US" dirty="0" smtClean="0"/>
              <a:t>Start with small request to gain eventual compliance with larger request.</a:t>
            </a:r>
          </a:p>
          <a:p>
            <a:r>
              <a:rPr lang="en-US" altLang="en-US" dirty="0" smtClean="0"/>
              <a:t>Low-ball Technique</a:t>
            </a:r>
          </a:p>
          <a:p>
            <a:pPr lvl="1"/>
            <a:r>
              <a:rPr lang="en-US" altLang="en-US" dirty="0" smtClean="0"/>
              <a:t>Start with low-cost request and later reveal the hidden costs.</a:t>
            </a:r>
          </a:p>
          <a:p>
            <a:pPr lvl="1"/>
            <a:endParaRPr lang="en-US" altLang="en-US" dirty="0" smtClean="0"/>
          </a:p>
          <a:p>
            <a:pPr>
              <a:buFontTx/>
              <a:buNone/>
            </a:pP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00200" y="838200"/>
            <a:ext cx="70866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r>
              <a:rPr lang="en-US" altLang="en-US" sz="2400" dirty="0" smtClean="0"/>
              <a:t/>
            </a:r>
            <a:br>
              <a:rPr lang="en-US" altLang="en-US" sz="2400" dirty="0" smtClean="0"/>
            </a:br>
            <a:endParaRPr lang="en-US" altLang="en-US" sz="2400" dirty="0" smtClean="0"/>
          </a:p>
        </p:txBody>
      </p:sp>
      <p:sp>
        <p:nvSpPr>
          <p:cNvPr id="18435" name="Rectangle 3"/>
          <p:cNvSpPr>
            <a:spLocks noGrp="1" noChangeArrowheads="1"/>
          </p:cNvSpPr>
          <p:nvPr>
            <p:ph idx="1"/>
          </p:nvPr>
        </p:nvSpPr>
        <p:spPr>
          <a:xfrm>
            <a:off x="1066800" y="1905000"/>
            <a:ext cx="7866888" cy="4343400"/>
          </a:xfrm>
        </p:spPr>
        <p:txBody>
          <a:bodyPr>
            <a:normAutofit/>
          </a:bodyPr>
          <a:lstStyle/>
          <a:p>
            <a:r>
              <a:rPr lang="en-US" altLang="en-US" dirty="0" smtClean="0"/>
              <a:t>Bait-and-Switch Technique</a:t>
            </a:r>
          </a:p>
          <a:p>
            <a:pPr lvl="1"/>
            <a:r>
              <a:rPr lang="en-US" altLang="en-US" dirty="0" smtClean="0"/>
              <a:t>Draw people in with an attractive offer that is not available and then switch to a less attractive offer that is available.</a:t>
            </a:r>
          </a:p>
          <a:p>
            <a:r>
              <a:rPr lang="en-US" altLang="en-US" dirty="0" smtClean="0"/>
              <a:t>Labeling Technique</a:t>
            </a:r>
          </a:p>
          <a:p>
            <a:pPr lvl="1"/>
            <a:r>
              <a:rPr lang="en-US" altLang="en-US" dirty="0" smtClean="0"/>
              <a:t>Assigning a label to an individual and then making a request consistent with that label</a:t>
            </a:r>
          </a:p>
          <a:p>
            <a:pPr lvl="1"/>
            <a:r>
              <a:rPr lang="en-US" altLang="en-US" dirty="0" smtClean="0"/>
              <a:t>Self-Fulfilling prophesy.</a:t>
            </a:r>
          </a:p>
          <a:p>
            <a:pPr lvl="1"/>
            <a:endParaRPr lang="en-US" altLang="en-US" dirty="0" smtClean="0"/>
          </a:p>
          <a:p>
            <a:pPr lvl="1"/>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315200" cy="4648200"/>
          </a:xfrm>
        </p:spPr>
        <p:txBody>
          <a:bodyPr>
            <a:normAutofit/>
          </a:bodyPr>
          <a:lstStyle/>
          <a:p>
            <a:r>
              <a:rPr lang="en-US" altLang="en-US" dirty="0" smtClean="0"/>
              <a:t>All of these relate to various theories:</a:t>
            </a:r>
          </a:p>
          <a:p>
            <a:pPr lvl="1"/>
            <a:r>
              <a:rPr lang="en-US" altLang="en-US" dirty="0" smtClean="0"/>
              <a:t>Cognitive Dissonance</a:t>
            </a:r>
          </a:p>
          <a:p>
            <a:pPr lvl="1"/>
            <a:r>
              <a:rPr lang="en-US" altLang="en-US" dirty="0" smtClean="0"/>
              <a:t>Effort Justification</a:t>
            </a:r>
          </a:p>
          <a:p>
            <a:pPr lvl="1"/>
            <a:r>
              <a:rPr lang="en-US" altLang="en-US" dirty="0" smtClean="0"/>
              <a:t>Self-Perception</a:t>
            </a:r>
            <a:br>
              <a:rPr lang="en-US" altLang="en-US" dirty="0" smtClean="0"/>
            </a:br>
            <a:endParaRPr lang="en-US" altLang="en-US" dirty="0" smtClean="0"/>
          </a:p>
          <a:p>
            <a:r>
              <a:rPr lang="en-US" altLang="en-US" dirty="0" smtClean="0"/>
              <a:t>We have made a commitment in some way and we want to maintain a perception of consistency about ourselves.</a:t>
            </a:r>
          </a:p>
          <a:p>
            <a:pPr lvl="1"/>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3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Social Influence Principles</a:t>
            </a:r>
          </a:p>
        </p:txBody>
      </p:sp>
      <p:sp>
        <p:nvSpPr>
          <p:cNvPr id="12291" name="Rectangle 3"/>
          <p:cNvSpPr>
            <a:spLocks noGrp="1" noChangeArrowheads="1"/>
          </p:cNvSpPr>
          <p:nvPr>
            <p:ph idx="1"/>
          </p:nvPr>
        </p:nvSpPr>
        <p:spPr>
          <a:xfrm>
            <a:off x="1066800" y="1600200"/>
            <a:ext cx="7924800" cy="4525963"/>
          </a:xfrm>
        </p:spPr>
        <p:txBody>
          <a:bodyPr>
            <a:normAutofit lnSpcReduction="10000"/>
          </a:bodyPr>
          <a:lstStyle/>
          <a:p>
            <a:pPr marL="609600" indent="-609600">
              <a:lnSpc>
                <a:spcPct val="90000"/>
              </a:lnSpc>
              <a:buFontTx/>
              <a:buAutoNum type="arabicPeriod"/>
            </a:pPr>
            <a:r>
              <a:rPr lang="en-US" altLang="en-US" dirty="0" smtClean="0"/>
              <a:t>Reciprocity: </a:t>
            </a:r>
            <a:r>
              <a:rPr lang="en-US" altLang="en-US" sz="2400" dirty="0"/>
              <a:t>We want to repay, in kind, what another person has provided us.</a:t>
            </a:r>
          </a:p>
          <a:p>
            <a:pPr marL="609600" indent="-609600">
              <a:lnSpc>
                <a:spcPct val="90000"/>
              </a:lnSpc>
              <a:buFontTx/>
              <a:buAutoNum type="arabicPeriod"/>
            </a:pPr>
            <a:r>
              <a:rPr lang="en-US" altLang="en-US" dirty="0"/>
              <a:t>Commitment &amp; </a:t>
            </a:r>
            <a:r>
              <a:rPr lang="en-US" altLang="en-US" dirty="0" smtClean="0"/>
              <a:t>Consistency: </a:t>
            </a:r>
            <a:r>
              <a:rPr lang="en-US" altLang="en-US" sz="2400" dirty="0"/>
              <a:t>Desire to be (and to appear) consistent with what we have already done.</a:t>
            </a:r>
          </a:p>
          <a:p>
            <a:pPr marL="609600" indent="-609600">
              <a:lnSpc>
                <a:spcPct val="90000"/>
              </a:lnSpc>
              <a:buFontTx/>
              <a:buAutoNum type="arabicPeriod"/>
            </a:pPr>
            <a:r>
              <a:rPr lang="en-US" altLang="en-US" dirty="0" smtClean="0"/>
              <a:t>Social proof: </a:t>
            </a:r>
            <a:r>
              <a:rPr lang="en-US" altLang="en-US" dirty="0">
                <a:solidFill>
                  <a:srgbClr val="C00000"/>
                </a:solidFill>
              </a:rPr>
              <a:t>T</a:t>
            </a:r>
            <a:r>
              <a:rPr lang="en-US" altLang="en-US" dirty="0" smtClean="0">
                <a:solidFill>
                  <a:srgbClr val="C00000"/>
                </a:solidFill>
              </a:rPr>
              <a:t>o determine what is correct, we find out what other people think is correct.</a:t>
            </a:r>
          </a:p>
          <a:p>
            <a:pPr marL="609600" indent="-609600">
              <a:lnSpc>
                <a:spcPct val="90000"/>
              </a:lnSpc>
              <a:buFontTx/>
              <a:buAutoNum type="arabicPeriod"/>
            </a:pPr>
            <a:r>
              <a:rPr lang="en-US" altLang="en-US" dirty="0" smtClean="0"/>
              <a:t>Authority</a:t>
            </a:r>
            <a:endParaRPr lang="en-US" altLang="en-US" dirty="0" smtClean="0">
              <a:solidFill>
                <a:srgbClr val="D5B461"/>
              </a:solidFill>
            </a:endParaRPr>
          </a:p>
          <a:p>
            <a:pPr marL="609600" indent="-609600">
              <a:lnSpc>
                <a:spcPct val="90000"/>
              </a:lnSpc>
              <a:buFontTx/>
              <a:buAutoNum type="arabicPeriod"/>
            </a:pPr>
            <a:r>
              <a:rPr lang="en-US" altLang="en-US" dirty="0" smtClean="0"/>
              <a:t>Likeability</a:t>
            </a:r>
            <a:endParaRPr lang="en-US" altLang="en-US" dirty="0" smtClean="0">
              <a:solidFill>
                <a:srgbClr val="D5B461"/>
              </a:solidFill>
            </a:endParaRPr>
          </a:p>
          <a:p>
            <a:pPr marL="609600" indent="-609600">
              <a:lnSpc>
                <a:spcPct val="90000"/>
              </a:lnSpc>
              <a:buFontTx/>
              <a:buAutoNum type="arabicPeriod"/>
            </a:pPr>
            <a:r>
              <a:rPr lang="en-US" altLang="en-US" dirty="0" smtClean="0"/>
              <a:t>Scarcity</a:t>
            </a:r>
            <a:endParaRPr lang="en-US" altLang="en-US" dirty="0" smtClean="0">
              <a:solidFill>
                <a:srgbClr val="D5B461"/>
              </a:solidFill>
            </a:endParaRPr>
          </a:p>
          <a:p>
            <a:pPr marL="609600" indent="-609600">
              <a:lnSpc>
                <a:spcPct val="90000"/>
              </a:lnSpc>
            </a:pPr>
            <a:endParaRPr lang="en-US" altLang="en-US" dirty="0" smtClean="0"/>
          </a:p>
        </p:txBody>
      </p:sp>
      <p:sp>
        <p:nvSpPr>
          <p:cNvPr id="12292"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advClick="0" advTm="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social proof</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315200" cy="4648200"/>
          </a:xfrm>
        </p:spPr>
        <p:txBody>
          <a:bodyPr>
            <a:normAutofit/>
          </a:bodyPr>
          <a:lstStyle/>
          <a:p>
            <a:pPr>
              <a:lnSpc>
                <a:spcPct val="90000"/>
              </a:lnSpc>
            </a:pPr>
            <a:r>
              <a:rPr lang="en-US" altLang="en-US" sz="2800" dirty="0"/>
              <a:t>The greater number of people who find an idea correct, the more the idea will be </a:t>
            </a:r>
            <a:r>
              <a:rPr lang="en-US" altLang="en-US" sz="2800" dirty="0" smtClean="0"/>
              <a:t>correct.</a:t>
            </a:r>
            <a:endParaRPr lang="en-US" altLang="en-US" sz="2800" dirty="0"/>
          </a:p>
          <a:p>
            <a:pPr>
              <a:lnSpc>
                <a:spcPct val="90000"/>
              </a:lnSpc>
            </a:pPr>
            <a:r>
              <a:rPr lang="en-US" altLang="en-US" sz="2800" dirty="0"/>
              <a:t>When we are unsure of ourselves, when the situation is unclear, when uncertainty reigns, we are most likely to look and accept the actions of others as </a:t>
            </a:r>
            <a:r>
              <a:rPr lang="en-US" altLang="en-US" sz="2800" dirty="0" smtClean="0"/>
              <a:t>correct.</a:t>
            </a:r>
            <a:endParaRPr lang="en-US" altLang="en-US" sz="2800" dirty="0"/>
          </a:p>
          <a:p>
            <a:pPr lvl="1">
              <a:lnSpc>
                <a:spcPct val="90000"/>
              </a:lnSpc>
            </a:pPr>
            <a:r>
              <a:rPr lang="en-US" altLang="en-US" sz="2400" dirty="0"/>
              <a:t>Pluralistic ignorance: everyone is looking to see what everyone else is </a:t>
            </a:r>
            <a:r>
              <a:rPr lang="en-US" altLang="en-US" sz="2400" dirty="0" smtClean="0"/>
              <a:t>doing.</a:t>
            </a:r>
            <a:endParaRPr lang="en-US" altLang="en-US" sz="2400" dirty="0"/>
          </a:p>
          <a:p>
            <a:pPr lvl="1">
              <a:lnSpc>
                <a:spcPct val="90000"/>
              </a:lnSpc>
            </a:pPr>
            <a:r>
              <a:rPr lang="en-US" altLang="en-US" sz="2400" dirty="0"/>
              <a:t>Similarity: social proof operates most powerfully when we observe people just like </a:t>
            </a:r>
            <a:r>
              <a:rPr lang="en-US" altLang="en-US" sz="2400" dirty="0" smtClean="0"/>
              <a:t>us.</a:t>
            </a:r>
            <a:endParaRPr lang="en-US" altLang="en-US" sz="2400" dirty="0"/>
          </a:p>
          <a:p>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01629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3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social proof</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543800" cy="4953000"/>
          </a:xfrm>
        </p:spPr>
        <p:txBody>
          <a:bodyPr>
            <a:normAutofit/>
          </a:bodyPr>
          <a:lstStyle/>
          <a:p>
            <a:pPr>
              <a:lnSpc>
                <a:spcPct val="80000"/>
              </a:lnSpc>
            </a:pPr>
            <a:r>
              <a:rPr lang="en-US" altLang="en-US" sz="2800" dirty="0" smtClean="0"/>
              <a:t>Pluralistic Ignorance: Catherine Genovese’s </a:t>
            </a:r>
            <a:r>
              <a:rPr lang="en-US" altLang="en-US" sz="2800" dirty="0"/>
              <a:t>murder </a:t>
            </a:r>
          </a:p>
          <a:p>
            <a:pPr lvl="1">
              <a:lnSpc>
                <a:spcPct val="80000"/>
              </a:lnSpc>
            </a:pPr>
            <a:r>
              <a:rPr lang="en-US" altLang="en-US" sz="2400" dirty="0" smtClean="0">
                <a:cs typeface="Arial" charset="0"/>
              </a:rPr>
              <a:t>Failure </a:t>
            </a:r>
            <a:r>
              <a:rPr lang="en-US" altLang="en-US" sz="2400" dirty="0">
                <a:cs typeface="Arial" charset="0"/>
              </a:rPr>
              <a:t>of bystanders to aid a victim</a:t>
            </a:r>
          </a:p>
          <a:p>
            <a:pPr lvl="1">
              <a:lnSpc>
                <a:spcPct val="80000"/>
              </a:lnSpc>
            </a:pPr>
            <a:r>
              <a:rPr lang="en-US" altLang="en-US" sz="2400" dirty="0" smtClean="0">
                <a:cs typeface="Arial" charset="0"/>
              </a:rPr>
              <a:t>Better </a:t>
            </a:r>
            <a:r>
              <a:rPr lang="en-US" altLang="en-US" sz="2400" dirty="0">
                <a:cs typeface="Arial" charset="0"/>
              </a:rPr>
              <a:t>chance of receiving aid if there is only 1 bystander?</a:t>
            </a:r>
          </a:p>
          <a:p>
            <a:pPr>
              <a:lnSpc>
                <a:spcPct val="80000"/>
              </a:lnSpc>
            </a:pPr>
            <a:r>
              <a:rPr lang="en-US" altLang="en-US" sz="2800" dirty="0"/>
              <a:t>Observational Learning</a:t>
            </a:r>
          </a:p>
          <a:p>
            <a:pPr lvl="1">
              <a:lnSpc>
                <a:spcPct val="80000"/>
              </a:lnSpc>
            </a:pPr>
            <a:r>
              <a:rPr lang="en-US" altLang="en-US" sz="2400" dirty="0"/>
              <a:t>Children dog phobia</a:t>
            </a:r>
          </a:p>
          <a:p>
            <a:pPr lvl="1">
              <a:lnSpc>
                <a:spcPct val="80000"/>
              </a:lnSpc>
            </a:pPr>
            <a:r>
              <a:rPr lang="en-US" altLang="en-US" sz="2400" dirty="0" smtClean="0"/>
              <a:t>Took </a:t>
            </a:r>
            <a:r>
              <a:rPr lang="en-US" altLang="en-US" sz="2400" dirty="0"/>
              <a:t>children who were fearful of dogs, had them watch other children play happily with dogs for twenty minutes each day</a:t>
            </a:r>
            <a:r>
              <a:rPr lang="en-US" altLang="en-US" sz="2400" dirty="0" smtClean="0"/>
              <a:t>. Saw </a:t>
            </a:r>
            <a:r>
              <a:rPr lang="en-US" altLang="en-US" sz="2400" dirty="0"/>
              <a:t>drastic improvement after only four days</a:t>
            </a:r>
            <a:r>
              <a:rPr lang="en-US" altLang="en-US" sz="2400" dirty="0" smtClean="0"/>
              <a:t>. 67</a:t>
            </a:r>
            <a:r>
              <a:rPr lang="en-US" altLang="en-US" sz="2400" dirty="0"/>
              <a:t>% of fearful children were now willing to go play with the dogs after watching the other children</a:t>
            </a:r>
            <a:r>
              <a:rPr lang="en-US" altLang="en-US" sz="2400" dirty="0" smtClean="0"/>
              <a:t>.</a:t>
            </a:r>
          </a:p>
          <a:p>
            <a:pPr lvl="1">
              <a:lnSpc>
                <a:spcPct val="80000"/>
              </a:lnSpc>
            </a:pPr>
            <a:r>
              <a:rPr lang="en-US" altLang="en-US" sz="2400" dirty="0" smtClean="0"/>
              <a:t>We are more influenced by </a:t>
            </a:r>
            <a:r>
              <a:rPr lang="en-US" altLang="en-US" sz="2400" dirty="0" smtClean="0"/>
              <a:t>seeing </a:t>
            </a:r>
            <a:r>
              <a:rPr lang="en-US" altLang="en-US" sz="2400" dirty="0" smtClean="0"/>
              <a:t>people’s </a:t>
            </a:r>
            <a:r>
              <a:rPr lang="en-US" altLang="en-US" sz="2400" dirty="0" smtClean="0"/>
              <a:t>behaviors.</a:t>
            </a:r>
          </a:p>
          <a:p>
            <a:pPr marL="82296" indent="0">
              <a:buNone/>
            </a:pP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92356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83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social proof</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315200" cy="4648200"/>
          </a:xfrm>
        </p:spPr>
        <p:txBody>
          <a:bodyPr>
            <a:normAutofit/>
          </a:bodyPr>
          <a:lstStyle/>
          <a:p>
            <a:pPr>
              <a:lnSpc>
                <a:spcPct val="80000"/>
              </a:lnSpc>
            </a:pPr>
            <a:r>
              <a:rPr lang="en-US" altLang="en-US" sz="2600" dirty="0" smtClean="0"/>
              <a:t>Laugh  and applause tracks; movie is funnier when watching with others.</a:t>
            </a:r>
            <a:endParaRPr lang="en-US" altLang="en-US" sz="2600" dirty="0"/>
          </a:p>
          <a:p>
            <a:pPr>
              <a:lnSpc>
                <a:spcPct val="80000"/>
              </a:lnSpc>
            </a:pPr>
            <a:r>
              <a:rPr lang="en-US" altLang="en-US" sz="2600" dirty="0"/>
              <a:t>Bartenders “salt” their tip </a:t>
            </a:r>
            <a:r>
              <a:rPr lang="en-US" altLang="en-US" sz="2600" dirty="0" smtClean="0"/>
              <a:t>jars.</a:t>
            </a:r>
          </a:p>
          <a:p>
            <a:pPr>
              <a:lnSpc>
                <a:spcPct val="80000"/>
              </a:lnSpc>
            </a:pPr>
            <a:r>
              <a:rPr lang="en-US" sz="2600" dirty="0" smtClean="0"/>
              <a:t>Research </a:t>
            </a:r>
            <a:r>
              <a:rPr lang="en-US" sz="2600" dirty="0"/>
              <a:t>showed that about 40% of guests reused their towels at least once. </a:t>
            </a:r>
            <a:r>
              <a:rPr lang="en-US" sz="2600" dirty="0" err="1"/>
              <a:t>Cialdini</a:t>
            </a:r>
            <a:r>
              <a:rPr lang="en-US" sz="2600" dirty="0"/>
              <a:t> tested Social Proof influence by changing the message on the cards </a:t>
            </a:r>
            <a:r>
              <a:rPr lang="en-US" sz="2600" dirty="0" smtClean="0"/>
              <a:t>from focusing on the environmental benefits of reuse to </a:t>
            </a:r>
            <a:r>
              <a:rPr lang="en-US" sz="2600" dirty="0"/>
              <a:t>‘The majority of guests who stay in our hotel reuse their towels’. An additional 26% of guests reused towels in response to the revised message.</a:t>
            </a:r>
            <a:endParaRPr lang="en-US" altLang="en-US" sz="2600" dirty="0"/>
          </a:p>
          <a:p>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6203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Social Influence Principles</a:t>
            </a:r>
          </a:p>
        </p:txBody>
      </p:sp>
      <p:sp>
        <p:nvSpPr>
          <p:cNvPr id="13315" name="Rectangle 3"/>
          <p:cNvSpPr>
            <a:spLocks noGrp="1" noChangeArrowheads="1"/>
          </p:cNvSpPr>
          <p:nvPr>
            <p:ph idx="1"/>
          </p:nvPr>
        </p:nvSpPr>
        <p:spPr>
          <a:xfrm>
            <a:off x="990600" y="1600200"/>
            <a:ext cx="8001000" cy="4525963"/>
          </a:xfrm>
        </p:spPr>
        <p:txBody>
          <a:bodyPr>
            <a:normAutofit lnSpcReduction="10000"/>
          </a:bodyPr>
          <a:lstStyle/>
          <a:p>
            <a:pPr marL="609600" indent="-609600">
              <a:lnSpc>
                <a:spcPct val="90000"/>
              </a:lnSpc>
              <a:buFontTx/>
              <a:buAutoNum type="arabicPeriod"/>
            </a:pPr>
            <a:r>
              <a:rPr lang="en-US" altLang="en-US" dirty="0" smtClean="0"/>
              <a:t>Reciprocity: </a:t>
            </a:r>
            <a:r>
              <a:rPr lang="en-US" altLang="en-US" sz="2400" dirty="0"/>
              <a:t>We want to repay, in kind, what another person has provided us.</a:t>
            </a:r>
          </a:p>
          <a:p>
            <a:pPr marL="609600" indent="-609600">
              <a:lnSpc>
                <a:spcPct val="90000"/>
              </a:lnSpc>
              <a:buFontTx/>
              <a:buAutoNum type="arabicPeriod"/>
            </a:pPr>
            <a:r>
              <a:rPr lang="en-US" altLang="en-US" dirty="0"/>
              <a:t>Commitment &amp; </a:t>
            </a:r>
            <a:r>
              <a:rPr lang="en-US" altLang="en-US" dirty="0" smtClean="0"/>
              <a:t>Consistency: </a:t>
            </a:r>
            <a:r>
              <a:rPr lang="en-US" altLang="en-US" sz="2400" dirty="0"/>
              <a:t>Desire to be (and to appear) consistent with what we have already done.</a:t>
            </a:r>
          </a:p>
          <a:p>
            <a:pPr marL="609600" indent="-609600">
              <a:buFontTx/>
              <a:buAutoNum type="arabicPeriod"/>
            </a:pPr>
            <a:r>
              <a:rPr lang="en-US" altLang="en-US" dirty="0" smtClean="0"/>
              <a:t>Social proof: </a:t>
            </a:r>
            <a:r>
              <a:rPr lang="en-US" altLang="en-US" sz="2400" dirty="0"/>
              <a:t>To determine what is correct, we find out what other people think is correct. </a:t>
            </a:r>
            <a:endParaRPr lang="en-US" altLang="en-US" sz="2400" dirty="0" smtClean="0"/>
          </a:p>
          <a:p>
            <a:pPr marL="609600" indent="-609600">
              <a:buFontTx/>
              <a:buAutoNum type="arabicPeriod"/>
            </a:pPr>
            <a:r>
              <a:rPr lang="en-US" altLang="en-US" dirty="0" smtClean="0"/>
              <a:t>Authority: </a:t>
            </a:r>
            <a:r>
              <a:rPr lang="en-US" altLang="en-US" dirty="0">
                <a:solidFill>
                  <a:srgbClr val="C00000"/>
                </a:solidFill>
              </a:rPr>
              <a:t>D</a:t>
            </a:r>
            <a:r>
              <a:rPr lang="en-US" altLang="en-US" dirty="0" smtClean="0">
                <a:solidFill>
                  <a:srgbClr val="C00000"/>
                </a:solidFill>
              </a:rPr>
              <a:t>eep-seated sense of duty to authority.</a:t>
            </a:r>
          </a:p>
          <a:p>
            <a:pPr marL="609600" indent="-609600">
              <a:buFontTx/>
              <a:buAutoNum type="arabicPeriod"/>
            </a:pPr>
            <a:r>
              <a:rPr lang="en-US" altLang="en-US" dirty="0" smtClean="0"/>
              <a:t>Likeability</a:t>
            </a:r>
            <a:endParaRPr lang="en-US" altLang="en-US" dirty="0" smtClean="0">
              <a:solidFill>
                <a:srgbClr val="D5B461"/>
              </a:solidFill>
            </a:endParaRPr>
          </a:p>
          <a:p>
            <a:pPr marL="609600" indent="-609600">
              <a:buFontTx/>
              <a:buAutoNum type="arabicPeriod"/>
            </a:pPr>
            <a:r>
              <a:rPr lang="en-US" altLang="en-US" dirty="0" smtClean="0"/>
              <a:t>Scarcity</a:t>
            </a:r>
            <a:endParaRPr lang="en-US" altLang="en-US" dirty="0" smtClean="0">
              <a:solidFill>
                <a:srgbClr val="D5B461"/>
              </a:solidFill>
            </a:endParaRPr>
          </a:p>
          <a:p>
            <a:pPr marL="609600" indent="-609600"/>
            <a:endParaRPr lang="en-US" altLang="en-US" dirty="0" smtClean="0"/>
          </a:p>
        </p:txBody>
      </p:sp>
      <p:sp>
        <p:nvSpPr>
          <p:cNvPr id="13316"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advClick="0" advTm="3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authority</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315200" cy="4648200"/>
          </a:xfrm>
        </p:spPr>
        <p:txBody>
          <a:bodyPr>
            <a:noAutofit/>
          </a:bodyPr>
          <a:lstStyle/>
          <a:p>
            <a:r>
              <a:rPr lang="en-US" sz="3000" dirty="0"/>
              <a:t>People respect authority. They want to follow the lead of real experts. Business titles, impressive clothing, and even driving an expensive, high-performing automobile are proven factors in lending credibility to any individual. </a:t>
            </a:r>
            <a:endParaRPr lang="en-US" sz="3000" dirty="0" smtClean="0"/>
          </a:p>
          <a:p>
            <a:r>
              <a:rPr lang="en-US" sz="3000" dirty="0" smtClean="0"/>
              <a:t>Giving </a:t>
            </a:r>
            <a:r>
              <a:rPr lang="en-US" sz="3000" dirty="0"/>
              <a:t>the appearance of authority actually increases the likelihood that others will comply with requests – even if their authority is illegitimate. </a:t>
            </a:r>
            <a:endParaRPr lang="en-US" altLang="en-US" sz="3000"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81321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authority</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752600"/>
            <a:ext cx="7315200" cy="4724400"/>
          </a:xfrm>
        </p:spPr>
        <p:txBody>
          <a:bodyPr>
            <a:noAutofit/>
          </a:bodyPr>
          <a:lstStyle/>
          <a:p>
            <a:r>
              <a:rPr lang="en-US" sz="2800" dirty="0" smtClean="0"/>
              <a:t>Stanley Milgram’s (1974) Authority Experiment</a:t>
            </a:r>
          </a:p>
          <a:p>
            <a:r>
              <a:rPr lang="en-US" sz="2800" dirty="0"/>
              <a:t>O</a:t>
            </a:r>
            <a:r>
              <a:rPr lang="en-US" sz="2800" dirty="0" smtClean="0"/>
              <a:t>rdinary </a:t>
            </a:r>
            <a:r>
              <a:rPr lang="en-US" sz="2800" dirty="0"/>
              <a:t>people were asked to shock ‘victims’ when they answered questions incorrectly. Those in charge were dressed in white lab coats to give the appearance of high authority. The participants were told that the shocks they gave increased 15 volts in intensity each time the person answered incorrectly.</a:t>
            </a:r>
            <a:endParaRPr lang="en-US" altLang="en-US" sz="3000"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02633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Social Influence and Persuasion</a:t>
            </a:r>
          </a:p>
        </p:txBody>
      </p:sp>
      <p:sp>
        <p:nvSpPr>
          <p:cNvPr id="9219" name="Rectangle 3"/>
          <p:cNvSpPr>
            <a:spLocks noGrp="1" noChangeArrowheads="1"/>
          </p:cNvSpPr>
          <p:nvPr>
            <p:ph idx="1"/>
          </p:nvPr>
        </p:nvSpPr>
        <p:spPr>
          <a:xfrm>
            <a:off x="1435608" y="1981200"/>
            <a:ext cx="7498080" cy="4267200"/>
          </a:xfrm>
        </p:spPr>
        <p:txBody>
          <a:bodyPr/>
          <a:lstStyle/>
          <a:p>
            <a:pPr marL="0" indent="0">
              <a:buNone/>
            </a:pPr>
            <a:r>
              <a:rPr lang="en-US" altLang="en-US" dirty="0"/>
              <a:t>Convincing others to behave the way you want them to can be difficult, but by understanding some psychology principles can help you be more effective</a:t>
            </a:r>
            <a:r>
              <a:rPr lang="en-US" altLang="en-US" dirty="0" smtClean="0"/>
              <a:t>.</a:t>
            </a:r>
          </a:p>
          <a:p>
            <a:pPr marL="0" indent="0">
              <a:buNone/>
            </a:pPr>
            <a:endParaRPr lang="en-US" altLang="en-US" dirty="0"/>
          </a:p>
          <a:p>
            <a:pPr marL="0" indent="0">
              <a:buNone/>
            </a:pPr>
            <a:r>
              <a:rPr lang="en-US" altLang="en-US" dirty="0" smtClean="0"/>
              <a:t>Robert </a:t>
            </a:r>
            <a:r>
              <a:rPr lang="en-US" altLang="en-US" dirty="0" err="1" smtClean="0"/>
              <a:t>Cialdini’s</a:t>
            </a:r>
            <a:r>
              <a:rPr lang="en-US" altLang="en-US" dirty="0" smtClean="0"/>
              <a:t> (1984, 2001) </a:t>
            </a:r>
          </a:p>
          <a:p>
            <a:pPr marL="0" indent="0">
              <a:buNone/>
            </a:pPr>
            <a:r>
              <a:rPr lang="en-US" altLang="en-US" dirty="0" smtClean="0"/>
              <a:t>scientific research of persuasion.</a:t>
            </a:r>
          </a:p>
        </p:txBody>
      </p:sp>
      <p:sp>
        <p:nvSpPr>
          <p:cNvPr id="9220"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26" name="Picture 2" descr="RCialdin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648200"/>
            <a:ext cx="1426369" cy="18740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742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Social Influence Principles</a:t>
            </a:r>
          </a:p>
        </p:txBody>
      </p:sp>
      <p:sp>
        <p:nvSpPr>
          <p:cNvPr id="14339" name="Rectangle 3"/>
          <p:cNvSpPr>
            <a:spLocks noGrp="1" noChangeArrowheads="1"/>
          </p:cNvSpPr>
          <p:nvPr>
            <p:ph idx="1"/>
          </p:nvPr>
        </p:nvSpPr>
        <p:spPr>
          <a:xfrm>
            <a:off x="990600" y="1600200"/>
            <a:ext cx="8001000" cy="4525963"/>
          </a:xfrm>
        </p:spPr>
        <p:txBody>
          <a:bodyPr>
            <a:normAutofit lnSpcReduction="10000"/>
          </a:bodyPr>
          <a:lstStyle/>
          <a:p>
            <a:pPr marL="609600" indent="-609600">
              <a:lnSpc>
                <a:spcPct val="90000"/>
              </a:lnSpc>
              <a:buFontTx/>
              <a:buAutoNum type="arabicPeriod"/>
            </a:pPr>
            <a:r>
              <a:rPr lang="en-US" altLang="en-US" dirty="0" smtClean="0"/>
              <a:t>Reciprocity: </a:t>
            </a:r>
            <a:r>
              <a:rPr lang="en-US" altLang="en-US" sz="2400" dirty="0"/>
              <a:t>We want to repay, in kind, what another person has provided us.</a:t>
            </a:r>
          </a:p>
          <a:p>
            <a:pPr marL="609600" indent="-609600">
              <a:lnSpc>
                <a:spcPct val="90000"/>
              </a:lnSpc>
              <a:buFontTx/>
              <a:buAutoNum type="arabicPeriod"/>
            </a:pPr>
            <a:r>
              <a:rPr lang="en-US" altLang="en-US" dirty="0"/>
              <a:t>Commitment &amp; </a:t>
            </a:r>
            <a:r>
              <a:rPr lang="en-US" altLang="en-US" dirty="0" smtClean="0"/>
              <a:t>Consistency: </a:t>
            </a:r>
            <a:r>
              <a:rPr lang="en-US" altLang="en-US" sz="2400" dirty="0"/>
              <a:t>Desire to be (and to appear) consistent with what we have already done</a:t>
            </a:r>
            <a:r>
              <a:rPr lang="en-US" altLang="en-US" sz="2400" dirty="0" smtClean="0"/>
              <a:t>.</a:t>
            </a:r>
          </a:p>
          <a:p>
            <a:pPr marL="609600" indent="-609600">
              <a:lnSpc>
                <a:spcPct val="90000"/>
              </a:lnSpc>
              <a:buFontTx/>
              <a:buAutoNum type="arabicPeriod"/>
            </a:pPr>
            <a:r>
              <a:rPr lang="en-US" altLang="en-US" dirty="0" smtClean="0"/>
              <a:t>Social proof: </a:t>
            </a:r>
            <a:r>
              <a:rPr lang="en-US" altLang="en-US" sz="2400" dirty="0"/>
              <a:t>To determine what is correct, we find out what other people think is correct.</a:t>
            </a:r>
          </a:p>
          <a:p>
            <a:pPr marL="609600" indent="-609600">
              <a:lnSpc>
                <a:spcPct val="90000"/>
              </a:lnSpc>
              <a:buFontTx/>
              <a:buAutoNum type="arabicPeriod"/>
            </a:pPr>
            <a:r>
              <a:rPr lang="en-US" altLang="en-US" dirty="0" smtClean="0"/>
              <a:t>Authority: </a:t>
            </a:r>
            <a:r>
              <a:rPr lang="en-US" altLang="en-US" sz="2400" dirty="0"/>
              <a:t>Deep-seated sense of duty to authority</a:t>
            </a:r>
            <a:r>
              <a:rPr lang="en-US" altLang="en-US" sz="2400" dirty="0" smtClean="0"/>
              <a:t>.</a:t>
            </a:r>
          </a:p>
          <a:p>
            <a:pPr marL="609600" indent="-609600">
              <a:lnSpc>
                <a:spcPct val="90000"/>
              </a:lnSpc>
              <a:buFontTx/>
              <a:buAutoNum type="arabicPeriod"/>
            </a:pPr>
            <a:r>
              <a:rPr lang="en-US" altLang="en-US" dirty="0" smtClean="0"/>
              <a:t>Likeability: </a:t>
            </a:r>
            <a:r>
              <a:rPr lang="en-US" altLang="en-US" dirty="0" smtClean="0">
                <a:solidFill>
                  <a:srgbClr val="C00000"/>
                </a:solidFill>
              </a:rPr>
              <a:t>We are more say yes to someone we like.</a:t>
            </a:r>
          </a:p>
          <a:p>
            <a:pPr marL="609600" indent="-609600">
              <a:lnSpc>
                <a:spcPct val="90000"/>
              </a:lnSpc>
              <a:buFontTx/>
              <a:buAutoNum type="arabicPeriod"/>
            </a:pPr>
            <a:r>
              <a:rPr lang="en-US" altLang="en-US" dirty="0" smtClean="0"/>
              <a:t>Scarcity</a:t>
            </a:r>
          </a:p>
        </p:txBody>
      </p:sp>
      <p:sp>
        <p:nvSpPr>
          <p:cNvPr id="14340"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advClick="0" advTm="3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likability</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315200" cy="4648200"/>
          </a:xfrm>
        </p:spPr>
        <p:txBody>
          <a:bodyPr>
            <a:normAutofit/>
          </a:bodyPr>
          <a:lstStyle/>
          <a:p>
            <a:r>
              <a:rPr lang="en-US" dirty="0"/>
              <a:t>We are more likely to say yes to someone we like or </a:t>
            </a:r>
            <a:r>
              <a:rPr lang="en-US" dirty="0" smtClean="0"/>
              <a:t>know.</a:t>
            </a:r>
          </a:p>
          <a:p>
            <a:pPr lvl="1"/>
            <a:r>
              <a:rPr lang="en-US" dirty="0"/>
              <a:t>Let's throw a Tupperware </a:t>
            </a:r>
            <a:r>
              <a:rPr lang="en-US" dirty="0" smtClean="0"/>
              <a:t>party“</a:t>
            </a:r>
          </a:p>
          <a:p>
            <a:pPr lvl="2"/>
            <a:r>
              <a:rPr lang="en-US" dirty="0" smtClean="0"/>
              <a:t>What </a:t>
            </a:r>
            <a:r>
              <a:rPr lang="en-US" dirty="0"/>
              <a:t>can I do? It's for one of my </a:t>
            </a:r>
            <a:r>
              <a:rPr lang="en-US" dirty="0" smtClean="0"/>
              <a:t>friends“</a:t>
            </a:r>
          </a:p>
          <a:p>
            <a:pPr lvl="1"/>
            <a:r>
              <a:rPr lang="en-US" dirty="0" smtClean="0"/>
              <a:t>The </a:t>
            </a:r>
            <a:r>
              <a:rPr lang="en-US" dirty="0"/>
              <a:t>Shaklee Corporation </a:t>
            </a:r>
            <a:endParaRPr lang="en-US" dirty="0" smtClean="0"/>
          </a:p>
          <a:p>
            <a:pPr lvl="1"/>
            <a:r>
              <a:rPr lang="en-US" dirty="0" smtClean="0"/>
              <a:t>The </a:t>
            </a:r>
            <a:r>
              <a:rPr lang="en-US" dirty="0"/>
              <a:t>mere mention of a familiar </a:t>
            </a:r>
            <a:r>
              <a:rPr lang="en-US" dirty="0" smtClean="0"/>
              <a:t>friend</a:t>
            </a:r>
          </a:p>
          <a:p>
            <a:r>
              <a:rPr lang="en-US" dirty="0"/>
              <a:t>Social scientists have identified a number of factors that cause </a:t>
            </a:r>
            <a:r>
              <a:rPr lang="en-US" dirty="0" smtClean="0"/>
              <a:t>liking.</a:t>
            </a: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Rectangle 2"/>
          <p:cNvSpPr/>
          <p:nvPr/>
        </p:nvSpPr>
        <p:spPr>
          <a:xfrm>
            <a:off x="-3581400" y="5105400"/>
            <a:ext cx="4572000" cy="2585323"/>
          </a:xfrm>
          <a:prstGeom prst="rect">
            <a:avLst/>
          </a:prstGeom>
        </p:spPr>
        <p:txBody>
          <a:bodyPr>
            <a:spAutoFit/>
          </a:bodyPr>
          <a:lstStyle/>
          <a:p>
            <a:r>
              <a:rPr lang="en-US" dirty="0"/>
              <a:t>Physical </a:t>
            </a:r>
            <a:r>
              <a:rPr lang="en-US" dirty="0" err="1"/>
              <a:t>AttractivenessAttractiveness</a:t>
            </a:r>
            <a:r>
              <a:rPr lang="en-US" dirty="0"/>
              <a:t> has an </a:t>
            </a:r>
            <a:r>
              <a:rPr lang="en-US" dirty="0" err="1"/>
              <a:t>advantageThe</a:t>
            </a:r>
            <a:r>
              <a:rPr lang="en-US" dirty="0"/>
              <a:t> "Halo </a:t>
            </a:r>
            <a:r>
              <a:rPr lang="en-US" dirty="0" err="1"/>
              <a:t>Effect"Assigning</a:t>
            </a:r>
            <a:r>
              <a:rPr lang="en-US" dirty="0"/>
              <a:t> favorable </a:t>
            </a:r>
            <a:r>
              <a:rPr lang="en-US" dirty="0" err="1"/>
              <a:t>traitsVoters</a:t>
            </a:r>
            <a:r>
              <a:rPr lang="en-US" dirty="0"/>
              <a:t> and handsome </a:t>
            </a:r>
            <a:r>
              <a:rPr lang="en-US" dirty="0" err="1"/>
              <a:t>politiciansSimilarityWe</a:t>
            </a:r>
            <a:r>
              <a:rPr lang="en-US" dirty="0"/>
              <a:t> like people who are similar to </a:t>
            </a:r>
            <a:r>
              <a:rPr lang="en-US" dirty="0" err="1"/>
              <a:t>usSimilarity</a:t>
            </a:r>
            <a:r>
              <a:rPr lang="en-US" dirty="0"/>
              <a:t> can be based on any figure1970s: dimes and street clothes </a:t>
            </a:r>
            <a:r>
              <a:rPr lang="en-US" dirty="0" err="1"/>
              <a:t>ComplimentsWe</a:t>
            </a:r>
            <a:r>
              <a:rPr lang="en-US" dirty="0"/>
              <a:t> like those who provide </a:t>
            </a:r>
            <a:r>
              <a:rPr lang="en-US" dirty="0" err="1"/>
              <a:t>praiseJoe</a:t>
            </a:r>
            <a:r>
              <a:rPr lang="en-US" dirty="0"/>
              <a:t> Girard, "I like </a:t>
            </a:r>
            <a:r>
              <a:rPr lang="en-US" dirty="0" err="1"/>
              <a:t>you""We</a:t>
            </a:r>
            <a:r>
              <a:rPr lang="en-US" dirty="0"/>
              <a:t> are suckers for flattery"</a:t>
            </a:r>
          </a:p>
        </p:txBody>
      </p:sp>
    </p:spTree>
    <p:extLst>
      <p:ext uri="{BB962C8B-B14F-4D97-AF65-F5344CB8AC3E}">
        <p14:creationId xmlns:p14="http://schemas.microsoft.com/office/powerpoint/2010/main" val="788858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8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3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600200" y="838200"/>
            <a:ext cx="66294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likability</a:t>
            </a:r>
            <a:br>
              <a:rPr lang="en-US" altLang="en-US" sz="2400" dirty="0" smtClean="0">
                <a:solidFill>
                  <a:srgbClr val="C00000"/>
                </a:solidFill>
              </a:rPr>
            </a:br>
            <a:endParaRPr lang="en-US" altLang="en-US" sz="2400" dirty="0" smtClean="0">
              <a:solidFill>
                <a:srgbClr val="C00000"/>
              </a:solidFill>
            </a:endParaRPr>
          </a:p>
        </p:txBody>
      </p:sp>
      <p:sp>
        <p:nvSpPr>
          <p:cNvPr id="98307" name="Rectangle 3"/>
          <p:cNvSpPr>
            <a:spLocks noGrp="1" noChangeArrowheads="1"/>
          </p:cNvSpPr>
          <p:nvPr>
            <p:ph type="body" idx="4294967295"/>
          </p:nvPr>
        </p:nvSpPr>
        <p:spPr>
          <a:xfrm>
            <a:off x="1143000" y="1600200"/>
            <a:ext cx="7848600" cy="5029200"/>
          </a:xfrm>
        </p:spPr>
        <p:txBody>
          <a:bodyPr>
            <a:normAutofit fontScale="92500" lnSpcReduction="20000"/>
          </a:bodyPr>
          <a:lstStyle/>
          <a:p>
            <a:r>
              <a:rPr lang="en-US" dirty="0"/>
              <a:t>Physical </a:t>
            </a:r>
            <a:r>
              <a:rPr lang="en-US" dirty="0" smtClean="0"/>
              <a:t>Attractiveness</a:t>
            </a:r>
          </a:p>
          <a:p>
            <a:pPr lvl="1"/>
            <a:r>
              <a:rPr lang="en-US" dirty="0" smtClean="0"/>
              <a:t>Attractiveness </a:t>
            </a:r>
            <a:r>
              <a:rPr lang="en-US" dirty="0"/>
              <a:t>has an </a:t>
            </a:r>
            <a:r>
              <a:rPr lang="en-US" dirty="0" smtClean="0"/>
              <a:t>advantage.</a:t>
            </a:r>
          </a:p>
          <a:p>
            <a:pPr lvl="1"/>
            <a:r>
              <a:rPr lang="en-US" dirty="0" smtClean="0"/>
              <a:t>The </a:t>
            </a:r>
            <a:r>
              <a:rPr lang="en-US" dirty="0"/>
              <a:t>"Halo </a:t>
            </a:r>
            <a:r>
              <a:rPr lang="en-US" dirty="0" smtClean="0"/>
              <a:t>Effect“</a:t>
            </a:r>
          </a:p>
          <a:p>
            <a:pPr lvl="2"/>
            <a:r>
              <a:rPr lang="en-US" dirty="0" smtClean="0"/>
              <a:t>Assigning </a:t>
            </a:r>
            <a:r>
              <a:rPr lang="en-US" dirty="0"/>
              <a:t>favorable </a:t>
            </a:r>
            <a:r>
              <a:rPr lang="en-US" dirty="0" smtClean="0"/>
              <a:t>traits</a:t>
            </a:r>
          </a:p>
          <a:p>
            <a:r>
              <a:rPr lang="en-US" dirty="0" smtClean="0"/>
              <a:t>Similarity</a:t>
            </a:r>
          </a:p>
          <a:p>
            <a:pPr lvl="1"/>
            <a:r>
              <a:rPr lang="en-US" dirty="0" smtClean="0"/>
              <a:t>We </a:t>
            </a:r>
            <a:r>
              <a:rPr lang="en-US" dirty="0"/>
              <a:t>like people who are similar to </a:t>
            </a:r>
            <a:r>
              <a:rPr lang="en-US" dirty="0" smtClean="0"/>
              <a:t>us.</a:t>
            </a:r>
          </a:p>
          <a:p>
            <a:r>
              <a:rPr lang="en-US" dirty="0" smtClean="0"/>
              <a:t>Compliments</a:t>
            </a:r>
          </a:p>
          <a:p>
            <a:pPr lvl="1"/>
            <a:r>
              <a:rPr lang="en-US" dirty="0" smtClean="0"/>
              <a:t>We </a:t>
            </a:r>
            <a:r>
              <a:rPr lang="en-US" dirty="0"/>
              <a:t>like those who </a:t>
            </a:r>
            <a:r>
              <a:rPr lang="en-US" dirty="0" smtClean="0"/>
              <a:t>provide praise</a:t>
            </a:r>
            <a:r>
              <a:rPr lang="en-US" dirty="0" smtClean="0"/>
              <a:t>.</a:t>
            </a:r>
          </a:p>
          <a:p>
            <a:r>
              <a:rPr lang="en-US" altLang="en-US" dirty="0" smtClean="0"/>
              <a:t>Familiarity</a:t>
            </a:r>
          </a:p>
          <a:p>
            <a:pPr lvl="1"/>
            <a:r>
              <a:rPr lang="en-US" altLang="en-US" dirty="0" smtClean="0"/>
              <a:t>Mere exposure effect</a:t>
            </a:r>
          </a:p>
          <a:p>
            <a:r>
              <a:rPr lang="en-US" altLang="en-US" dirty="0" smtClean="0"/>
              <a:t>Association</a:t>
            </a:r>
          </a:p>
          <a:p>
            <a:pPr lvl="1"/>
            <a:r>
              <a:rPr lang="en-US" altLang="en-US" dirty="0" smtClean="0"/>
              <a:t>Conditioning</a:t>
            </a: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51705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8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830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8307">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830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8307">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83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Social Influence Principles</a:t>
            </a:r>
          </a:p>
        </p:txBody>
      </p:sp>
      <p:sp>
        <p:nvSpPr>
          <p:cNvPr id="15363" name="Rectangle 3"/>
          <p:cNvSpPr>
            <a:spLocks noGrp="1" noChangeArrowheads="1"/>
          </p:cNvSpPr>
          <p:nvPr>
            <p:ph idx="1"/>
          </p:nvPr>
        </p:nvSpPr>
        <p:spPr>
          <a:xfrm>
            <a:off x="990600" y="1600200"/>
            <a:ext cx="8001000" cy="4525963"/>
          </a:xfrm>
        </p:spPr>
        <p:txBody>
          <a:bodyPr/>
          <a:lstStyle/>
          <a:p>
            <a:pPr marL="609600" indent="-609600">
              <a:lnSpc>
                <a:spcPct val="90000"/>
              </a:lnSpc>
              <a:buFontTx/>
              <a:buAutoNum type="arabicPeriod"/>
            </a:pPr>
            <a:r>
              <a:rPr lang="en-US" altLang="en-US" dirty="0" smtClean="0"/>
              <a:t>Reciprocity: </a:t>
            </a:r>
            <a:r>
              <a:rPr lang="en-US" altLang="en-US" sz="2400" dirty="0"/>
              <a:t>W</a:t>
            </a:r>
            <a:r>
              <a:rPr lang="en-US" altLang="en-US" sz="2400" dirty="0" smtClean="0"/>
              <a:t>e want to repay, in kind, what another person has provided us.</a:t>
            </a:r>
          </a:p>
          <a:p>
            <a:pPr marL="609600" indent="-609600">
              <a:lnSpc>
                <a:spcPct val="90000"/>
              </a:lnSpc>
              <a:buFontTx/>
              <a:buAutoNum type="arabicPeriod"/>
            </a:pPr>
            <a:r>
              <a:rPr lang="en-US" altLang="en-US" dirty="0"/>
              <a:t>Commitment &amp; </a:t>
            </a:r>
            <a:r>
              <a:rPr lang="en-US" altLang="en-US" dirty="0" smtClean="0"/>
              <a:t>Consistency: </a:t>
            </a:r>
            <a:r>
              <a:rPr lang="en-US" altLang="en-US" sz="2400" dirty="0"/>
              <a:t>D</a:t>
            </a:r>
            <a:r>
              <a:rPr lang="en-US" altLang="en-US" sz="2400" dirty="0" smtClean="0"/>
              <a:t>esire to be (and to appear) consistent with what we have already done.</a:t>
            </a:r>
          </a:p>
          <a:p>
            <a:pPr marL="609600" indent="-609600">
              <a:lnSpc>
                <a:spcPct val="90000"/>
              </a:lnSpc>
              <a:buFontTx/>
              <a:buAutoNum type="arabicPeriod"/>
            </a:pPr>
            <a:r>
              <a:rPr lang="en-US" altLang="en-US" dirty="0" smtClean="0"/>
              <a:t>Social proof: </a:t>
            </a:r>
            <a:r>
              <a:rPr lang="en-US" altLang="en-US" sz="2400" dirty="0"/>
              <a:t>T</a:t>
            </a:r>
            <a:r>
              <a:rPr lang="en-US" altLang="en-US" sz="2400" dirty="0" smtClean="0"/>
              <a:t>o determine what is correct, we find out what other people think is correct.</a:t>
            </a:r>
          </a:p>
          <a:p>
            <a:pPr marL="609600" indent="-609600">
              <a:lnSpc>
                <a:spcPct val="90000"/>
              </a:lnSpc>
              <a:buFontTx/>
              <a:buAutoNum type="arabicPeriod"/>
            </a:pPr>
            <a:r>
              <a:rPr lang="en-US" altLang="en-US" dirty="0" smtClean="0"/>
              <a:t>Authority: </a:t>
            </a:r>
            <a:r>
              <a:rPr lang="en-US" altLang="en-US" sz="2400" dirty="0" smtClean="0"/>
              <a:t>Deep-seated sense of duty to authority.</a:t>
            </a:r>
          </a:p>
          <a:p>
            <a:pPr marL="609600" indent="-609600">
              <a:lnSpc>
                <a:spcPct val="90000"/>
              </a:lnSpc>
              <a:buFontTx/>
              <a:buAutoNum type="arabicPeriod"/>
            </a:pPr>
            <a:r>
              <a:rPr lang="en-US" altLang="en-US" dirty="0" smtClean="0"/>
              <a:t>Likeability: </a:t>
            </a:r>
            <a:r>
              <a:rPr lang="en-US" altLang="en-US" sz="2400" dirty="0"/>
              <a:t>W</a:t>
            </a:r>
            <a:r>
              <a:rPr lang="en-US" altLang="en-US" sz="2400" dirty="0" smtClean="0"/>
              <a:t>e are more likely say yes to someone we like.</a:t>
            </a:r>
          </a:p>
          <a:p>
            <a:pPr marL="609600" indent="-609600">
              <a:lnSpc>
                <a:spcPct val="90000"/>
              </a:lnSpc>
              <a:buFontTx/>
              <a:buAutoNum type="arabicPeriod"/>
            </a:pPr>
            <a:r>
              <a:rPr lang="en-US" altLang="en-US" dirty="0" smtClean="0"/>
              <a:t>Scarcity: </a:t>
            </a:r>
            <a:r>
              <a:rPr lang="en-US" altLang="en-US" dirty="0">
                <a:solidFill>
                  <a:srgbClr val="C00000"/>
                </a:solidFill>
              </a:rPr>
              <a:t>L</a:t>
            </a:r>
            <a:r>
              <a:rPr lang="en-US" altLang="en-US" dirty="0" smtClean="0">
                <a:solidFill>
                  <a:srgbClr val="C00000"/>
                </a:solidFill>
              </a:rPr>
              <a:t>imitation enhances desirability.</a:t>
            </a:r>
          </a:p>
          <a:p>
            <a:pPr marL="609600" indent="-609600">
              <a:lnSpc>
                <a:spcPct val="90000"/>
              </a:lnSpc>
            </a:pPr>
            <a:endParaRPr lang="en-US" altLang="en-US" dirty="0" smtClean="0"/>
          </a:p>
        </p:txBody>
      </p:sp>
      <p:sp>
        <p:nvSpPr>
          <p:cNvPr id="1536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advClick="0" advTm="3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1295400" y="1600200"/>
            <a:ext cx="7391400" cy="4953000"/>
          </a:xfrm>
        </p:spPr>
        <p:txBody>
          <a:bodyPr>
            <a:normAutofit fontScale="92500" lnSpcReduction="10000"/>
          </a:bodyPr>
          <a:lstStyle/>
          <a:p>
            <a:r>
              <a:rPr lang="en-US" altLang="en-US" dirty="0" smtClean="0"/>
              <a:t>Rare opportunities are more valuable than plentiful ones</a:t>
            </a:r>
          </a:p>
          <a:p>
            <a:pPr lvl="1"/>
            <a:r>
              <a:rPr lang="en-US" altLang="en-US" dirty="0" smtClean="0"/>
              <a:t>Limited-Number Technique</a:t>
            </a:r>
          </a:p>
          <a:p>
            <a:pPr lvl="1"/>
            <a:r>
              <a:rPr lang="en-US" altLang="en-US" dirty="0" smtClean="0"/>
              <a:t>Fast-Approaching Deadline Technique</a:t>
            </a:r>
          </a:p>
          <a:p>
            <a:r>
              <a:rPr lang="en-US" altLang="en-US" dirty="0" smtClean="0"/>
              <a:t>Scarcity heuristic in decision making</a:t>
            </a:r>
          </a:p>
          <a:p>
            <a:pPr lvl="1"/>
            <a:r>
              <a:rPr lang="en-US" altLang="en-US" dirty="0" smtClean="0"/>
              <a:t>What is rare is good.</a:t>
            </a:r>
          </a:p>
          <a:p>
            <a:r>
              <a:rPr lang="en-US" altLang="en-US" dirty="0" smtClean="0"/>
              <a:t>Psychological reactance</a:t>
            </a:r>
          </a:p>
          <a:p>
            <a:pPr lvl="1"/>
            <a:r>
              <a:rPr lang="en-US" altLang="en-US" dirty="0" smtClean="0"/>
              <a:t>When personal freedoms are threatened, we experience an unpleasant emotional response.</a:t>
            </a:r>
          </a:p>
          <a:p>
            <a:pPr lvl="1"/>
            <a:r>
              <a:rPr lang="en-US" altLang="en-US" dirty="0"/>
              <a:t>As opportunities become less available, we loose freedoms; and we hate to loose </a:t>
            </a:r>
            <a:r>
              <a:rPr lang="en-US" altLang="en-US" dirty="0" smtClean="0"/>
              <a:t>freedoms.</a:t>
            </a:r>
          </a:p>
        </p:txBody>
      </p:sp>
      <p:sp>
        <p:nvSpPr>
          <p:cNvPr id="4" name="Rectangle 2"/>
          <p:cNvSpPr txBox="1">
            <a:spLocks noChangeArrowheads="1"/>
          </p:cNvSpPr>
          <p:nvPr/>
        </p:nvSpPr>
        <p:spPr bwMode="auto">
          <a:xfrm>
            <a:off x="1600200" y="533400"/>
            <a:ext cx="684596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chemeClr val="tx2"/>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sz="2800" b="1">
                <a:solidFill>
                  <a:schemeClr val="tx2"/>
                </a:solidFill>
                <a:latin typeface="Arial" pitchFamily="-111" charset="0"/>
                <a:ea typeface="ＭＳ Ｐゴシック" pitchFamily="-111" charset="-128"/>
                <a:cs typeface="ＭＳ Ｐゴシック" pitchFamily="-111" charset="-128"/>
              </a:defRPr>
            </a:lvl5pPr>
            <a:lvl6pPr marL="457200" algn="ctr" rtl="0" eaLnBrk="0" fontAlgn="base" hangingPunct="0">
              <a:spcBef>
                <a:spcPct val="0"/>
              </a:spcBef>
              <a:spcAft>
                <a:spcPct val="0"/>
              </a:spcAft>
              <a:defRPr sz="2800" b="1">
                <a:solidFill>
                  <a:schemeClr val="tx2"/>
                </a:solidFill>
                <a:latin typeface="Arial" pitchFamily="-111" charset="0"/>
              </a:defRPr>
            </a:lvl6pPr>
            <a:lvl7pPr marL="914400" algn="ctr" rtl="0" eaLnBrk="0" fontAlgn="base" hangingPunct="0">
              <a:spcBef>
                <a:spcPct val="0"/>
              </a:spcBef>
              <a:spcAft>
                <a:spcPct val="0"/>
              </a:spcAft>
              <a:defRPr sz="2800" b="1">
                <a:solidFill>
                  <a:schemeClr val="tx2"/>
                </a:solidFill>
                <a:latin typeface="Arial" pitchFamily="-111" charset="0"/>
              </a:defRPr>
            </a:lvl7pPr>
            <a:lvl8pPr marL="1371600" algn="ctr" rtl="0" eaLnBrk="0" fontAlgn="base" hangingPunct="0">
              <a:spcBef>
                <a:spcPct val="0"/>
              </a:spcBef>
              <a:spcAft>
                <a:spcPct val="0"/>
              </a:spcAft>
              <a:defRPr sz="2800" b="1">
                <a:solidFill>
                  <a:schemeClr val="tx2"/>
                </a:solidFill>
                <a:latin typeface="Arial" pitchFamily="-111" charset="0"/>
              </a:defRPr>
            </a:lvl8pPr>
            <a:lvl9pPr marL="1828800" algn="ctr" rtl="0" eaLnBrk="0" fontAlgn="base" hangingPunct="0">
              <a:spcBef>
                <a:spcPct val="0"/>
              </a:spcBef>
              <a:spcAft>
                <a:spcPct val="0"/>
              </a:spcAft>
              <a:defRPr sz="2800" b="1">
                <a:solidFill>
                  <a:schemeClr val="tx2"/>
                </a:solidFill>
                <a:latin typeface="Arial" pitchFamily="-111" charset="0"/>
              </a:defRPr>
            </a:lvl9pPr>
          </a:lstStyle>
          <a:p>
            <a:pPr algn="l"/>
            <a:r>
              <a:rPr lang="en-US" altLang="en-US" kern="0" dirty="0" smtClean="0"/>
              <a:t>Techniques of Social Influence:</a:t>
            </a:r>
            <a:br>
              <a:rPr lang="en-US" altLang="en-US" kern="0" dirty="0" smtClean="0"/>
            </a:br>
            <a:r>
              <a:rPr lang="en-US" altLang="en-US" sz="2400" kern="0" dirty="0" smtClean="0"/>
              <a:t>based on principles of </a:t>
            </a:r>
            <a:r>
              <a:rPr lang="en-US" altLang="en-US" sz="2400" kern="0" dirty="0" smtClean="0">
                <a:solidFill>
                  <a:srgbClr val="C00000"/>
                </a:solidFill>
              </a:rPr>
              <a:t>scarcity</a:t>
            </a:r>
            <a:endParaRPr lang="en-US" altLang="en-US" sz="2400" kern="0" dirty="0" smtClean="0"/>
          </a:p>
        </p:txBody>
      </p:sp>
      <p:sp>
        <p:nvSpPr>
          <p:cNvPr id="5"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15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Social Influence Principles</a:t>
            </a:r>
          </a:p>
        </p:txBody>
      </p:sp>
      <p:sp>
        <p:nvSpPr>
          <p:cNvPr id="16387" name="Rectangle 3"/>
          <p:cNvSpPr>
            <a:spLocks noGrp="1" noChangeArrowheads="1"/>
          </p:cNvSpPr>
          <p:nvPr>
            <p:ph idx="1"/>
          </p:nvPr>
        </p:nvSpPr>
        <p:spPr>
          <a:xfrm>
            <a:off x="990600" y="1600200"/>
            <a:ext cx="8001000" cy="4525963"/>
          </a:xfrm>
        </p:spPr>
        <p:txBody>
          <a:bodyPr/>
          <a:lstStyle/>
          <a:p>
            <a:pPr marL="609600" indent="-609600">
              <a:lnSpc>
                <a:spcPct val="90000"/>
              </a:lnSpc>
              <a:buFontTx/>
              <a:buAutoNum type="arabicPeriod"/>
            </a:pPr>
            <a:r>
              <a:rPr lang="en-US" altLang="en-US" dirty="0" smtClean="0"/>
              <a:t>Reciprocity: </a:t>
            </a:r>
            <a:r>
              <a:rPr lang="en-US" altLang="en-US" sz="2400" dirty="0"/>
              <a:t>We want to repay, in kind, what another person has provided us.</a:t>
            </a:r>
          </a:p>
          <a:p>
            <a:pPr marL="609600" indent="-609600">
              <a:lnSpc>
                <a:spcPct val="90000"/>
              </a:lnSpc>
              <a:buFontTx/>
              <a:buAutoNum type="arabicPeriod"/>
            </a:pPr>
            <a:r>
              <a:rPr lang="en-US" altLang="en-US" dirty="0"/>
              <a:t>Commitment &amp; </a:t>
            </a:r>
            <a:r>
              <a:rPr lang="en-US" altLang="en-US" dirty="0" smtClean="0"/>
              <a:t>Consistency: </a:t>
            </a:r>
            <a:r>
              <a:rPr lang="en-US" altLang="en-US" sz="2400" dirty="0"/>
              <a:t>Desire to be (and to appear) consistent with what we have already done.</a:t>
            </a:r>
          </a:p>
          <a:p>
            <a:pPr marL="609600" indent="-609600">
              <a:lnSpc>
                <a:spcPct val="90000"/>
              </a:lnSpc>
              <a:buFontTx/>
              <a:buAutoNum type="arabicPeriod"/>
            </a:pPr>
            <a:r>
              <a:rPr lang="en-US" altLang="en-US" dirty="0" smtClean="0"/>
              <a:t>Social proof: </a:t>
            </a:r>
            <a:r>
              <a:rPr lang="en-US" altLang="en-US" sz="2400" dirty="0"/>
              <a:t>To determine what is correct, we find out what other people think is correct</a:t>
            </a:r>
            <a:r>
              <a:rPr lang="en-US" altLang="en-US" sz="2400" dirty="0" smtClean="0"/>
              <a:t>.</a:t>
            </a:r>
          </a:p>
          <a:p>
            <a:pPr marL="609600" indent="-609600">
              <a:lnSpc>
                <a:spcPct val="90000"/>
              </a:lnSpc>
              <a:buFontTx/>
              <a:buAutoNum type="arabicPeriod"/>
            </a:pPr>
            <a:r>
              <a:rPr lang="en-US" altLang="en-US" dirty="0" smtClean="0"/>
              <a:t>Authority: </a:t>
            </a:r>
            <a:r>
              <a:rPr lang="en-US" altLang="en-US" sz="2400" dirty="0"/>
              <a:t>Deep-seated sense of duty to authority</a:t>
            </a:r>
            <a:r>
              <a:rPr lang="en-US" altLang="en-US" sz="2400" dirty="0" smtClean="0"/>
              <a:t>.</a:t>
            </a:r>
          </a:p>
          <a:p>
            <a:pPr marL="609600" indent="-609600">
              <a:lnSpc>
                <a:spcPct val="90000"/>
              </a:lnSpc>
              <a:buFontTx/>
              <a:buAutoNum type="arabicPeriod"/>
            </a:pPr>
            <a:r>
              <a:rPr lang="en-US" altLang="en-US" dirty="0" smtClean="0"/>
              <a:t>Likeability: </a:t>
            </a:r>
            <a:r>
              <a:rPr lang="en-US" altLang="en-US" sz="2400" dirty="0"/>
              <a:t>We are more likely say yes to someone we </a:t>
            </a:r>
            <a:r>
              <a:rPr lang="en-US" altLang="en-US" sz="2400" dirty="0" smtClean="0"/>
              <a:t>like. </a:t>
            </a:r>
          </a:p>
          <a:p>
            <a:pPr marL="609600" indent="-609600">
              <a:lnSpc>
                <a:spcPct val="90000"/>
              </a:lnSpc>
              <a:buFontTx/>
              <a:buAutoNum type="arabicPeriod"/>
            </a:pPr>
            <a:r>
              <a:rPr lang="en-US" altLang="en-US" dirty="0" smtClean="0"/>
              <a:t>Scarcity: </a:t>
            </a:r>
            <a:r>
              <a:rPr lang="en-US" altLang="en-US" sz="2400" dirty="0"/>
              <a:t>L</a:t>
            </a:r>
            <a:r>
              <a:rPr lang="en-US" altLang="en-US" sz="2400" dirty="0" smtClean="0"/>
              <a:t>imitation enhances desirability.</a:t>
            </a:r>
          </a:p>
          <a:p>
            <a:pPr marL="609600" indent="-609600">
              <a:lnSpc>
                <a:spcPct val="90000"/>
              </a:lnSpc>
            </a:pPr>
            <a:endParaRPr lang="en-US" altLang="en-US" sz="2400" dirty="0" smtClean="0"/>
          </a:p>
        </p:txBody>
      </p:sp>
      <p:sp>
        <p:nvSpPr>
          <p:cNvPr id="16388"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r>
              <a:rPr lang="en-US" altLang="en-US" dirty="0" smtClean="0"/>
              <a:t>Defenses Against Techniques</a:t>
            </a:r>
          </a:p>
        </p:txBody>
      </p:sp>
      <p:sp>
        <p:nvSpPr>
          <p:cNvPr id="92163" name="Rectangle 3"/>
          <p:cNvSpPr>
            <a:spLocks noGrp="1" noChangeArrowheads="1"/>
          </p:cNvSpPr>
          <p:nvPr>
            <p:ph idx="1"/>
          </p:nvPr>
        </p:nvSpPr>
        <p:spPr>
          <a:xfrm>
            <a:off x="1371600" y="1295400"/>
            <a:ext cx="7498080" cy="5334000"/>
          </a:xfrm>
        </p:spPr>
        <p:txBody>
          <a:bodyPr>
            <a:normAutofit lnSpcReduction="10000"/>
          </a:bodyPr>
          <a:lstStyle/>
          <a:p>
            <a:r>
              <a:rPr lang="en-US" altLang="en-US" dirty="0"/>
              <a:t>Reciprocation</a:t>
            </a:r>
          </a:p>
          <a:p>
            <a:pPr lvl="1"/>
            <a:r>
              <a:rPr lang="en-US" altLang="en-US" dirty="0"/>
              <a:t>Evaluate favors or concessions to avoid guilt over lack of reciprocity</a:t>
            </a:r>
          </a:p>
          <a:p>
            <a:r>
              <a:rPr lang="en-US" altLang="en-US" dirty="0" smtClean="0"/>
              <a:t>Commitment </a:t>
            </a:r>
            <a:r>
              <a:rPr lang="en-US" altLang="en-US" dirty="0" smtClean="0"/>
              <a:t>and Consistency</a:t>
            </a:r>
          </a:p>
          <a:p>
            <a:pPr lvl="1"/>
            <a:r>
              <a:rPr lang="en-US" altLang="en-US" dirty="0" smtClean="0"/>
              <a:t>Reexamine the sense of </a:t>
            </a:r>
            <a:r>
              <a:rPr lang="en-US" altLang="en-US" dirty="0" smtClean="0"/>
              <a:t>obligation</a:t>
            </a:r>
          </a:p>
          <a:p>
            <a:r>
              <a:rPr lang="en-US" altLang="en-US" dirty="0"/>
              <a:t>Social Proof</a:t>
            </a:r>
          </a:p>
          <a:p>
            <a:pPr lvl="1"/>
            <a:r>
              <a:rPr lang="en-US" altLang="en-US" dirty="0"/>
              <a:t>Recognize ‘fake’ social proofs</a:t>
            </a:r>
          </a:p>
          <a:p>
            <a:r>
              <a:rPr lang="en-US" altLang="en-US" dirty="0"/>
              <a:t>Scarcity</a:t>
            </a:r>
          </a:p>
          <a:p>
            <a:pPr lvl="1"/>
            <a:r>
              <a:rPr lang="en-US" altLang="en-US" dirty="0"/>
              <a:t>Recognize psychological reactance as a signal to think rationally</a:t>
            </a:r>
          </a:p>
          <a:p>
            <a:pPr lvl="1"/>
            <a:r>
              <a:rPr lang="en-US" altLang="en-US" dirty="0"/>
              <a:t>Evaluate the reason we want the </a:t>
            </a:r>
            <a:r>
              <a:rPr lang="en-US" altLang="en-US" dirty="0" smtClean="0"/>
              <a:t>item</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21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16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21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What Can We Do?</a:t>
            </a:r>
            <a:endParaRPr lang="en-US" altLang="en-US" dirty="0" smtClean="0"/>
          </a:p>
        </p:txBody>
      </p:sp>
      <p:sp>
        <p:nvSpPr>
          <p:cNvPr id="9219" name="Rectangle 3"/>
          <p:cNvSpPr>
            <a:spLocks noGrp="1" noChangeArrowheads="1"/>
          </p:cNvSpPr>
          <p:nvPr>
            <p:ph idx="1"/>
          </p:nvPr>
        </p:nvSpPr>
        <p:spPr/>
        <p:txBody>
          <a:bodyPr/>
          <a:lstStyle/>
          <a:p>
            <a:pPr marL="514350" indent="-514350">
              <a:buFontTx/>
              <a:buAutoNum type="arabicPeriod"/>
            </a:pPr>
            <a:r>
              <a:rPr lang="en-US" altLang="en-US" dirty="0" smtClean="0"/>
              <a:t>Reciprocity</a:t>
            </a:r>
          </a:p>
          <a:p>
            <a:pPr marL="514350" indent="-514350">
              <a:buFontTx/>
              <a:buAutoNum type="arabicPeriod"/>
            </a:pPr>
            <a:r>
              <a:rPr lang="en-US" altLang="en-US" dirty="0"/>
              <a:t>Commitment &amp; Consistency</a:t>
            </a:r>
            <a:endParaRPr lang="en-US" altLang="en-US" dirty="0" smtClean="0"/>
          </a:p>
          <a:p>
            <a:pPr marL="514350" indent="-514350">
              <a:buFontTx/>
              <a:buAutoNum type="arabicPeriod"/>
            </a:pPr>
            <a:r>
              <a:rPr lang="en-US" altLang="en-US" dirty="0" smtClean="0"/>
              <a:t>Social proof</a:t>
            </a:r>
          </a:p>
          <a:p>
            <a:pPr marL="514350" indent="-514350">
              <a:buFontTx/>
              <a:buAutoNum type="arabicPeriod"/>
            </a:pPr>
            <a:r>
              <a:rPr lang="en-US" altLang="en-US" dirty="0" smtClean="0"/>
              <a:t>Authority</a:t>
            </a:r>
          </a:p>
          <a:p>
            <a:pPr marL="514350" indent="-514350">
              <a:buFontTx/>
              <a:buAutoNum type="arabicPeriod"/>
            </a:pPr>
            <a:r>
              <a:rPr lang="en-US" altLang="en-US" dirty="0" smtClean="0"/>
              <a:t>Likeability</a:t>
            </a:r>
          </a:p>
          <a:p>
            <a:pPr marL="514350" indent="-514350">
              <a:buFontTx/>
              <a:buAutoNum type="arabicPeriod"/>
            </a:pPr>
            <a:r>
              <a:rPr lang="en-US" altLang="en-US" dirty="0" smtClean="0"/>
              <a:t>Scarcity</a:t>
            </a:r>
          </a:p>
          <a:p>
            <a:pPr marL="514350" indent="-514350"/>
            <a:endParaRPr lang="en-US" altLang="en-US" dirty="0" smtClean="0"/>
          </a:p>
        </p:txBody>
      </p:sp>
      <p:sp>
        <p:nvSpPr>
          <p:cNvPr id="9220"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1523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Social Influence Principles</a:t>
            </a:r>
          </a:p>
        </p:txBody>
      </p:sp>
      <p:sp>
        <p:nvSpPr>
          <p:cNvPr id="9219" name="Rectangle 3"/>
          <p:cNvSpPr>
            <a:spLocks noGrp="1" noChangeArrowheads="1"/>
          </p:cNvSpPr>
          <p:nvPr>
            <p:ph idx="1"/>
          </p:nvPr>
        </p:nvSpPr>
        <p:spPr/>
        <p:txBody>
          <a:bodyPr/>
          <a:lstStyle/>
          <a:p>
            <a:pPr marL="514350" indent="-514350">
              <a:buFontTx/>
              <a:buAutoNum type="arabicPeriod"/>
            </a:pPr>
            <a:r>
              <a:rPr lang="en-US" altLang="en-US" dirty="0" smtClean="0"/>
              <a:t>Reciprocity</a:t>
            </a:r>
          </a:p>
          <a:p>
            <a:pPr marL="514350" indent="-514350">
              <a:buFontTx/>
              <a:buAutoNum type="arabicPeriod"/>
            </a:pPr>
            <a:r>
              <a:rPr lang="en-US" altLang="en-US" dirty="0"/>
              <a:t>Commitment &amp; Consistency</a:t>
            </a:r>
            <a:endParaRPr lang="en-US" altLang="en-US" dirty="0" smtClean="0"/>
          </a:p>
          <a:p>
            <a:pPr marL="514350" indent="-514350">
              <a:buFontTx/>
              <a:buAutoNum type="arabicPeriod"/>
            </a:pPr>
            <a:r>
              <a:rPr lang="en-US" altLang="en-US" dirty="0" smtClean="0"/>
              <a:t>Social proof</a:t>
            </a:r>
          </a:p>
          <a:p>
            <a:pPr marL="514350" indent="-514350">
              <a:buFontTx/>
              <a:buAutoNum type="arabicPeriod"/>
            </a:pPr>
            <a:r>
              <a:rPr lang="en-US" altLang="en-US" dirty="0" smtClean="0"/>
              <a:t>Authority</a:t>
            </a:r>
          </a:p>
          <a:p>
            <a:pPr marL="514350" indent="-514350">
              <a:buFontTx/>
              <a:buAutoNum type="arabicPeriod"/>
            </a:pPr>
            <a:r>
              <a:rPr lang="en-US" altLang="en-US" dirty="0" smtClean="0"/>
              <a:t>Likeability</a:t>
            </a:r>
          </a:p>
          <a:p>
            <a:pPr marL="514350" indent="-514350">
              <a:buFontTx/>
              <a:buAutoNum type="arabicPeriod"/>
            </a:pPr>
            <a:r>
              <a:rPr lang="en-US" altLang="en-US" dirty="0" smtClean="0"/>
              <a:t>Scarcity</a:t>
            </a:r>
          </a:p>
          <a:p>
            <a:pPr marL="514350" indent="-514350"/>
            <a:endParaRPr lang="en-US" altLang="en-US" dirty="0" smtClean="0"/>
          </a:p>
        </p:txBody>
      </p:sp>
      <p:sp>
        <p:nvSpPr>
          <p:cNvPr id="9220"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Social Influence Principles</a:t>
            </a:r>
          </a:p>
        </p:txBody>
      </p:sp>
      <p:sp>
        <p:nvSpPr>
          <p:cNvPr id="10243" name="Rectangle 3"/>
          <p:cNvSpPr>
            <a:spLocks noGrp="1" noChangeArrowheads="1"/>
          </p:cNvSpPr>
          <p:nvPr>
            <p:ph idx="1"/>
          </p:nvPr>
        </p:nvSpPr>
        <p:spPr>
          <a:xfrm>
            <a:off x="1219200" y="1600200"/>
            <a:ext cx="7772400" cy="4525963"/>
          </a:xfrm>
        </p:spPr>
        <p:txBody>
          <a:bodyPr/>
          <a:lstStyle/>
          <a:p>
            <a:pPr marL="609600" indent="-609600">
              <a:buFontTx/>
              <a:buAutoNum type="arabicPeriod"/>
            </a:pPr>
            <a:r>
              <a:rPr lang="en-US" altLang="en-US" dirty="0" smtClean="0"/>
              <a:t>Reciprocity: </a:t>
            </a:r>
            <a:r>
              <a:rPr lang="en-US" altLang="en-US" dirty="0">
                <a:solidFill>
                  <a:srgbClr val="C00000"/>
                </a:solidFill>
              </a:rPr>
              <a:t>W</a:t>
            </a:r>
            <a:r>
              <a:rPr lang="en-US" altLang="en-US" dirty="0" smtClean="0">
                <a:solidFill>
                  <a:srgbClr val="C00000"/>
                </a:solidFill>
              </a:rPr>
              <a:t>e want to repay, in kind, what another person has provided us.</a:t>
            </a:r>
          </a:p>
          <a:p>
            <a:pPr marL="609600" indent="-609600">
              <a:buFontTx/>
              <a:buAutoNum type="arabicPeriod"/>
            </a:pPr>
            <a:r>
              <a:rPr lang="en-US" altLang="en-US" dirty="0"/>
              <a:t>Commitment &amp; Consistency</a:t>
            </a:r>
            <a:endParaRPr lang="en-US" altLang="en-US" dirty="0" smtClean="0">
              <a:solidFill>
                <a:srgbClr val="D5B461"/>
              </a:solidFill>
            </a:endParaRPr>
          </a:p>
          <a:p>
            <a:pPr marL="609600" indent="-609600">
              <a:buFontTx/>
              <a:buAutoNum type="arabicPeriod"/>
            </a:pPr>
            <a:r>
              <a:rPr lang="en-US" altLang="en-US" dirty="0" smtClean="0"/>
              <a:t>Social proof</a:t>
            </a:r>
          </a:p>
          <a:p>
            <a:pPr marL="609600" indent="-609600">
              <a:buFontTx/>
              <a:buAutoNum type="arabicPeriod"/>
            </a:pPr>
            <a:r>
              <a:rPr lang="en-US" altLang="en-US" dirty="0" smtClean="0"/>
              <a:t>Authority</a:t>
            </a:r>
          </a:p>
          <a:p>
            <a:pPr marL="609600" indent="-609600">
              <a:buFontTx/>
              <a:buAutoNum type="arabicPeriod"/>
            </a:pPr>
            <a:r>
              <a:rPr lang="en-US" altLang="en-US" dirty="0" smtClean="0"/>
              <a:t>Likeability</a:t>
            </a:r>
            <a:endParaRPr lang="en-US" altLang="en-US" dirty="0" smtClean="0">
              <a:solidFill>
                <a:srgbClr val="D5B461"/>
              </a:solidFill>
            </a:endParaRPr>
          </a:p>
          <a:p>
            <a:pPr marL="609600" indent="-609600">
              <a:buFontTx/>
              <a:buAutoNum type="arabicPeriod"/>
            </a:pPr>
            <a:r>
              <a:rPr lang="en-US" altLang="en-US" dirty="0" smtClean="0"/>
              <a:t>Scarcity</a:t>
            </a:r>
          </a:p>
        </p:txBody>
      </p:sp>
      <p:sp>
        <p:nvSpPr>
          <p:cNvPr id="1024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685800"/>
            <a:ext cx="7086600" cy="4572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reciprocity</a:t>
            </a:r>
            <a:r>
              <a:rPr lang="en-US" altLang="en-US" sz="2400" dirty="0" smtClean="0"/>
              <a:t/>
            </a:r>
            <a:br>
              <a:rPr lang="en-US" altLang="en-US" sz="2400" dirty="0" smtClean="0"/>
            </a:br>
            <a:endParaRPr lang="en-US" altLang="en-US" sz="2400" dirty="0" smtClean="0"/>
          </a:p>
        </p:txBody>
      </p:sp>
      <p:sp>
        <p:nvSpPr>
          <p:cNvPr id="45059" name="Rectangle 3"/>
          <p:cNvSpPr>
            <a:spLocks noGrp="1" noChangeArrowheads="1"/>
          </p:cNvSpPr>
          <p:nvPr>
            <p:ph idx="1"/>
          </p:nvPr>
        </p:nvSpPr>
        <p:spPr>
          <a:xfrm>
            <a:off x="1143000" y="1524000"/>
            <a:ext cx="7543800" cy="4876800"/>
          </a:xfrm>
        </p:spPr>
        <p:txBody>
          <a:bodyPr>
            <a:normAutofit/>
          </a:bodyPr>
          <a:lstStyle/>
          <a:p>
            <a:pPr>
              <a:lnSpc>
                <a:spcPct val="90000"/>
              </a:lnSpc>
            </a:pPr>
            <a:r>
              <a:rPr lang="en-US" altLang="en-US" dirty="0" smtClean="0"/>
              <a:t>Social Norm of Reciprocity</a:t>
            </a:r>
          </a:p>
          <a:p>
            <a:pPr lvl="1">
              <a:lnSpc>
                <a:spcPct val="90000"/>
              </a:lnSpc>
            </a:pPr>
            <a:r>
              <a:rPr lang="en-US" altLang="en-US" dirty="0" smtClean="0"/>
              <a:t>Humans have a inborn tendency to reciprocate.  </a:t>
            </a:r>
          </a:p>
          <a:p>
            <a:pPr>
              <a:lnSpc>
                <a:spcPct val="90000"/>
              </a:lnSpc>
            </a:pPr>
            <a:r>
              <a:rPr lang="en-US" altLang="en-US" dirty="0" smtClean="0"/>
              <a:t>Research/Examples</a:t>
            </a:r>
          </a:p>
          <a:p>
            <a:pPr lvl="1">
              <a:lnSpc>
                <a:spcPct val="90000"/>
              </a:lnSpc>
            </a:pPr>
            <a:r>
              <a:rPr lang="en-US" dirty="0" smtClean="0">
                <a:cs typeface="Bell MT"/>
              </a:rPr>
              <a:t>Restaurant </a:t>
            </a:r>
            <a:r>
              <a:rPr lang="en-US" dirty="0">
                <a:cs typeface="Bell MT"/>
              </a:rPr>
              <a:t>servers:  Give </a:t>
            </a:r>
            <a:r>
              <a:rPr lang="en-US" dirty="0" smtClean="0">
                <a:cs typeface="Bell MT"/>
              </a:rPr>
              <a:t>two </a:t>
            </a:r>
            <a:r>
              <a:rPr lang="en-US" dirty="0">
                <a:cs typeface="Bell MT"/>
              </a:rPr>
              <a:t>candies to customers = 14.1% increase in </a:t>
            </a:r>
            <a:r>
              <a:rPr lang="en-US" dirty="0" smtClean="0">
                <a:cs typeface="Bell MT"/>
              </a:rPr>
              <a:t>tips.</a:t>
            </a:r>
            <a:r>
              <a:rPr lang="en-US" b="1" dirty="0">
                <a:cs typeface="Bell MT"/>
              </a:rPr>
              <a:t> </a:t>
            </a:r>
            <a:endParaRPr lang="en-US" b="1" dirty="0" smtClean="0">
              <a:cs typeface="Bell MT"/>
            </a:endParaRPr>
          </a:p>
          <a:p>
            <a:pPr lvl="1">
              <a:lnSpc>
                <a:spcPct val="90000"/>
              </a:lnSpc>
            </a:pPr>
            <a:r>
              <a:rPr lang="en-US" dirty="0" smtClean="0">
                <a:cs typeface="Bell MT"/>
              </a:rPr>
              <a:t>Reuse </a:t>
            </a:r>
            <a:r>
              <a:rPr lang="en-US" dirty="0">
                <a:cs typeface="Bell MT"/>
              </a:rPr>
              <a:t>towels (Hotels):  Money already given to charity = 26% </a:t>
            </a:r>
            <a:r>
              <a:rPr lang="en-US" dirty="0" smtClean="0">
                <a:cs typeface="Bell MT"/>
              </a:rPr>
              <a:t>reuse.</a:t>
            </a:r>
          </a:p>
          <a:p>
            <a:pPr lvl="1">
              <a:lnSpc>
                <a:spcPct val="90000"/>
              </a:lnSpc>
            </a:pPr>
            <a:r>
              <a:rPr lang="en-US" dirty="0" smtClean="0">
                <a:cs typeface="Bell MT"/>
              </a:rPr>
              <a:t>Free gifts, “just for you”, kindness, etc.  </a:t>
            </a:r>
            <a:endParaRPr lang="en-US" dirty="0">
              <a:cs typeface="Bell MT"/>
            </a:endParaRPr>
          </a:p>
          <a:p>
            <a:pPr lvl="1">
              <a:lnSpc>
                <a:spcPct val="90000"/>
              </a:lnSpc>
            </a:pPr>
            <a:endParaRPr lang="en-US" dirty="0">
              <a:latin typeface="Bell MT"/>
              <a:cs typeface="Bell MT"/>
            </a:endParaRPr>
          </a:p>
          <a:p>
            <a:pPr lvl="1">
              <a:lnSpc>
                <a:spcPct val="90000"/>
              </a:lnSpc>
            </a:pPr>
            <a:endParaRPr lang="en-US" dirty="0">
              <a:latin typeface="Bell MT"/>
              <a:cs typeface="Bell MT"/>
            </a:endParaRPr>
          </a:p>
          <a:p>
            <a:pPr>
              <a:lnSpc>
                <a:spcPct val="90000"/>
              </a:lnSpc>
            </a:pPr>
            <a:endParaRPr lang="en-US" altLang="en-US" dirty="0" smtClean="0"/>
          </a:p>
          <a:p>
            <a:pPr>
              <a:lnSpc>
                <a:spcPct val="90000"/>
              </a:lnSpc>
            </a:pP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6669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685800"/>
            <a:ext cx="7086600" cy="4572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reciprocity</a:t>
            </a:r>
            <a:r>
              <a:rPr lang="en-US" altLang="en-US" sz="2400" dirty="0" smtClean="0"/>
              <a:t/>
            </a:r>
            <a:br>
              <a:rPr lang="en-US" altLang="en-US" sz="2400" dirty="0" smtClean="0"/>
            </a:br>
            <a:endParaRPr lang="en-US" altLang="en-US" sz="2400" dirty="0" smtClean="0"/>
          </a:p>
        </p:txBody>
      </p:sp>
      <p:sp>
        <p:nvSpPr>
          <p:cNvPr id="45059" name="Rectangle 3"/>
          <p:cNvSpPr>
            <a:spLocks noGrp="1" noChangeArrowheads="1"/>
          </p:cNvSpPr>
          <p:nvPr>
            <p:ph idx="1"/>
          </p:nvPr>
        </p:nvSpPr>
        <p:spPr>
          <a:xfrm>
            <a:off x="1143000" y="1524000"/>
            <a:ext cx="7543800" cy="4876800"/>
          </a:xfrm>
        </p:spPr>
        <p:txBody>
          <a:bodyPr>
            <a:normAutofit/>
          </a:bodyPr>
          <a:lstStyle/>
          <a:p>
            <a:pPr>
              <a:lnSpc>
                <a:spcPct val="90000"/>
              </a:lnSpc>
            </a:pPr>
            <a:r>
              <a:rPr lang="en-US" altLang="en-US" dirty="0" smtClean="0"/>
              <a:t>Door-in-the-Face Technique</a:t>
            </a:r>
          </a:p>
          <a:p>
            <a:pPr lvl="1">
              <a:lnSpc>
                <a:spcPct val="90000"/>
              </a:lnSpc>
            </a:pPr>
            <a:r>
              <a:rPr lang="en-US" altLang="en-US" dirty="0" smtClean="0"/>
              <a:t>Start with an inflated request and then retreat to a smaller one that appears to be a concession</a:t>
            </a:r>
          </a:p>
          <a:p>
            <a:pPr lvl="1">
              <a:lnSpc>
                <a:spcPct val="90000"/>
              </a:lnSpc>
            </a:pPr>
            <a:r>
              <a:rPr lang="en-US" altLang="en-US" dirty="0" smtClean="0"/>
              <a:t>Does not work if the first request is viewed as unreasonable or if requests are made by different people</a:t>
            </a:r>
          </a:p>
          <a:p>
            <a:pPr>
              <a:lnSpc>
                <a:spcPct val="90000"/>
              </a:lnSpc>
            </a:pPr>
            <a:r>
              <a:rPr lang="en-US" altLang="en-US" dirty="0" smtClean="0"/>
              <a:t>That’s-Not-All Technique</a:t>
            </a:r>
          </a:p>
          <a:p>
            <a:pPr lvl="1">
              <a:lnSpc>
                <a:spcPct val="90000"/>
              </a:lnSpc>
            </a:pPr>
            <a:r>
              <a:rPr lang="en-US" altLang="en-US" dirty="0" smtClean="0"/>
              <a:t>Begin with inflated request but immediately add to the deal by offering a bonus or discount</a:t>
            </a:r>
          </a:p>
          <a:p>
            <a:pPr lvl="1">
              <a:lnSpc>
                <a:spcPct val="90000"/>
              </a:lnSpc>
            </a:pP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Social Influence Principles</a:t>
            </a:r>
          </a:p>
        </p:txBody>
      </p:sp>
      <p:sp>
        <p:nvSpPr>
          <p:cNvPr id="11267" name="Rectangle 3"/>
          <p:cNvSpPr>
            <a:spLocks noGrp="1" noChangeArrowheads="1"/>
          </p:cNvSpPr>
          <p:nvPr>
            <p:ph idx="1"/>
          </p:nvPr>
        </p:nvSpPr>
        <p:spPr>
          <a:xfrm>
            <a:off x="990600" y="1600200"/>
            <a:ext cx="8001000" cy="4525963"/>
          </a:xfrm>
        </p:spPr>
        <p:txBody>
          <a:bodyPr>
            <a:normAutofit lnSpcReduction="10000"/>
          </a:bodyPr>
          <a:lstStyle/>
          <a:p>
            <a:pPr marL="609600" indent="-609600">
              <a:lnSpc>
                <a:spcPct val="90000"/>
              </a:lnSpc>
              <a:buFontTx/>
              <a:buAutoNum type="arabicPeriod"/>
            </a:pPr>
            <a:r>
              <a:rPr lang="en-US" altLang="en-US" dirty="0" smtClean="0"/>
              <a:t>Reciprocity: </a:t>
            </a:r>
            <a:r>
              <a:rPr lang="en-US" altLang="en-US" sz="2400" dirty="0"/>
              <a:t>We want to repay, in kind, what another person has provided us.</a:t>
            </a:r>
          </a:p>
          <a:p>
            <a:pPr marL="609600" indent="-609600">
              <a:buFontTx/>
              <a:buAutoNum type="arabicPeriod"/>
            </a:pPr>
            <a:r>
              <a:rPr lang="en-US" altLang="en-US" dirty="0" smtClean="0"/>
              <a:t>Commitment &amp; Consistency: </a:t>
            </a:r>
            <a:r>
              <a:rPr lang="en-US" altLang="en-US" dirty="0">
                <a:solidFill>
                  <a:srgbClr val="C00000"/>
                </a:solidFill>
              </a:rPr>
              <a:t>D</a:t>
            </a:r>
            <a:r>
              <a:rPr lang="en-US" altLang="en-US" dirty="0" smtClean="0">
                <a:solidFill>
                  <a:srgbClr val="C00000"/>
                </a:solidFill>
              </a:rPr>
              <a:t>esire to be (and to appear) consistent with what we have already done.</a:t>
            </a:r>
          </a:p>
          <a:p>
            <a:pPr marL="609600" indent="-609600">
              <a:buFontTx/>
              <a:buAutoNum type="arabicPeriod"/>
            </a:pPr>
            <a:r>
              <a:rPr lang="en-US" altLang="en-US" dirty="0" smtClean="0"/>
              <a:t>Social proof</a:t>
            </a:r>
          </a:p>
          <a:p>
            <a:pPr marL="609600" indent="-609600">
              <a:buFontTx/>
              <a:buAutoNum type="arabicPeriod"/>
            </a:pPr>
            <a:r>
              <a:rPr lang="en-US" altLang="en-US" dirty="0" smtClean="0"/>
              <a:t>Authority</a:t>
            </a:r>
          </a:p>
          <a:p>
            <a:pPr marL="609600" indent="-609600">
              <a:buFontTx/>
              <a:buAutoNum type="arabicPeriod"/>
            </a:pPr>
            <a:r>
              <a:rPr lang="en-US" altLang="en-US" dirty="0" smtClean="0"/>
              <a:t>Likeability</a:t>
            </a:r>
          </a:p>
          <a:p>
            <a:pPr marL="609600" indent="-609600">
              <a:buFontTx/>
              <a:buAutoNum type="arabicPeriod"/>
            </a:pPr>
            <a:r>
              <a:rPr lang="en-US" altLang="en-US" dirty="0" smtClean="0"/>
              <a:t>Scarcity</a:t>
            </a:r>
            <a:endParaRPr lang="en-US" altLang="en-US" dirty="0" smtClean="0">
              <a:solidFill>
                <a:srgbClr val="D5B461"/>
              </a:solidFill>
            </a:endParaRPr>
          </a:p>
          <a:p>
            <a:pPr marL="609600" indent="-609600"/>
            <a:endParaRPr lang="en-US" altLang="en-US" dirty="0" smtClean="0"/>
          </a:p>
        </p:txBody>
      </p:sp>
      <p:sp>
        <p:nvSpPr>
          <p:cNvPr id="11268"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advClick="0" advTm="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838200"/>
            <a:ext cx="69342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br>
              <a:rPr lang="en-US" altLang="en-US" sz="2400" dirty="0" smtClean="0">
                <a:solidFill>
                  <a:srgbClr val="C00000"/>
                </a:solidFill>
              </a:rPr>
            </a:br>
            <a:endParaRPr lang="en-US" altLang="en-US" sz="2400" dirty="0" smtClean="0">
              <a:solidFill>
                <a:srgbClr val="C00000"/>
              </a:solidFill>
            </a:endParaRPr>
          </a:p>
        </p:txBody>
      </p:sp>
      <p:sp>
        <p:nvSpPr>
          <p:cNvPr id="38915" name="Rectangle 3"/>
          <p:cNvSpPr>
            <a:spLocks noGrp="1" noChangeArrowheads="1"/>
          </p:cNvSpPr>
          <p:nvPr>
            <p:ph idx="1"/>
          </p:nvPr>
        </p:nvSpPr>
        <p:spPr>
          <a:xfrm>
            <a:off x="1447800" y="1752600"/>
            <a:ext cx="7391400" cy="4800600"/>
          </a:xfrm>
        </p:spPr>
        <p:txBody>
          <a:bodyPr>
            <a:normAutofit fontScale="92500" lnSpcReduction="20000"/>
          </a:bodyPr>
          <a:lstStyle/>
          <a:p>
            <a:pPr marL="82296" indent="0">
              <a:buNone/>
            </a:pPr>
            <a:r>
              <a:rPr lang="en-US" dirty="0" smtClean="0"/>
              <a:t>Theories/Research</a:t>
            </a:r>
          </a:p>
          <a:p>
            <a:r>
              <a:rPr lang="en-US" dirty="0" smtClean="0"/>
              <a:t>Cognitive Dissonance</a:t>
            </a:r>
          </a:p>
          <a:p>
            <a:pPr lvl="1"/>
            <a:r>
              <a:rPr lang="en-US" altLang="en-US" dirty="0" smtClean="0"/>
              <a:t>Unpleasant </a:t>
            </a:r>
            <a:r>
              <a:rPr lang="en-US" altLang="en-US" dirty="0"/>
              <a:t>state when attitude and behavior are </a:t>
            </a:r>
            <a:r>
              <a:rPr lang="en-US" altLang="en-US" dirty="0" smtClean="0"/>
              <a:t>inconsistent.</a:t>
            </a:r>
          </a:p>
          <a:p>
            <a:r>
              <a:rPr lang="en-US" altLang="en-US" dirty="0" err="1"/>
              <a:t>Festinger</a:t>
            </a:r>
            <a:r>
              <a:rPr lang="en-US" altLang="en-US" dirty="0"/>
              <a:t> &amp; Carlson (1959</a:t>
            </a:r>
            <a:r>
              <a:rPr lang="en-US" altLang="en-US" dirty="0" smtClean="0"/>
              <a:t>)</a:t>
            </a:r>
          </a:p>
          <a:p>
            <a:pPr lvl="1"/>
            <a:r>
              <a:rPr lang="en-US" dirty="0" smtClean="0"/>
              <a:t>Asked </a:t>
            </a:r>
            <a:r>
              <a:rPr lang="en-US" dirty="0"/>
              <a:t>participants to perform a series of dull tasks (such as turning pegs in a peg board for an hour). </a:t>
            </a:r>
            <a:r>
              <a:rPr lang="en-US" dirty="0" smtClean="0"/>
              <a:t> Afterwards, the participant's </a:t>
            </a:r>
            <a:r>
              <a:rPr lang="en-US" dirty="0"/>
              <a:t>attitudes toward this task were highly negative. They were then paid either $1 or $20 to tell a waiting participant (relay a confederate) that the tasks were really interesting</a:t>
            </a:r>
            <a:r>
              <a:rPr lang="en-US" dirty="0" smtClean="0"/>
              <a:t>.</a:t>
            </a:r>
          </a:p>
          <a:p>
            <a:pPr lvl="1"/>
            <a:r>
              <a:rPr lang="en-US" altLang="en-US" dirty="0" smtClean="0"/>
              <a:t>Who changed their attitude about the task?</a:t>
            </a:r>
            <a:endParaRPr lang="en-US" altLang="en-US" dirty="0"/>
          </a:p>
          <a:p>
            <a:pPr lvl="1"/>
            <a:endParaRPr lang="en-US" dirty="0" smtClean="0"/>
          </a:p>
          <a:p>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81390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838200"/>
            <a:ext cx="6934200" cy="381000"/>
          </a:xfrm>
        </p:spPr>
        <p:txBody>
          <a:bodyPr>
            <a:normAutofit fontScale="90000"/>
          </a:bodyPr>
          <a:lstStyle/>
          <a:p>
            <a:r>
              <a:rPr lang="en-US" altLang="en-US" dirty="0" smtClean="0"/>
              <a:t>Techniques of Social Influence:</a:t>
            </a:r>
            <a:br>
              <a:rPr lang="en-US" altLang="en-US" dirty="0" smtClean="0"/>
            </a:br>
            <a:r>
              <a:rPr lang="en-US" altLang="en-US" sz="2400" dirty="0" smtClean="0"/>
              <a:t>based on principles of </a:t>
            </a:r>
            <a:r>
              <a:rPr lang="en-US" altLang="en-US" sz="2400" dirty="0" smtClean="0">
                <a:solidFill>
                  <a:srgbClr val="C00000"/>
                </a:solidFill>
              </a:rPr>
              <a:t>commitment and consistency</a:t>
            </a:r>
            <a:br>
              <a:rPr lang="en-US" altLang="en-US" sz="2400" dirty="0" smtClean="0">
                <a:solidFill>
                  <a:srgbClr val="C00000"/>
                </a:solidFill>
              </a:rPr>
            </a:br>
            <a:endParaRPr lang="en-US" altLang="en-US" sz="2400" dirty="0" smtClean="0">
              <a:solidFill>
                <a:srgbClr val="C00000"/>
              </a:solidFill>
            </a:endParaRPr>
          </a:p>
        </p:txBody>
      </p:sp>
      <p:sp>
        <p:nvSpPr>
          <p:cNvPr id="38915" name="Rectangle 3"/>
          <p:cNvSpPr>
            <a:spLocks noGrp="1" noChangeArrowheads="1"/>
          </p:cNvSpPr>
          <p:nvPr>
            <p:ph idx="1"/>
          </p:nvPr>
        </p:nvSpPr>
        <p:spPr>
          <a:xfrm>
            <a:off x="1447800" y="1752600"/>
            <a:ext cx="7391400" cy="4800600"/>
          </a:xfrm>
        </p:spPr>
        <p:txBody>
          <a:bodyPr>
            <a:normAutofit fontScale="92500"/>
          </a:bodyPr>
          <a:lstStyle/>
          <a:p>
            <a:pPr marL="82296" indent="0">
              <a:buNone/>
            </a:pPr>
            <a:r>
              <a:rPr lang="en-US" dirty="0" smtClean="0"/>
              <a:t>Theories/Research</a:t>
            </a:r>
          </a:p>
          <a:p>
            <a:r>
              <a:rPr lang="en-US" dirty="0" smtClean="0"/>
              <a:t>Effort Justification</a:t>
            </a:r>
          </a:p>
          <a:p>
            <a:pPr lvl="1"/>
            <a:r>
              <a:rPr lang="en-US" dirty="0" smtClean="0"/>
              <a:t>After </a:t>
            </a:r>
            <a:r>
              <a:rPr lang="en-US" dirty="0"/>
              <a:t>putting in a lot of effort, people will attribute greater value to it</a:t>
            </a:r>
            <a:r>
              <a:rPr lang="en-US" dirty="0" smtClean="0"/>
              <a:t>.</a:t>
            </a:r>
          </a:p>
          <a:p>
            <a:pPr lvl="1"/>
            <a:r>
              <a:rPr lang="en-US" altLang="en-US" dirty="0"/>
              <a:t>Aronson &amp; Mills, </a:t>
            </a:r>
            <a:r>
              <a:rPr lang="en-US" altLang="en-US" dirty="0" smtClean="0"/>
              <a:t>1959: People </a:t>
            </a:r>
            <a:r>
              <a:rPr lang="en-US" altLang="en-US" dirty="0"/>
              <a:t>seek to justify and rationalize any suffering or effort they have </a:t>
            </a:r>
            <a:r>
              <a:rPr lang="en-US" altLang="en-US" dirty="0" smtClean="0"/>
              <a:t>made.</a:t>
            </a:r>
            <a:endParaRPr lang="en-US" dirty="0" smtClean="0"/>
          </a:p>
          <a:p>
            <a:r>
              <a:rPr lang="en-US" dirty="0" smtClean="0"/>
              <a:t>Self </a:t>
            </a:r>
            <a:r>
              <a:rPr lang="en-US" dirty="0"/>
              <a:t>Perception </a:t>
            </a:r>
            <a:r>
              <a:rPr lang="en-US" dirty="0" smtClean="0"/>
              <a:t>Theory</a:t>
            </a:r>
          </a:p>
          <a:p>
            <a:pPr lvl="1"/>
            <a:r>
              <a:rPr lang="en-US" dirty="0" smtClean="0"/>
              <a:t>People </a:t>
            </a:r>
            <a:r>
              <a:rPr lang="en-US" dirty="0"/>
              <a:t>infer their own attitudes, opinions, and other internal states partly by observing their past </a:t>
            </a:r>
            <a:r>
              <a:rPr lang="en-US" dirty="0" smtClean="0"/>
              <a:t>behavior.</a:t>
            </a:r>
            <a:endParaRPr lang="en-US" dirty="0"/>
          </a:p>
          <a:p>
            <a:pPr>
              <a:buFontTx/>
              <a:buNone/>
            </a:pPr>
            <a:endParaRPr lang="en-US" altLang="en-US" dirty="0" smtClean="0"/>
          </a:p>
        </p:txBody>
      </p:sp>
      <p:sp>
        <p:nvSpPr>
          <p:cNvPr id="4" name="Freeform 4"/>
          <p:cNvSpPr>
            <a:spLocks/>
          </p:cNvSpPr>
          <p:nvPr/>
        </p:nvSpPr>
        <p:spPr bwMode="auto">
          <a:xfrm>
            <a:off x="-368300" y="228600"/>
            <a:ext cx="9982200" cy="1181100"/>
          </a:xfrm>
          <a:custGeom>
            <a:avLst/>
            <a:gdLst>
              <a:gd name="T0" fmla="*/ 2147483647 w 6288"/>
              <a:gd name="T1" fmla="*/ 0 h 744"/>
              <a:gd name="T2" fmla="*/ 1673383750 w 6288"/>
              <a:gd name="T3" fmla="*/ 1572577500 h 744"/>
              <a:gd name="T4" fmla="*/ 2147483647 w 6288"/>
              <a:gd name="T5" fmla="*/ 1814512500 h 744"/>
              <a:gd name="T6" fmla="*/ 2147483647 w 6288"/>
              <a:gd name="T7" fmla="*/ 1814512500 h 7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88" h="744">
                <a:moveTo>
                  <a:pt x="1528" y="0"/>
                </a:moveTo>
                <a:cubicBezTo>
                  <a:pt x="764" y="252"/>
                  <a:pt x="0" y="504"/>
                  <a:pt x="664" y="624"/>
                </a:cubicBezTo>
                <a:cubicBezTo>
                  <a:pt x="1328" y="744"/>
                  <a:pt x="4736" y="704"/>
                  <a:pt x="5512" y="720"/>
                </a:cubicBezTo>
                <a:cubicBezTo>
                  <a:pt x="6288" y="736"/>
                  <a:pt x="5352" y="720"/>
                  <a:pt x="5320" y="720"/>
                </a:cubicBezTo>
              </a:path>
            </a:pathLst>
          </a:custGeom>
          <a:noFill/>
          <a:ln w="38100">
            <a:solidFill>
              <a:srgbClr val="D5B46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7404340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2">
      <a:majorFont>
        <a:latin typeface="Garamond"/>
        <a:ea typeface=""/>
        <a:cs typeface=""/>
      </a:majorFont>
      <a:minorFont>
        <a:latin typeface="David"/>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872</TotalTime>
  <Words>2044</Words>
  <Application>Microsoft Office PowerPoint</Application>
  <PresentationFormat>On-screen Show (4:3)</PresentationFormat>
  <Paragraphs>213</Paragraphs>
  <Slides>27</Slides>
  <Notes>16</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1_Default Design</vt:lpstr>
      <vt:lpstr>Solstice</vt:lpstr>
      <vt:lpstr>Social Influence and Persuasion </vt:lpstr>
      <vt:lpstr>Social Influence and Persuasion</vt:lpstr>
      <vt:lpstr>Social Influence Principles</vt:lpstr>
      <vt:lpstr>Social Influence Principles</vt:lpstr>
      <vt:lpstr>Techniques of Social Influence: based on principles of reciprocity </vt:lpstr>
      <vt:lpstr>Techniques of Social Influence: based on principles of reciprocity </vt:lpstr>
      <vt:lpstr>Social Influence Principles</vt:lpstr>
      <vt:lpstr>Techniques of Social Influence: based on principles of commitment and consistency </vt:lpstr>
      <vt:lpstr>Techniques of Social Influence: based on principles of commitment and consistency </vt:lpstr>
      <vt:lpstr>Techniques of Social Influence: based on principles of commitment and consistency </vt:lpstr>
      <vt:lpstr>Techniques of Social Influence: based on principles of commitment and consistency </vt:lpstr>
      <vt:lpstr>Techniques of Social Influence: based on principles of commitment and consistency </vt:lpstr>
      <vt:lpstr>Social Influence Principles</vt:lpstr>
      <vt:lpstr>Techniques of Social Influence: based on principles of social proof </vt:lpstr>
      <vt:lpstr>Techniques of Social Influence: based on principles of social proof </vt:lpstr>
      <vt:lpstr>Techniques of Social Influence: based on principles of social proof </vt:lpstr>
      <vt:lpstr>Social Influence Principles</vt:lpstr>
      <vt:lpstr>Techniques of Social Influence: based on principles of authority </vt:lpstr>
      <vt:lpstr>Techniques of Social Influence: based on principles of authority </vt:lpstr>
      <vt:lpstr>Social Influence Principles</vt:lpstr>
      <vt:lpstr>Techniques of Social Influence: based on principles of likability </vt:lpstr>
      <vt:lpstr>Techniques of Social Influence: based on principles of likability </vt:lpstr>
      <vt:lpstr>Social Influence Principles</vt:lpstr>
      <vt:lpstr>PowerPoint Presentation</vt:lpstr>
      <vt:lpstr>Social Influence Principles</vt:lpstr>
      <vt:lpstr>Defenses Against Techniques</vt:lpstr>
      <vt:lpstr>What Can We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Social Influence and Persuasion</dc:title>
  <dc:creator>Robin Musselman</dc:creator>
  <cp:lastModifiedBy>Donna Vandergrift</cp:lastModifiedBy>
  <cp:revision>52</cp:revision>
  <dcterms:created xsi:type="dcterms:W3CDTF">2006-12-02T14:53:45Z</dcterms:created>
  <dcterms:modified xsi:type="dcterms:W3CDTF">2016-01-14T14:10:11Z</dcterms:modified>
</cp:coreProperties>
</file>