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7" r:id="rId1"/>
  </p:sldMasterIdLst>
  <p:notesMasterIdLst>
    <p:notesMasterId r:id="rId34"/>
  </p:notesMasterIdLst>
  <p:handoutMasterIdLst>
    <p:handoutMasterId r:id="rId35"/>
  </p:handoutMasterIdLst>
  <p:sldIdLst>
    <p:sldId id="256" r:id="rId2"/>
    <p:sldId id="260" r:id="rId3"/>
    <p:sldId id="275" r:id="rId4"/>
    <p:sldId id="278" r:id="rId5"/>
    <p:sldId id="281" r:id="rId6"/>
    <p:sldId id="257" r:id="rId7"/>
    <p:sldId id="277" r:id="rId8"/>
    <p:sldId id="262" r:id="rId9"/>
    <p:sldId id="276" r:id="rId10"/>
    <p:sldId id="279" r:id="rId11"/>
    <p:sldId id="261" r:id="rId12"/>
    <p:sldId id="258" r:id="rId13"/>
    <p:sldId id="263" r:id="rId14"/>
    <p:sldId id="264" r:id="rId15"/>
    <p:sldId id="268" r:id="rId16"/>
    <p:sldId id="269" r:id="rId17"/>
    <p:sldId id="283" r:id="rId18"/>
    <p:sldId id="284" r:id="rId19"/>
    <p:sldId id="280" r:id="rId20"/>
    <p:sldId id="288" r:id="rId21"/>
    <p:sldId id="290" r:id="rId22"/>
    <p:sldId id="289" r:id="rId23"/>
    <p:sldId id="291" r:id="rId24"/>
    <p:sldId id="294" r:id="rId25"/>
    <p:sldId id="274" r:id="rId26"/>
    <p:sldId id="286" r:id="rId27"/>
    <p:sldId id="285" r:id="rId28"/>
    <p:sldId id="267" r:id="rId29"/>
    <p:sldId id="292" r:id="rId30"/>
    <p:sldId id="293" r:id="rId31"/>
    <p:sldId id="295" r:id="rId32"/>
    <p:sldId id="259" r:id="rId33"/>
  </p:sldIdLst>
  <p:sldSz cx="12192000" cy="6858000"/>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73" autoAdjust="0"/>
    <p:restoredTop sz="79361" autoAdjust="0"/>
  </p:normalViewPr>
  <p:slideViewPr>
    <p:cSldViewPr snapToGrid="0">
      <p:cViewPr varScale="1">
        <p:scale>
          <a:sx n="69" d="100"/>
          <a:sy n="69" d="100"/>
        </p:scale>
        <p:origin x="109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725"/>
          </a:xfrm>
          <a:prstGeom prst="rect">
            <a:avLst/>
          </a:prstGeom>
        </p:spPr>
        <p:txBody>
          <a:bodyPr vert="horz" lIns="91440" tIns="45720" rIns="91440" bIns="45720" rtlCol="0"/>
          <a:lstStyle>
            <a:lvl1pPr algn="r">
              <a:defRPr sz="1200"/>
            </a:lvl1pPr>
          </a:lstStyle>
          <a:p>
            <a:fld id="{870BEAA3-5472-45E3-8501-B5FBEF5B6E3F}" type="datetimeFigureOut">
              <a:rPr lang="en-US" smtClean="0"/>
              <a:t>10/26/2019</a:t>
            </a:fld>
            <a:endParaRPr lang="en-US"/>
          </a:p>
        </p:txBody>
      </p:sp>
      <p:sp>
        <p:nvSpPr>
          <p:cNvPr id="4" name="Footer Placeholder 3"/>
          <p:cNvSpPr>
            <a:spLocks noGrp="1"/>
          </p:cNvSpPr>
          <p:nvPr>
            <p:ph type="ftr" sz="quarter" idx="2"/>
          </p:nvPr>
        </p:nvSpPr>
        <p:spPr>
          <a:xfrm>
            <a:off x="0" y="8829675"/>
            <a:ext cx="2971800"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675"/>
            <a:ext cx="2971800" cy="466725"/>
          </a:xfrm>
          <a:prstGeom prst="rect">
            <a:avLst/>
          </a:prstGeom>
        </p:spPr>
        <p:txBody>
          <a:bodyPr vert="horz" lIns="91440" tIns="45720" rIns="91440" bIns="45720" rtlCol="0" anchor="b"/>
          <a:lstStyle>
            <a:lvl1pPr algn="r">
              <a:defRPr sz="1200"/>
            </a:lvl1pPr>
          </a:lstStyle>
          <a:p>
            <a:fld id="{C56982F9-A1B6-49F3-BC36-A7634E6A3953}" type="slidenum">
              <a:rPr lang="en-US" smtClean="0"/>
              <a:t>‹#›</a:t>
            </a:fld>
            <a:endParaRPr lang="en-US"/>
          </a:p>
        </p:txBody>
      </p:sp>
    </p:spTree>
    <p:extLst>
      <p:ext uri="{BB962C8B-B14F-4D97-AF65-F5344CB8AC3E}">
        <p14:creationId xmlns:p14="http://schemas.microsoft.com/office/powerpoint/2010/main" val="27252854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434"/>
          </a:xfrm>
          <a:prstGeom prst="rect">
            <a:avLst/>
          </a:prstGeom>
        </p:spPr>
        <p:txBody>
          <a:bodyPr vert="horz" lIns="91440" tIns="45720" rIns="91440" bIns="45720" rtlCol="0"/>
          <a:lstStyle>
            <a:lvl1pPr algn="r">
              <a:defRPr sz="1200"/>
            </a:lvl1pPr>
          </a:lstStyle>
          <a:p>
            <a:fld id="{E0BCE603-6A70-4D31-8FB4-EBA9D141C7F2}" type="datetimeFigureOut">
              <a:rPr lang="en-US" smtClean="0"/>
              <a:t>10/26/2019</a:t>
            </a:fld>
            <a:endParaRPr lang="en-US"/>
          </a:p>
        </p:txBody>
      </p:sp>
      <p:sp>
        <p:nvSpPr>
          <p:cNvPr id="4" name="Slide Image Placeholder 3"/>
          <p:cNvSpPr>
            <a:spLocks noGrp="1" noRot="1" noChangeAspect="1"/>
          </p:cNvSpPr>
          <p:nvPr>
            <p:ph type="sldImg" idx="2"/>
          </p:nvPr>
        </p:nvSpPr>
        <p:spPr>
          <a:xfrm>
            <a:off x="6413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6433"/>
          </a:xfrm>
          <a:prstGeom prst="rect">
            <a:avLst/>
          </a:prstGeom>
        </p:spPr>
        <p:txBody>
          <a:bodyPr vert="horz" lIns="91440" tIns="45720" rIns="91440" bIns="45720" rtlCol="0" anchor="b"/>
          <a:lstStyle>
            <a:lvl1pPr algn="r">
              <a:defRPr sz="1200"/>
            </a:lvl1pPr>
          </a:lstStyle>
          <a:p>
            <a:fld id="{80D46830-79F8-4A7E-9C6E-FDA67DED2348}" type="slidenum">
              <a:rPr lang="en-US" smtClean="0"/>
              <a:t>‹#›</a:t>
            </a:fld>
            <a:endParaRPr lang="en-US"/>
          </a:p>
        </p:txBody>
      </p:sp>
    </p:spTree>
    <p:extLst>
      <p:ext uri="{BB962C8B-B14F-4D97-AF65-F5344CB8AC3E}">
        <p14:creationId xmlns:p14="http://schemas.microsoft.com/office/powerpoint/2010/main" val="27317161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www.princeton.edu/main/news/archive/S32/27/76E76/index.xml?section=featured" TargetMode="External"/><Relationship Id="rId2" Type="http://schemas.openxmlformats.org/officeDocument/2006/relationships/slide" Target="../slides/slide20.xml"/><Relationship Id="rId1" Type="http://schemas.openxmlformats.org/officeDocument/2006/relationships/notesMaster" Target="../notesMasters/notesMaster1.xml"/><Relationship Id="rId4" Type="http://schemas.openxmlformats.org/officeDocument/2006/relationships/hyperlink" Target="https://soulcafeblog.com/2016/09/09/on-the-same-wavelength-oh-thats-brain-coupling" TargetMode="Externa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Though theorists and researchers continue to study leadership, a lack of agreement about what leadership is still present. It has been defined in terms of behaviors, a collection of traits, a skill, a form of influence, a relationship, and a transformational process (Bass, 1990; </a:t>
            </a:r>
            <a:r>
              <a:rPr lang="en-US" dirty="0" err="1" smtClean="0"/>
              <a:t>Northouse</a:t>
            </a:r>
            <a:r>
              <a:rPr lang="en-US" dirty="0" smtClean="0"/>
              <a:t>, 2015).</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For now</a:t>
            </a:r>
            <a:r>
              <a:rPr lang="en-US" baseline="0" dirty="0" smtClean="0"/>
              <a:t> I want you to think of leadership in a very broad way.  Leadership is not just the person in charge.  We all lead in some way.  As we go through this, keep your own leadership in mind.  What do you do to lead?  What do you think leadership really is?  How have you been effective or ineffective? </a:t>
            </a:r>
            <a:endParaRPr lang="en-US" dirty="0" smtClean="0"/>
          </a:p>
          <a:p>
            <a:endParaRPr lang="en-US" dirty="0"/>
          </a:p>
        </p:txBody>
      </p:sp>
      <p:sp>
        <p:nvSpPr>
          <p:cNvPr id="4" name="Slide Number Placeholder 3"/>
          <p:cNvSpPr>
            <a:spLocks noGrp="1"/>
          </p:cNvSpPr>
          <p:nvPr>
            <p:ph type="sldNum" sz="quarter" idx="10"/>
          </p:nvPr>
        </p:nvSpPr>
        <p:spPr/>
        <p:txBody>
          <a:bodyPr/>
          <a:lstStyle/>
          <a:p>
            <a:fld id="{80D46830-79F8-4A7E-9C6E-FDA67DED2348}" type="slidenum">
              <a:rPr lang="en-US" smtClean="0"/>
              <a:t>2</a:t>
            </a:fld>
            <a:endParaRPr lang="en-US"/>
          </a:p>
        </p:txBody>
      </p:sp>
    </p:spTree>
    <p:extLst>
      <p:ext uri="{BB962C8B-B14F-4D97-AF65-F5344CB8AC3E}">
        <p14:creationId xmlns:p14="http://schemas.microsoft.com/office/powerpoint/2010/main" val="23504382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Relational leadership fundamentally is based in relationships. Relational and network leadership perspectives focus on the relational connections that are used within complex and systemic contexts (Carter, </a:t>
            </a:r>
            <a:r>
              <a:rPr lang="en-US" dirty="0" err="1" smtClean="0"/>
              <a:t>DeChurch</a:t>
            </a:r>
            <a:r>
              <a:rPr lang="en-US" dirty="0" smtClean="0"/>
              <a:t>, Braun, &amp; Contractor, 2015; Clarke, 2013; </a:t>
            </a:r>
            <a:r>
              <a:rPr lang="en-US" dirty="0" err="1" smtClean="0"/>
              <a:t>Uhl</a:t>
            </a:r>
            <a:r>
              <a:rPr lang="en-US" dirty="0" smtClean="0"/>
              <a:t>-Bien, 2006). It is within these networks that interactions and relationships within the group are cultivated, and leadership is enacted by all participants (Hosking, 1988). This minimizes the need for a rigid top-down hierarchical structure and allows many individuals to strategically lead regardless of the position they hold (</a:t>
            </a:r>
            <a:r>
              <a:rPr lang="en-US" dirty="0" err="1" smtClean="0"/>
              <a:t>Amey</a:t>
            </a:r>
            <a:r>
              <a:rPr lang="en-US" dirty="0" smtClean="0"/>
              <a:t> &amp; Eddy, 2018). </a:t>
            </a:r>
          </a:p>
          <a:p>
            <a:r>
              <a:rPr lang="en-US" dirty="0" smtClean="0"/>
              <a:t>Many benefits have been found in relational leadership. </a:t>
            </a:r>
          </a:p>
          <a:p>
            <a:pPr lvl="1"/>
            <a:r>
              <a:rPr lang="en-US" dirty="0" smtClean="0"/>
              <a:t>Strong interpersonal ties and social networks have been found to increase the performance and effectiveness of individuals and teams (</a:t>
            </a:r>
            <a:r>
              <a:rPr lang="en-US" dirty="0" err="1" smtClean="0"/>
              <a:t>Balkundi</a:t>
            </a:r>
            <a:r>
              <a:rPr lang="en-US" dirty="0" smtClean="0"/>
              <a:t> &amp; </a:t>
            </a:r>
            <a:r>
              <a:rPr lang="en-US" dirty="0" err="1" smtClean="0"/>
              <a:t>Kilduff</a:t>
            </a:r>
            <a:r>
              <a:rPr lang="en-US" dirty="0" smtClean="0"/>
              <a:t>, 2006). </a:t>
            </a:r>
          </a:p>
          <a:p>
            <a:pPr lvl="1"/>
            <a:r>
              <a:rPr lang="en-US" dirty="0" smtClean="0"/>
              <a:t>According to </a:t>
            </a:r>
            <a:r>
              <a:rPr lang="en-US" dirty="0" err="1" smtClean="0"/>
              <a:t>Maak</a:t>
            </a:r>
            <a:r>
              <a:rPr lang="en-US" dirty="0" smtClean="0"/>
              <a:t> (2007), responsible and ethical leadership is inherently relational. </a:t>
            </a:r>
          </a:p>
          <a:p>
            <a:pPr lvl="1"/>
            <a:endParaRPr lang="en-US" dirty="0" smtClean="0"/>
          </a:p>
          <a:p>
            <a:pPr lvl="1"/>
            <a:r>
              <a:rPr lang="en-US" dirty="0" smtClean="0"/>
              <a:t>Positive organizational climate/culture is tied to relational leadership. </a:t>
            </a:r>
          </a:p>
          <a:p>
            <a:endParaRPr lang="en-US" dirty="0"/>
          </a:p>
        </p:txBody>
      </p:sp>
      <p:sp>
        <p:nvSpPr>
          <p:cNvPr id="4" name="Slide Number Placeholder 3"/>
          <p:cNvSpPr>
            <a:spLocks noGrp="1"/>
          </p:cNvSpPr>
          <p:nvPr>
            <p:ph type="sldNum" sz="quarter" idx="10"/>
          </p:nvPr>
        </p:nvSpPr>
        <p:spPr/>
        <p:txBody>
          <a:bodyPr/>
          <a:lstStyle/>
          <a:p>
            <a:fld id="{80D46830-79F8-4A7E-9C6E-FDA67DED2348}" type="slidenum">
              <a:rPr lang="en-US" smtClean="0"/>
              <a:t>12</a:t>
            </a:fld>
            <a:endParaRPr lang="en-US"/>
          </a:p>
        </p:txBody>
      </p:sp>
    </p:spTree>
    <p:extLst>
      <p:ext uri="{BB962C8B-B14F-4D97-AF65-F5344CB8AC3E}">
        <p14:creationId xmlns:p14="http://schemas.microsoft.com/office/powerpoint/2010/main" val="6549562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 initial concept of capital, which has roots in the ideas of </a:t>
            </a:r>
            <a:r>
              <a:rPr lang="en-US" dirty="0" err="1" smtClean="0"/>
              <a:t>Émile</a:t>
            </a:r>
            <a:r>
              <a:rPr lang="en-US" dirty="0" smtClean="0"/>
              <a:t> Durkheim, Karl Marx, and Max Weber (</a:t>
            </a:r>
            <a:r>
              <a:rPr lang="en-US" dirty="0" err="1" smtClean="0"/>
              <a:t>Portes</a:t>
            </a:r>
            <a:r>
              <a:rPr lang="en-US" dirty="0" smtClean="0"/>
              <a:t>, 1998), illustrated how resources, initially expressed in terms economics, are exchanged for returns in labor or other resources. The extension of this concept led to the development of other theories such as human capital and social capital. Human capital theory focuses on human resources such as skills and knowledge (Becker, 1964), while social capital focuses on networked, relational connections that develop over time and have embedded resources (Bourdieu, 1986; Coleman, 1988; Putnam, 1995). The construct of social capital has become increasingly present within organizational research due to its influence on organizational and individual success (Adler &amp; Kwon, 2002; Kwon &amp; Adler, 2014). </a:t>
            </a:r>
          </a:p>
          <a:p>
            <a:endParaRPr lang="en-US" dirty="0"/>
          </a:p>
        </p:txBody>
      </p:sp>
      <p:sp>
        <p:nvSpPr>
          <p:cNvPr id="4" name="Slide Number Placeholder 3"/>
          <p:cNvSpPr>
            <a:spLocks noGrp="1"/>
          </p:cNvSpPr>
          <p:nvPr>
            <p:ph type="sldNum" sz="quarter" idx="10"/>
          </p:nvPr>
        </p:nvSpPr>
        <p:spPr/>
        <p:txBody>
          <a:bodyPr/>
          <a:lstStyle/>
          <a:p>
            <a:fld id="{80D46830-79F8-4A7E-9C6E-FDA67DED2348}" type="slidenum">
              <a:rPr lang="en-US" smtClean="0"/>
              <a:t>13</a:t>
            </a:fld>
            <a:endParaRPr lang="en-US"/>
          </a:p>
        </p:txBody>
      </p:sp>
    </p:spTree>
    <p:extLst>
      <p:ext uri="{BB962C8B-B14F-4D97-AF65-F5344CB8AC3E}">
        <p14:creationId xmlns:p14="http://schemas.microsoft.com/office/powerpoint/2010/main" val="12947861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Nahapiet and Ghoshal (1998) define “social capital as the sum of the actual and potential resources embedded within, available through, and derived from the network of relationships possessed by an individual or social unit” (p. 243). This multifaceted definition suggests that resources are both within the network as well as a product of the network. </a:t>
            </a:r>
            <a:endParaRPr lang="en-US" dirty="0"/>
          </a:p>
        </p:txBody>
      </p:sp>
      <p:sp>
        <p:nvSpPr>
          <p:cNvPr id="4" name="Slide Number Placeholder 3"/>
          <p:cNvSpPr>
            <a:spLocks noGrp="1"/>
          </p:cNvSpPr>
          <p:nvPr>
            <p:ph type="sldNum" sz="quarter" idx="10"/>
          </p:nvPr>
        </p:nvSpPr>
        <p:spPr/>
        <p:txBody>
          <a:bodyPr/>
          <a:lstStyle/>
          <a:p>
            <a:fld id="{80D46830-79F8-4A7E-9C6E-FDA67DED2348}" type="slidenum">
              <a:rPr lang="en-US" smtClean="0"/>
              <a:t>14</a:t>
            </a:fld>
            <a:endParaRPr lang="en-US"/>
          </a:p>
        </p:txBody>
      </p:sp>
    </p:spTree>
    <p:extLst>
      <p:ext uri="{BB962C8B-B14F-4D97-AF65-F5344CB8AC3E}">
        <p14:creationId xmlns:p14="http://schemas.microsoft.com/office/powerpoint/2010/main" val="6295181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Nahapiet and Ghoshal (1998) define “social capital as the sum of the actual and potential resources embedded within, available through, and derived from the network of relationships possessed by an individual or social unit” (p. 243). This multifaceted definition suggests that resources are both within the network as well as a product of the network. </a:t>
            </a:r>
            <a:endParaRPr lang="en-US" dirty="0"/>
          </a:p>
        </p:txBody>
      </p:sp>
      <p:sp>
        <p:nvSpPr>
          <p:cNvPr id="4" name="Slide Number Placeholder 3"/>
          <p:cNvSpPr>
            <a:spLocks noGrp="1"/>
          </p:cNvSpPr>
          <p:nvPr>
            <p:ph type="sldNum" sz="quarter" idx="10"/>
          </p:nvPr>
        </p:nvSpPr>
        <p:spPr/>
        <p:txBody>
          <a:bodyPr/>
          <a:lstStyle/>
          <a:p>
            <a:fld id="{80D46830-79F8-4A7E-9C6E-FDA67DED2348}" type="slidenum">
              <a:rPr lang="en-US" smtClean="0"/>
              <a:t>15</a:t>
            </a:fld>
            <a:endParaRPr lang="en-US"/>
          </a:p>
        </p:txBody>
      </p:sp>
    </p:spTree>
    <p:extLst>
      <p:ext uri="{BB962C8B-B14F-4D97-AF65-F5344CB8AC3E}">
        <p14:creationId xmlns:p14="http://schemas.microsoft.com/office/powerpoint/2010/main" val="27288023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Nahapiet and Ghoshal (1998) define “social capital as the sum of the actual and potential resources embedded within, available through, and derived from the network of relationships possessed by an individual or social unit” (p. 243). This multifaceted definition suggests that resources are both within the network as well as a product of the network. </a:t>
            </a:r>
            <a:endParaRPr lang="en-US" dirty="0"/>
          </a:p>
        </p:txBody>
      </p:sp>
      <p:sp>
        <p:nvSpPr>
          <p:cNvPr id="4" name="Slide Number Placeholder 3"/>
          <p:cNvSpPr>
            <a:spLocks noGrp="1"/>
          </p:cNvSpPr>
          <p:nvPr>
            <p:ph type="sldNum" sz="quarter" idx="10"/>
          </p:nvPr>
        </p:nvSpPr>
        <p:spPr/>
        <p:txBody>
          <a:bodyPr/>
          <a:lstStyle/>
          <a:p>
            <a:fld id="{80D46830-79F8-4A7E-9C6E-FDA67DED2348}" type="slidenum">
              <a:rPr lang="en-US" smtClean="0"/>
              <a:t>16</a:t>
            </a:fld>
            <a:endParaRPr lang="en-US"/>
          </a:p>
        </p:txBody>
      </p:sp>
    </p:spTree>
    <p:extLst>
      <p:ext uri="{BB962C8B-B14F-4D97-AF65-F5344CB8AC3E}">
        <p14:creationId xmlns:p14="http://schemas.microsoft.com/office/powerpoint/2010/main" val="36538937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Nahapiet and Ghoshal (1998) define “social capital as the sum of the actual and potential resources embedded within, available through, and derived from the network of relationships possessed by an individual or social unit” (p. 243). This multifaceted definition suggests that resources are both within the network as well as a product of the network. </a:t>
            </a:r>
            <a:endParaRPr lang="en-US" dirty="0"/>
          </a:p>
        </p:txBody>
      </p:sp>
      <p:sp>
        <p:nvSpPr>
          <p:cNvPr id="4" name="Slide Number Placeholder 3"/>
          <p:cNvSpPr>
            <a:spLocks noGrp="1"/>
          </p:cNvSpPr>
          <p:nvPr>
            <p:ph type="sldNum" sz="quarter" idx="10"/>
          </p:nvPr>
        </p:nvSpPr>
        <p:spPr/>
        <p:txBody>
          <a:bodyPr/>
          <a:lstStyle/>
          <a:p>
            <a:fld id="{80D46830-79F8-4A7E-9C6E-FDA67DED2348}" type="slidenum">
              <a:rPr lang="en-US" smtClean="0"/>
              <a:t>17</a:t>
            </a:fld>
            <a:endParaRPr lang="en-US"/>
          </a:p>
        </p:txBody>
      </p:sp>
    </p:spTree>
    <p:extLst>
      <p:ext uri="{BB962C8B-B14F-4D97-AF65-F5344CB8AC3E}">
        <p14:creationId xmlns:p14="http://schemas.microsoft.com/office/powerpoint/2010/main" val="2019455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Nahapiet and Ghoshal (1998) define “social capital as the sum of the actual and potential resources embedded within, available through, and derived from the network of relationships possessed by an individual or social unit” (p. 243). This multifaceted definition suggests that resources are both within the network as well as a product of the network. </a:t>
            </a:r>
            <a:endParaRPr lang="en-US" dirty="0"/>
          </a:p>
        </p:txBody>
      </p:sp>
      <p:sp>
        <p:nvSpPr>
          <p:cNvPr id="4" name="Slide Number Placeholder 3"/>
          <p:cNvSpPr>
            <a:spLocks noGrp="1"/>
          </p:cNvSpPr>
          <p:nvPr>
            <p:ph type="sldNum" sz="quarter" idx="10"/>
          </p:nvPr>
        </p:nvSpPr>
        <p:spPr/>
        <p:txBody>
          <a:bodyPr/>
          <a:lstStyle/>
          <a:p>
            <a:fld id="{80D46830-79F8-4A7E-9C6E-FDA67DED2348}" type="slidenum">
              <a:rPr lang="en-US" smtClean="0"/>
              <a:t>18</a:t>
            </a:fld>
            <a:endParaRPr lang="en-US"/>
          </a:p>
        </p:txBody>
      </p:sp>
    </p:spTree>
    <p:extLst>
      <p:ext uri="{BB962C8B-B14F-4D97-AF65-F5344CB8AC3E}">
        <p14:creationId xmlns:p14="http://schemas.microsoft.com/office/powerpoint/2010/main" val="16314850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two</a:t>
            </a:r>
            <a:r>
              <a:rPr lang="en-US" baseline="0" dirty="0" smtClean="0"/>
              <a:t> people are truly in tune, their brain functioning becomes more similar.  This happens when you are listening to someone speak and you feel like you understand them.</a:t>
            </a:r>
          </a:p>
          <a:p>
            <a:endParaRPr lang="en-US" baseline="0" dirty="0" smtClean="0"/>
          </a:p>
          <a:p>
            <a:pPr fontAlgn="base"/>
            <a:r>
              <a:rPr lang="en-US" sz="1200" b="0" i="0" kern="1200" dirty="0" smtClean="0">
                <a:solidFill>
                  <a:schemeClr val="tx1"/>
                </a:solidFill>
                <a:effectLst/>
                <a:latin typeface="+mn-lt"/>
                <a:ea typeface="+mn-ea"/>
                <a:cs typeface="+mn-cs"/>
              </a:rPr>
              <a:t>Some scientists take surveys or run through checklists. Others examine samples or conduct tests. Princeton University neuroscientist Uri Hasson does something a little different -- he brings real-life into the lab, peering into people's brains with fMRI machines while they engage in complex, everyday activities like watching movies or listening to other people tell stories about their disastrous prom nights.</a:t>
            </a:r>
          </a:p>
          <a:p>
            <a:pPr fontAlgn="base"/>
            <a:r>
              <a:rPr lang="en-US" sz="1200" b="0" i="0" u="none" strike="noStrike" kern="1200" dirty="0" smtClean="0">
                <a:solidFill>
                  <a:schemeClr val="tx1"/>
                </a:solidFill>
                <a:effectLst/>
                <a:latin typeface="+mn-lt"/>
                <a:ea typeface="+mn-ea"/>
                <a:cs typeface="+mn-cs"/>
                <a:hlinkClick r:id="rId3"/>
              </a:rPr>
              <a:t>As Princeton News explained</a:t>
            </a:r>
            <a:r>
              <a:rPr lang="en-US" sz="1200" b="0" i="0" kern="1200" dirty="0" smtClean="0">
                <a:solidFill>
                  <a:schemeClr val="tx1"/>
                </a:solidFill>
                <a:effectLst/>
                <a:latin typeface="+mn-lt"/>
                <a:ea typeface="+mn-ea"/>
                <a:cs typeface="+mn-cs"/>
              </a:rPr>
              <a:t> (hat tip to </a:t>
            </a:r>
            <a:r>
              <a:rPr lang="en-US" sz="1200" b="0" i="0" u="none" strike="noStrike" kern="1200" dirty="0" smtClean="0">
                <a:solidFill>
                  <a:schemeClr val="tx1"/>
                </a:solidFill>
                <a:effectLst/>
                <a:latin typeface="+mn-lt"/>
                <a:ea typeface="+mn-ea"/>
                <a:cs typeface="+mn-cs"/>
                <a:hlinkClick r:id="rId4"/>
              </a:rPr>
              <a:t>Soul Cafe of the pointer</a:t>
            </a:r>
            <a:r>
              <a:rPr lang="en-US" sz="1200" b="0" i="0" kern="1200" dirty="0" smtClean="0">
                <a:solidFill>
                  <a:schemeClr val="tx1"/>
                </a:solidFill>
                <a:effectLst/>
                <a:latin typeface="+mn-lt"/>
                <a:ea typeface="+mn-ea"/>
                <a:cs typeface="+mn-cs"/>
              </a:rPr>
              <a:t>), this work has yielded fascinating insights into how the brain integrates information over time, but it has also uncovered something incredible about what happens when two people profoundly connect. Apparently, when we really relate to another person on a deep level the activity in our brains literally mirrors theirs.</a:t>
            </a:r>
          </a:p>
          <a:p>
            <a:pPr fontAlgn="base"/>
            <a:r>
              <a:rPr lang="en-US" sz="1200" b="0" i="0" kern="1200" dirty="0" smtClean="0">
                <a:solidFill>
                  <a:schemeClr val="tx1"/>
                </a:solidFill>
                <a:effectLst/>
                <a:latin typeface="+mn-lt"/>
                <a:ea typeface="+mn-ea"/>
                <a:cs typeface="+mn-cs"/>
              </a:rPr>
              <a:t>That means that when Hasson and his team looked at brain scans of a person telling the story of a bad prom date and a person listening to it, the images were surprisingly similar despite the fact that one person was speaking and the other listening, two obviously distinct brain functions. And even more intriguing, the stronger the connection between the two people as gauged by a post-scan interview -- the more they "clicked," in other words -- the more their brain scans mirrored each other.</a:t>
            </a:r>
          </a:p>
          <a:p>
            <a:endParaRPr lang="en-US" dirty="0"/>
          </a:p>
        </p:txBody>
      </p:sp>
      <p:sp>
        <p:nvSpPr>
          <p:cNvPr id="4" name="Slide Number Placeholder 3"/>
          <p:cNvSpPr>
            <a:spLocks noGrp="1"/>
          </p:cNvSpPr>
          <p:nvPr>
            <p:ph type="sldNum" sz="quarter" idx="10"/>
          </p:nvPr>
        </p:nvSpPr>
        <p:spPr/>
        <p:txBody>
          <a:bodyPr/>
          <a:lstStyle/>
          <a:p>
            <a:fld id="{E48C7ED1-14FF-4EF6-A31A-49E90E0BF42A}" type="slidenum">
              <a:rPr lang="en-US" smtClean="0"/>
              <a:t>20</a:t>
            </a:fld>
            <a:endParaRPr lang="en-US"/>
          </a:p>
        </p:txBody>
      </p:sp>
    </p:spTree>
    <p:extLst>
      <p:ext uri="{BB962C8B-B14F-4D97-AF65-F5344CB8AC3E}">
        <p14:creationId xmlns:p14="http://schemas.microsoft.com/office/powerpoint/2010/main" val="31775378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Mirror neurons have particular importance in organizations, because leaders’ emotions and actions prompt followers to mirror those feelings and deeds. The effects of activating neural circuitry in followers’ brains can be very powerful. In a recent study, our colleague Marie </a:t>
            </a:r>
            <a:r>
              <a:rPr lang="en-US" dirty="0" err="1" smtClean="0"/>
              <a:t>Dasborough</a:t>
            </a:r>
            <a:r>
              <a:rPr lang="en-US" dirty="0" smtClean="0"/>
              <a:t> observed two groups: One received negative performance feedback accompanied by positive emotional signals—namely, nods and smiles; the other was given positive feedback that was delivered critically, with frowns and narrowed eyes. In subsequent interviews conducted to compare the emotional states of the two groups, the people who had received positive feedback accompanied by negative emotional signals reported feeling worse about their performance than did the participants who had received good-natured negative feedback. In effect, the delivery was more important than the message itself. And everybody knows that when people feel better, they perform better. So, if leaders hope to get the best out of their people, they should continue to be demanding but in ways that foster a positive mood in their teams. The old carrot-and-stick approach alone doesn’t make neural sense; traditional incentive systems are simply not enough to get the best performance from followers.</a:t>
            </a:r>
          </a:p>
          <a:p>
            <a:pPr lvl="1"/>
            <a:endParaRPr lang="en-US" dirty="0" smtClean="0"/>
          </a:p>
          <a:p>
            <a:endParaRPr lang="en-US" dirty="0"/>
          </a:p>
        </p:txBody>
      </p:sp>
      <p:sp>
        <p:nvSpPr>
          <p:cNvPr id="4" name="Slide Number Placeholder 3"/>
          <p:cNvSpPr>
            <a:spLocks noGrp="1"/>
          </p:cNvSpPr>
          <p:nvPr>
            <p:ph type="sldNum" sz="quarter" idx="10"/>
          </p:nvPr>
        </p:nvSpPr>
        <p:spPr/>
        <p:txBody>
          <a:bodyPr/>
          <a:lstStyle/>
          <a:p>
            <a:fld id="{E48C7ED1-14FF-4EF6-A31A-49E90E0BF42A}" type="slidenum">
              <a:rPr lang="en-US" smtClean="0"/>
              <a:t>21</a:t>
            </a:fld>
            <a:endParaRPr lang="en-US"/>
          </a:p>
        </p:txBody>
      </p:sp>
    </p:spTree>
    <p:extLst>
      <p:ext uri="{BB962C8B-B14F-4D97-AF65-F5344CB8AC3E}">
        <p14:creationId xmlns:p14="http://schemas.microsoft.com/office/powerpoint/2010/main" val="26398044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Hearing your inner voice is a matter of paying careful attention to internal physiological signals. These subtle cues are monitored by the insula, which is tucked behind the frontal lobes of the brain. Attention given to any part of the body amps up the insula’s sensitivity to that part. Tune in to your heartbeat, and the insula activates more neurons in that circuitry. How well people can sense their heartbeats has, in fact, become a standard way to measure their self-awareness.</a:t>
            </a:r>
          </a:p>
          <a:p>
            <a:r>
              <a:rPr lang="en-US" sz="1200" dirty="0" smtClean="0"/>
              <a:t>Gut feelings are messages from the insula and the amygdala, which the neuroscientist Antonio </a:t>
            </a:r>
            <a:r>
              <a:rPr lang="en-US" sz="1200" dirty="0" err="1" smtClean="0"/>
              <a:t>Damasio</a:t>
            </a:r>
            <a:r>
              <a:rPr lang="en-US" sz="1200" dirty="0" smtClean="0"/>
              <a:t>, of the University of Southern California, calls </a:t>
            </a:r>
            <a:r>
              <a:rPr lang="en-US" sz="1200" i="1" dirty="0" smtClean="0"/>
              <a:t>somatic markers.</a:t>
            </a:r>
            <a:r>
              <a:rPr lang="en-US" sz="1200" dirty="0" smtClean="0"/>
              <a:t> Those messages are sensations that something “feels” right or wrong. Somatic markers simplify decision making by guiding our attention toward better options. They’re hardly foolproof (how often was that feeling that you left the stove on correct?), so the more comprehensively we read them, the better we use our intuition.</a:t>
            </a:r>
          </a:p>
          <a:p>
            <a:r>
              <a:rPr lang="en-US" sz="1200" dirty="0" smtClean="0"/>
              <a:t>To be authentic is to be the same person to others as you are to yourself. In part that entails paying attention to what others think of you, particularly people whose opinions you esteem and who will be candid in their feedback. A variety of focus that is useful here is </a:t>
            </a:r>
            <a:r>
              <a:rPr lang="en-US" sz="1200" i="1" dirty="0" smtClean="0"/>
              <a:t>open awareness,</a:t>
            </a:r>
            <a:r>
              <a:rPr lang="en-US" sz="1200" dirty="0" smtClean="0"/>
              <a:t> in which we broadly notice what’s going on around us without getting caught up in or swept away by any particular thing. In this mode we don’t judge, censor, or tune out; we simply perceive.</a:t>
            </a:r>
          </a:p>
          <a:p>
            <a:r>
              <a:rPr lang="en-US" sz="1200" dirty="0" smtClean="0"/>
              <a:t>Leaders who are more accustomed to giving input than to receiving it may find this tricky. Someone who has trouble sustaining open awareness typically gets snagged by irritating details, such as fellow travelers in the airport security line who take forever getting their carry-ons into the scanner. Someone who can keep her attention in open mode will notice the travelers but not worry about them, and will take in more of her surroundings.</a:t>
            </a:r>
          </a:p>
          <a:p>
            <a:endParaRPr lang="en-US" dirty="0"/>
          </a:p>
        </p:txBody>
      </p:sp>
      <p:sp>
        <p:nvSpPr>
          <p:cNvPr id="4" name="Slide Number Placeholder 3"/>
          <p:cNvSpPr>
            <a:spLocks noGrp="1"/>
          </p:cNvSpPr>
          <p:nvPr>
            <p:ph type="sldNum" sz="quarter" idx="10"/>
          </p:nvPr>
        </p:nvSpPr>
        <p:spPr/>
        <p:txBody>
          <a:bodyPr/>
          <a:lstStyle/>
          <a:p>
            <a:fld id="{E48C7ED1-14FF-4EF6-A31A-49E90E0BF42A}" type="slidenum">
              <a:rPr lang="en-US" smtClean="0"/>
              <a:t>22</a:t>
            </a:fld>
            <a:endParaRPr lang="en-US"/>
          </a:p>
        </p:txBody>
      </p:sp>
    </p:spTree>
    <p:extLst>
      <p:ext uri="{BB962C8B-B14F-4D97-AF65-F5344CB8AC3E}">
        <p14:creationId xmlns:p14="http://schemas.microsoft.com/office/powerpoint/2010/main" val="22339648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But when people</a:t>
            </a:r>
            <a:r>
              <a:rPr lang="en-US" baseline="0" dirty="0" smtClean="0"/>
              <a:t> describe a great leader, they often go back to how that person makes them feel.  </a:t>
            </a:r>
          </a:p>
          <a:p>
            <a:endParaRPr lang="en-US" baseline="0" dirty="0" smtClean="0"/>
          </a:p>
          <a:p>
            <a:r>
              <a:rPr lang="en-US" baseline="0" dirty="0" smtClean="0"/>
              <a:t>If we think of leadership in a very broad way, then all leaders need to consider how they make people feel.  </a:t>
            </a:r>
            <a:endParaRPr lang="en-US" dirty="0"/>
          </a:p>
        </p:txBody>
      </p:sp>
      <p:sp>
        <p:nvSpPr>
          <p:cNvPr id="4" name="Slide Number Placeholder 3"/>
          <p:cNvSpPr>
            <a:spLocks noGrp="1"/>
          </p:cNvSpPr>
          <p:nvPr>
            <p:ph type="sldNum" sz="quarter" idx="10"/>
          </p:nvPr>
        </p:nvSpPr>
        <p:spPr/>
        <p:txBody>
          <a:bodyPr/>
          <a:lstStyle/>
          <a:p>
            <a:fld id="{E48C7ED1-14FF-4EF6-A31A-49E90E0BF42A}" type="slidenum">
              <a:rPr lang="en-US" smtClean="0"/>
              <a:t>3</a:t>
            </a:fld>
            <a:endParaRPr lang="en-US"/>
          </a:p>
        </p:txBody>
      </p:sp>
    </p:spTree>
    <p:extLst>
      <p:ext uri="{BB962C8B-B14F-4D97-AF65-F5344CB8AC3E}">
        <p14:creationId xmlns:p14="http://schemas.microsoft.com/office/powerpoint/2010/main" val="37741871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Related to humor,  your spindle cells hear the punchline, and then make sure that your other brain areas also get the joke.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Allow for an </a:t>
            </a:r>
            <a:r>
              <a:rPr lang="en-US" dirty="0" err="1" smtClean="0"/>
              <a:t>ultrarapid</a:t>
            </a:r>
            <a:r>
              <a:rPr lang="en-US" dirty="0" smtClean="0"/>
              <a:t> connection of emotions, beliefs, and judgments.  Behavioral scientists call this our social guidance system. </a:t>
            </a:r>
          </a:p>
          <a:p>
            <a:endParaRPr lang="en-US" dirty="0"/>
          </a:p>
        </p:txBody>
      </p:sp>
      <p:sp>
        <p:nvSpPr>
          <p:cNvPr id="4" name="Slide Number Placeholder 3"/>
          <p:cNvSpPr>
            <a:spLocks noGrp="1"/>
          </p:cNvSpPr>
          <p:nvPr>
            <p:ph type="sldNum" sz="quarter" idx="10"/>
          </p:nvPr>
        </p:nvSpPr>
        <p:spPr/>
        <p:txBody>
          <a:bodyPr/>
          <a:lstStyle/>
          <a:p>
            <a:fld id="{E48C7ED1-14FF-4EF6-A31A-49E90E0BF42A}" type="slidenum">
              <a:rPr lang="en-US" smtClean="0"/>
              <a:t>23</a:t>
            </a:fld>
            <a:endParaRPr lang="en-US"/>
          </a:p>
        </p:txBody>
      </p:sp>
    </p:spTree>
    <p:extLst>
      <p:ext uri="{BB962C8B-B14F-4D97-AF65-F5344CB8AC3E}">
        <p14:creationId xmlns:p14="http://schemas.microsoft.com/office/powerpoint/2010/main" val="2063660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Pounder (2008) examined classroom leadership in a university setting in Hong Kong to discover if, by using transformational leadership, teachers could generate extra effort from students, increase students’ perceptions of leader effectiveness, and increase students’ satisfaction with them as teachers. The authors found positive correlations between student ratings of their instructors’ classroom leadership behaviors with student ratings of the classroom outcomes articulated above. Similarly, Harvey et al. (2003) examined the effect of instructors’ transformational leadership on university students. The researchers used the constructs of charisma, individualized consideration, and intellectual stimulation as independent variables and examined their effects on students’ favorable course related attitudes. Results indicated that charisma and intellectual stimulation were the two biggest predictors of students’ perceptions of an instructor’s performance (i.e., respect for an instructor, satisfaction with an instructor, and trust in an instructor) and that individualized consideration and intellectual stimulation were the two biggest predictors of student involvement. The researchers used this data to suggest that transformational leadership has a positive relationship with important outcome variables in a university classroom context.</a:t>
            </a:r>
          </a:p>
          <a:p>
            <a:r>
              <a:rPr lang="en-US" dirty="0" smtClean="0"/>
              <a:t>Finally, Walumbwa et al. (2004) studied the full range leadership framework (the effect of transformational and transactional leadership on followers’ outcomes) and its effect on three instructional outcomes in a university setting. The researchers discovered that increases in ratings of instructors’ transformational leadership were associated with increases in student ratings of their willingness to exert extra effort, their perceptions of instructor effectiveness, and their satisfaction with the instructor.</a:t>
            </a:r>
          </a:p>
          <a:p>
            <a:r>
              <a:rPr lang="en-US" dirty="0" smtClean="0"/>
              <a:t>Overall, the results from this study support the idea that transformational leadership is positively related to student learning outcomes, student participation, and perceptions of teacher credibility</a:t>
            </a:r>
            <a:r>
              <a:rPr lang="en-US" baseline="0" dirty="0" smtClean="0"/>
              <a:t> (</a:t>
            </a:r>
            <a:r>
              <a:rPr lang="en-US" dirty="0" err="1" smtClean="0"/>
              <a:t>Bolkan</a:t>
            </a:r>
            <a:r>
              <a:rPr lang="en-US" dirty="0" smtClean="0"/>
              <a:t> &amp; </a:t>
            </a:r>
            <a:r>
              <a:rPr lang="en-US" dirty="0" err="1" smtClean="0"/>
              <a:t>Goodboy</a:t>
            </a:r>
            <a:r>
              <a:rPr lang="en-US" dirty="0" smtClean="0"/>
              <a:t>, </a:t>
            </a:r>
            <a:r>
              <a:rPr lang="en-US" baseline="0" dirty="0" smtClean="0"/>
              <a:t>2009). </a:t>
            </a:r>
            <a:r>
              <a:rPr lang="en-US" dirty="0" smtClean="0"/>
              <a:t>Therefore, in addition to enhancing satisfaction, extra effort, and effectiveness in a classroom setting, the results of this study suggest that transformational leadership is also positively related to traditional instructional outcomes and student behavior.</a:t>
            </a:r>
          </a:p>
          <a:p>
            <a:r>
              <a:rPr lang="en-US" dirty="0" err="1" smtClean="0"/>
              <a:t>Waldeck</a:t>
            </a:r>
            <a:r>
              <a:rPr lang="en-US" dirty="0" smtClean="0"/>
              <a:t> (2007) discovered that when students believe their education is personalized, they report greater learning outcomes and satisfaction. This perception of personalized education is based on (a) instructor accessibility (e.g., socializing with students, advice, availability), (b) </a:t>
            </a:r>
            <a:r>
              <a:rPr lang="en-US" dirty="0" err="1" smtClean="0"/>
              <a:t>courserelated</a:t>
            </a:r>
            <a:r>
              <a:rPr lang="en-US" dirty="0" smtClean="0"/>
              <a:t> practices (e.g., interactive activities, collaborative encouragement, individual requirements), and (c) instructor interpersonal competence (e.g., friendliness, approachability, dynamism). </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80D46830-79F8-4A7E-9C6E-FDA67DED2348}" type="slidenum">
              <a:rPr lang="en-US" smtClean="0"/>
              <a:t>28</a:t>
            </a:fld>
            <a:endParaRPr lang="en-US"/>
          </a:p>
        </p:txBody>
      </p:sp>
    </p:spTree>
    <p:extLst>
      <p:ext uri="{BB962C8B-B14F-4D97-AF65-F5344CB8AC3E}">
        <p14:creationId xmlns:p14="http://schemas.microsoft.com/office/powerpoint/2010/main" val="29184050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Pounder (2008) examined classroom leadership in a university setting in Hong Kong to discover if, by using transformational leadership, teachers could generate extra effort from students, increase students’ perceptions of leader effectiveness, and increase students’ satisfaction with them as teachers. The authors found positive correlations between student ratings of their instructors’ classroom leadership behaviors with student ratings of the classroom outcomes articulated above. Similarly, Harvey et al. (2003) examined the effect of instructors’ transformational leadership on university students. The researchers used the constructs of charisma, individualized consideration, and intellectual stimulation as independent variables and examined their effects on students’ favorable course related attitudes. Results indicated that charisma and intellectual stimulation were the two biggest predictors of students’ perceptions of an instructor’s performance (i.e., respect for an instructor, satisfaction with an instructor, and trust in an instructor) and that individualized consideration and intellectual stimulation were the two biggest predictors of student involvement. The researchers used this data to suggest that transformational leadership has a positive relationship with important outcome variables in a university classroom context.</a:t>
            </a:r>
          </a:p>
          <a:p>
            <a:r>
              <a:rPr lang="en-US" dirty="0" smtClean="0"/>
              <a:t>Finally, Walumbwa et al. (2004) studied the full range leadership framework (the effect of transformational and transactional leadership on followers’ outcomes) and its effect on three instructional outcomes in a university setting. The researchers discovered that increases in ratings of instructors’ transformational leadership were associated with increases in student ratings of their willingness to exert extra effort, their perceptions of instructor effectiveness, and their satisfaction with the instructor.</a:t>
            </a:r>
          </a:p>
          <a:p>
            <a:r>
              <a:rPr lang="en-US" dirty="0" smtClean="0"/>
              <a:t>Overall, the results from this study support the idea that transformational leadership is positively related to student learning outcomes, student participation, and perceptions of teacher credibility</a:t>
            </a:r>
            <a:r>
              <a:rPr lang="en-US" baseline="0" dirty="0" smtClean="0"/>
              <a:t> (</a:t>
            </a:r>
            <a:r>
              <a:rPr lang="en-US" dirty="0" err="1" smtClean="0"/>
              <a:t>Bolkan</a:t>
            </a:r>
            <a:r>
              <a:rPr lang="en-US" dirty="0" smtClean="0"/>
              <a:t> &amp; </a:t>
            </a:r>
            <a:r>
              <a:rPr lang="en-US" dirty="0" err="1" smtClean="0"/>
              <a:t>Goodboy</a:t>
            </a:r>
            <a:r>
              <a:rPr lang="en-US" dirty="0" smtClean="0"/>
              <a:t>, </a:t>
            </a:r>
            <a:r>
              <a:rPr lang="en-US" baseline="0" dirty="0" smtClean="0"/>
              <a:t>2009). </a:t>
            </a:r>
            <a:r>
              <a:rPr lang="en-US" dirty="0" smtClean="0"/>
              <a:t>Therefore, in addition to enhancing satisfaction, extra effort, and effectiveness in a classroom setting, the results of this study suggest that transformational leadership is also positively related to traditional instructional outcomes and student behavior.</a:t>
            </a:r>
          </a:p>
          <a:p>
            <a:r>
              <a:rPr lang="en-US" dirty="0" err="1" smtClean="0"/>
              <a:t>Waldeck</a:t>
            </a:r>
            <a:r>
              <a:rPr lang="en-US" dirty="0" smtClean="0"/>
              <a:t> (2007) discovered that when students believe their education is personalized, they report greater learning outcomes and satisfaction. This perception of personalized education is based on (a) instructor accessibility (e.g., socializing with students, advice, availability), (b) </a:t>
            </a:r>
            <a:r>
              <a:rPr lang="en-US" dirty="0" err="1" smtClean="0"/>
              <a:t>courserelated</a:t>
            </a:r>
            <a:r>
              <a:rPr lang="en-US" dirty="0" smtClean="0"/>
              <a:t> practices (e.g., interactive activities, collaborative encouragement, individual requirements), and (c) instructor interpersonal competence (e.g., friendliness, approachability, dynamism). </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80D46830-79F8-4A7E-9C6E-FDA67DED2348}" type="slidenum">
              <a:rPr lang="en-US" smtClean="0"/>
              <a:t>29</a:t>
            </a:fld>
            <a:endParaRPr lang="en-US"/>
          </a:p>
        </p:txBody>
      </p:sp>
    </p:spTree>
    <p:extLst>
      <p:ext uri="{BB962C8B-B14F-4D97-AF65-F5344CB8AC3E}">
        <p14:creationId xmlns:p14="http://schemas.microsoft.com/office/powerpoint/2010/main" val="42804397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D46830-79F8-4A7E-9C6E-FDA67DED2348}" type="slidenum">
              <a:rPr lang="en-US" smtClean="0"/>
              <a:t>30</a:t>
            </a:fld>
            <a:endParaRPr lang="en-US"/>
          </a:p>
        </p:txBody>
      </p:sp>
    </p:spTree>
    <p:extLst>
      <p:ext uri="{BB962C8B-B14F-4D97-AF65-F5344CB8AC3E}">
        <p14:creationId xmlns:p14="http://schemas.microsoft.com/office/powerpoint/2010/main" val="15655339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Community colleges are facing unique challenges as they attempt to address the competing demands from various college constituents, the competition for potential students, the continued decline of financial support from local and state governments, and a multitude of other broad issues such as declining family income, the increased need to address equity discrepancies, and the diminishing middle class. In addition to these issues, many scholars indicate that there will soon be a leadership crisis for community colleges (</a:t>
            </a:r>
            <a:r>
              <a:rPr lang="en-US" dirty="0" err="1" smtClean="0"/>
              <a:t>Shults</a:t>
            </a:r>
            <a:r>
              <a:rPr lang="en-US" dirty="0" smtClean="0"/>
              <a:t>, 2001; </a:t>
            </a:r>
            <a:r>
              <a:rPr lang="en-US" dirty="0" err="1" smtClean="0"/>
              <a:t>Selingo</a:t>
            </a:r>
            <a:r>
              <a:rPr lang="en-US" dirty="0" smtClean="0"/>
              <a:t>, </a:t>
            </a:r>
            <a:r>
              <a:rPr lang="en-US" dirty="0" err="1" smtClean="0"/>
              <a:t>Chheng</a:t>
            </a:r>
            <a:r>
              <a:rPr lang="en-US" dirty="0" smtClean="0"/>
              <a:t>, &amp; Clark, 2017). With large numbers of current presidents planning to retire soon (AACC, 2012; </a:t>
            </a:r>
            <a:r>
              <a:rPr lang="en-US" dirty="0" err="1" smtClean="0"/>
              <a:t>Shults</a:t>
            </a:r>
            <a:r>
              <a:rPr lang="en-US" dirty="0" smtClean="0"/>
              <a:t>, 2001) and a limited pool of potential future candidates (Eddy, 2010), there is much uncertainty about who will be able and available to lead community colleges effectively. </a:t>
            </a:r>
            <a:r>
              <a:rPr lang="en-US" dirty="0" err="1" smtClean="0"/>
              <a:t>VanDerLinden</a:t>
            </a:r>
            <a:r>
              <a:rPr lang="en-US" dirty="0" smtClean="0"/>
              <a:t> (2004) stated that the development “of a new generation of leaders may be one of the greatest challenges facing this sector” (p. 2).</a:t>
            </a:r>
          </a:p>
          <a:p>
            <a:endParaRPr lang="en-US" dirty="0"/>
          </a:p>
        </p:txBody>
      </p:sp>
      <p:sp>
        <p:nvSpPr>
          <p:cNvPr id="4" name="Slide Number Placeholder 3"/>
          <p:cNvSpPr>
            <a:spLocks noGrp="1"/>
          </p:cNvSpPr>
          <p:nvPr>
            <p:ph type="sldNum" sz="quarter" idx="10"/>
          </p:nvPr>
        </p:nvSpPr>
        <p:spPr/>
        <p:txBody>
          <a:bodyPr/>
          <a:lstStyle/>
          <a:p>
            <a:fld id="{80D46830-79F8-4A7E-9C6E-FDA67DED2348}" type="slidenum">
              <a:rPr lang="en-US" smtClean="0"/>
              <a:t>4</a:t>
            </a:fld>
            <a:endParaRPr lang="en-US"/>
          </a:p>
        </p:txBody>
      </p:sp>
    </p:spTree>
    <p:extLst>
      <p:ext uri="{BB962C8B-B14F-4D97-AF65-F5344CB8AC3E}">
        <p14:creationId xmlns:p14="http://schemas.microsoft.com/office/powerpoint/2010/main" val="40611454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Community colleges are facing unique challenges as they attempt to address the competing demands from various college constituents, the competition for potential students, the continued decline of financial support from local and state governments, and a multitude of other broad issues such as declining family income, the increased need to address equity discrepancies, and the diminishing middle class. In addition to these issues, many scholars indicate that there will soon be a leadership crisis for community colleges (</a:t>
            </a:r>
            <a:r>
              <a:rPr lang="en-US" dirty="0" err="1" smtClean="0"/>
              <a:t>Shults</a:t>
            </a:r>
            <a:r>
              <a:rPr lang="en-US" dirty="0" smtClean="0"/>
              <a:t>, 2001; </a:t>
            </a:r>
            <a:r>
              <a:rPr lang="en-US" dirty="0" err="1" smtClean="0"/>
              <a:t>Selingo</a:t>
            </a:r>
            <a:r>
              <a:rPr lang="en-US" dirty="0" smtClean="0"/>
              <a:t>, </a:t>
            </a:r>
            <a:r>
              <a:rPr lang="en-US" dirty="0" err="1" smtClean="0"/>
              <a:t>Chheng</a:t>
            </a:r>
            <a:r>
              <a:rPr lang="en-US" dirty="0" smtClean="0"/>
              <a:t>, &amp; Clark, 2017). With large numbers of current presidents planning to retire soon (AACC, 2012; </a:t>
            </a:r>
            <a:r>
              <a:rPr lang="en-US" dirty="0" err="1" smtClean="0"/>
              <a:t>Shults</a:t>
            </a:r>
            <a:r>
              <a:rPr lang="en-US" dirty="0" smtClean="0"/>
              <a:t>, 2001) and a limited pool of potential future candidates (Eddy, 2010), there is much uncertainty about who will be able and available to lead community colleges effectively. </a:t>
            </a:r>
            <a:r>
              <a:rPr lang="en-US" dirty="0" err="1" smtClean="0"/>
              <a:t>VanDerLinden</a:t>
            </a:r>
            <a:r>
              <a:rPr lang="en-US" dirty="0" smtClean="0"/>
              <a:t> (2004) stated that the development “of a new generation of leaders may be one of the greatest challenges facing this sector” (p. 2).</a:t>
            </a:r>
          </a:p>
          <a:p>
            <a:endParaRPr lang="en-US" dirty="0"/>
          </a:p>
        </p:txBody>
      </p:sp>
      <p:sp>
        <p:nvSpPr>
          <p:cNvPr id="4" name="Slide Number Placeholder 3"/>
          <p:cNvSpPr>
            <a:spLocks noGrp="1"/>
          </p:cNvSpPr>
          <p:nvPr>
            <p:ph type="sldNum" sz="quarter" idx="10"/>
          </p:nvPr>
        </p:nvSpPr>
        <p:spPr/>
        <p:txBody>
          <a:bodyPr/>
          <a:lstStyle/>
          <a:p>
            <a:fld id="{80D46830-79F8-4A7E-9C6E-FDA67DED2348}" type="slidenum">
              <a:rPr lang="en-US" smtClean="0"/>
              <a:t>6</a:t>
            </a:fld>
            <a:endParaRPr lang="en-US"/>
          </a:p>
        </p:txBody>
      </p:sp>
    </p:spTree>
    <p:extLst>
      <p:ext uri="{BB962C8B-B14F-4D97-AF65-F5344CB8AC3E}">
        <p14:creationId xmlns:p14="http://schemas.microsoft.com/office/powerpoint/2010/main" val="20251959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Community colleges are facing unique challenges as they attempt to address the competing demands from various college constituents, the competition for potential students, the continued decline of financial support from local and state governments, and a multitude of other broad issues such as declining family income, the increased need to address equity discrepancies, and the diminishing middle class. In addition to these issues, many scholars indicate that there will soon be a leadership crisis for community colleges (</a:t>
            </a:r>
            <a:r>
              <a:rPr lang="en-US" dirty="0" err="1" smtClean="0"/>
              <a:t>Shults</a:t>
            </a:r>
            <a:r>
              <a:rPr lang="en-US" dirty="0" smtClean="0"/>
              <a:t>, 2001; </a:t>
            </a:r>
            <a:r>
              <a:rPr lang="en-US" dirty="0" err="1" smtClean="0"/>
              <a:t>Selingo</a:t>
            </a:r>
            <a:r>
              <a:rPr lang="en-US" dirty="0" smtClean="0"/>
              <a:t>, </a:t>
            </a:r>
            <a:r>
              <a:rPr lang="en-US" dirty="0" err="1" smtClean="0"/>
              <a:t>Chheng</a:t>
            </a:r>
            <a:r>
              <a:rPr lang="en-US" dirty="0" smtClean="0"/>
              <a:t>, &amp; Clark, 2017). With large numbers of current presidents planning to retire soon (AACC, 2012; </a:t>
            </a:r>
            <a:r>
              <a:rPr lang="en-US" dirty="0" err="1" smtClean="0"/>
              <a:t>Shults</a:t>
            </a:r>
            <a:r>
              <a:rPr lang="en-US" dirty="0" smtClean="0"/>
              <a:t>, 2001) and a limited pool of potential future candidates (Eddy, 2010), there is much uncertainty about who will be able and available to lead community colleges effectively. </a:t>
            </a:r>
            <a:r>
              <a:rPr lang="en-US" dirty="0" err="1" smtClean="0"/>
              <a:t>VanDerLinden</a:t>
            </a:r>
            <a:r>
              <a:rPr lang="en-US" dirty="0" smtClean="0"/>
              <a:t> (2004) stated that the development “of a new generation of leaders may be one of the greatest challenges facing this sector” (p. 2).</a:t>
            </a:r>
          </a:p>
          <a:p>
            <a:endParaRPr lang="en-US" dirty="0"/>
          </a:p>
        </p:txBody>
      </p:sp>
      <p:sp>
        <p:nvSpPr>
          <p:cNvPr id="4" name="Slide Number Placeholder 3"/>
          <p:cNvSpPr>
            <a:spLocks noGrp="1"/>
          </p:cNvSpPr>
          <p:nvPr>
            <p:ph type="sldNum" sz="quarter" idx="10"/>
          </p:nvPr>
        </p:nvSpPr>
        <p:spPr/>
        <p:txBody>
          <a:bodyPr/>
          <a:lstStyle/>
          <a:p>
            <a:fld id="{80D46830-79F8-4A7E-9C6E-FDA67DED2348}" type="slidenum">
              <a:rPr lang="en-US" smtClean="0"/>
              <a:t>7</a:t>
            </a:fld>
            <a:endParaRPr lang="en-US"/>
          </a:p>
        </p:txBody>
      </p:sp>
    </p:spTree>
    <p:extLst>
      <p:ext uri="{BB962C8B-B14F-4D97-AF65-F5344CB8AC3E}">
        <p14:creationId xmlns:p14="http://schemas.microsoft.com/office/powerpoint/2010/main" val="24953012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Laissez-Faire</a:t>
            </a:r>
            <a:r>
              <a:rPr lang="en-US" baseline="0" dirty="0" smtClean="0"/>
              <a:t> – Hands Off</a:t>
            </a:r>
          </a:p>
          <a:p>
            <a:r>
              <a:rPr lang="en-US" baseline="0" dirty="0" smtClean="0"/>
              <a:t>Autocratic – Authoritative, one person in charge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Democratic – Input from others, between Laissez Faire and Autocratic</a:t>
            </a:r>
            <a:endParaRPr lang="en-US" dirty="0" smtClean="0"/>
          </a:p>
          <a:p>
            <a:r>
              <a:rPr lang="en-US" baseline="0" dirty="0" smtClean="0"/>
              <a:t>Transactional – Rewards/Punishment, Operant Conditioning</a:t>
            </a:r>
          </a:p>
          <a:p>
            <a:r>
              <a:rPr lang="en-US" baseline="0" dirty="0" smtClean="0"/>
              <a:t>Servant – Serves the people they lead</a:t>
            </a:r>
          </a:p>
          <a:p>
            <a:r>
              <a:rPr lang="en-US" baseline="0" dirty="0" smtClean="0"/>
              <a:t>Transformational – Burns, 1978 How the </a:t>
            </a:r>
            <a:r>
              <a:rPr lang="en-US" sz="1200" b="0" i="0" u="none" strike="noStrike" kern="1200" baseline="0" dirty="0" smtClean="0">
                <a:solidFill>
                  <a:schemeClr val="tx1"/>
                </a:solidFill>
                <a:latin typeface="+mn-lt"/>
                <a:ea typeface="+mn-ea"/>
                <a:cs typeface="+mn-cs"/>
              </a:rPr>
              <a:t>leader and her traits and behaviors affect followers’ perceptions, attitudes, and behaviors</a:t>
            </a:r>
          </a:p>
          <a:p>
            <a:r>
              <a:rPr lang="en-US" sz="1200" b="0" i="0" u="none" strike="noStrike" kern="1200" baseline="0" dirty="0" smtClean="0">
                <a:solidFill>
                  <a:schemeClr val="tx1"/>
                </a:solidFill>
                <a:latin typeface="+mn-lt"/>
                <a:ea typeface="+mn-ea"/>
                <a:cs typeface="+mn-cs"/>
              </a:rPr>
              <a:t>Charismatic </a:t>
            </a:r>
            <a:r>
              <a:rPr lang="en-US" baseline="0" dirty="0" smtClean="0"/>
              <a:t>–</a:t>
            </a:r>
            <a:r>
              <a:rPr lang="en-US" sz="1200" b="0" i="0" u="none" strike="noStrike" kern="1200" baseline="0" dirty="0" smtClean="0">
                <a:solidFill>
                  <a:schemeClr val="tx1"/>
                </a:solidFill>
                <a:latin typeface="+mn-lt"/>
                <a:ea typeface="+mn-ea"/>
                <a:cs typeface="+mn-cs"/>
              </a:rPr>
              <a:t> </a:t>
            </a:r>
            <a:r>
              <a:rPr lang="en-US" sz="1200" b="0" i="0" kern="1200" dirty="0" smtClean="0">
                <a:solidFill>
                  <a:schemeClr val="tx1"/>
                </a:solidFill>
                <a:effectLst/>
                <a:latin typeface="+mn-lt"/>
                <a:ea typeface="+mn-ea"/>
                <a:cs typeface="+mn-cs"/>
              </a:rPr>
              <a:t>inspire, motivate and energize others</a:t>
            </a:r>
          </a:p>
          <a:p>
            <a:r>
              <a:rPr lang="en-US" sz="1200" b="0" i="0" kern="1200" dirty="0" smtClean="0">
                <a:solidFill>
                  <a:schemeClr val="tx1"/>
                </a:solidFill>
                <a:effectLst/>
                <a:latin typeface="+mn-lt"/>
                <a:ea typeface="+mn-ea"/>
                <a:cs typeface="+mn-cs"/>
              </a:rPr>
              <a:t>Authentic</a:t>
            </a:r>
          </a:p>
          <a:p>
            <a:r>
              <a:rPr lang="en-US" sz="1200" b="0" i="0" u="none" strike="noStrike" kern="1200" baseline="0" dirty="0" smtClean="0">
                <a:solidFill>
                  <a:schemeClr val="tx1"/>
                </a:solidFill>
                <a:effectLst/>
                <a:latin typeface="+mn-lt"/>
                <a:ea typeface="+mn-ea"/>
                <a:cs typeface="+mn-cs"/>
              </a:rPr>
              <a:t>Relational/Networked - </a:t>
            </a:r>
            <a:endParaRPr lang="en-US" sz="1200" b="0" i="0" u="none" strike="noStrike" kern="1200" baseline="0" dirty="0" smtClean="0">
              <a:solidFill>
                <a:schemeClr val="tx1"/>
              </a:solidFill>
              <a:latin typeface="+mn-lt"/>
              <a:ea typeface="+mn-ea"/>
              <a:cs typeface="+mn-cs"/>
            </a:endParaRPr>
          </a:p>
          <a:p>
            <a:endParaRPr lang="en-US" baseline="0" dirty="0" smtClean="0"/>
          </a:p>
        </p:txBody>
      </p:sp>
      <p:sp>
        <p:nvSpPr>
          <p:cNvPr id="4" name="Slide Number Placeholder 3"/>
          <p:cNvSpPr>
            <a:spLocks noGrp="1"/>
          </p:cNvSpPr>
          <p:nvPr>
            <p:ph type="sldNum" sz="quarter" idx="10"/>
          </p:nvPr>
        </p:nvSpPr>
        <p:spPr/>
        <p:txBody>
          <a:bodyPr/>
          <a:lstStyle/>
          <a:p>
            <a:fld id="{80D46830-79F8-4A7E-9C6E-FDA67DED2348}" type="slidenum">
              <a:rPr lang="en-US" smtClean="0"/>
              <a:t>8</a:t>
            </a:fld>
            <a:endParaRPr lang="en-US"/>
          </a:p>
        </p:txBody>
      </p:sp>
    </p:spTree>
    <p:extLst>
      <p:ext uri="{BB962C8B-B14F-4D97-AF65-F5344CB8AC3E}">
        <p14:creationId xmlns:p14="http://schemas.microsoft.com/office/powerpoint/2010/main" val="16462897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Today will focus on newer styles of leadership, that focuses leadership on the connections between people. </a:t>
            </a:r>
          </a:p>
          <a:p>
            <a:endParaRPr lang="en-US" baseline="0" dirty="0" smtClean="0"/>
          </a:p>
          <a:p>
            <a:r>
              <a:rPr lang="en-US" baseline="0" dirty="0" smtClean="0"/>
              <a:t>Servant – Serves the people they lead</a:t>
            </a:r>
          </a:p>
          <a:p>
            <a:r>
              <a:rPr lang="en-US" baseline="0" dirty="0" smtClean="0"/>
              <a:t>Transformational – How the </a:t>
            </a:r>
            <a:r>
              <a:rPr lang="en-US" sz="1200" b="0" i="0" u="none" strike="noStrike" kern="1200" baseline="0" dirty="0" smtClean="0">
                <a:solidFill>
                  <a:schemeClr val="tx1"/>
                </a:solidFill>
                <a:latin typeface="+mn-lt"/>
                <a:ea typeface="+mn-ea"/>
                <a:cs typeface="+mn-cs"/>
              </a:rPr>
              <a:t>leader and her traits and behaviors affect followers’ perceptions, attitudes, and behaviors. Conceptualized by Burns (1978) and expanded upon by Bass (1990, 1999), the focus of transformational leadership is on how the leader and his traits and behaviors affect followers’ perceptions, attitudes, and behaviors. Transformational leaders seek to advance and change organizations through increasing followers’ interest, awareness, and acceptance of the purposes and mission of the organization and creating inspiration for achieving extraordinary outcomes (Bass &amp; </a:t>
            </a:r>
            <a:r>
              <a:rPr lang="en-US" sz="1200" b="0" i="0" u="none" strike="noStrike" kern="1200" baseline="0" dirty="0" err="1" smtClean="0">
                <a:solidFill>
                  <a:schemeClr val="tx1"/>
                </a:solidFill>
                <a:latin typeface="+mn-lt"/>
                <a:ea typeface="+mn-ea"/>
                <a:cs typeface="+mn-cs"/>
              </a:rPr>
              <a:t>Riggio</a:t>
            </a:r>
            <a:r>
              <a:rPr lang="en-US" sz="1200" b="0" i="0" u="none" strike="noStrike" kern="1200" baseline="0" dirty="0" smtClean="0">
                <a:solidFill>
                  <a:schemeClr val="tx1"/>
                </a:solidFill>
                <a:latin typeface="+mn-lt"/>
                <a:ea typeface="+mn-ea"/>
                <a:cs typeface="+mn-cs"/>
              </a:rPr>
              <a:t>, 2006). One significant transformation that can occur is that followers move beyond their immediate self-interests and instead focus on the good of the group (Bass, 1999). </a:t>
            </a:r>
          </a:p>
          <a:p>
            <a:r>
              <a:rPr lang="en-US" sz="1200" b="0" i="0" u="none" strike="noStrike" kern="1200" baseline="0" dirty="0" smtClean="0">
                <a:solidFill>
                  <a:schemeClr val="tx1"/>
                </a:solidFill>
                <a:latin typeface="+mn-lt"/>
                <a:ea typeface="+mn-ea"/>
                <a:cs typeface="+mn-cs"/>
              </a:rPr>
              <a:t>Charismatic </a:t>
            </a:r>
            <a:r>
              <a:rPr lang="en-US" baseline="0" dirty="0" smtClean="0"/>
              <a:t>–</a:t>
            </a:r>
            <a:r>
              <a:rPr lang="en-US" sz="1200" b="0" i="0" u="none" strike="noStrike" kern="1200" baseline="0" dirty="0" smtClean="0">
                <a:solidFill>
                  <a:schemeClr val="tx1"/>
                </a:solidFill>
                <a:latin typeface="+mn-lt"/>
                <a:ea typeface="+mn-ea"/>
                <a:cs typeface="+mn-cs"/>
              </a:rPr>
              <a:t> </a:t>
            </a:r>
            <a:r>
              <a:rPr lang="en-US" sz="1200" b="0" i="0" kern="1200" dirty="0" smtClean="0">
                <a:solidFill>
                  <a:schemeClr val="tx1"/>
                </a:solidFill>
                <a:effectLst/>
                <a:latin typeface="+mn-lt"/>
                <a:ea typeface="+mn-ea"/>
                <a:cs typeface="+mn-cs"/>
              </a:rPr>
              <a:t>inspire, motivate and energize others</a:t>
            </a:r>
          </a:p>
          <a:p>
            <a:r>
              <a:rPr lang="en-US" sz="1200" b="0" i="0" kern="1200" dirty="0" smtClean="0">
                <a:solidFill>
                  <a:schemeClr val="tx1"/>
                </a:solidFill>
                <a:effectLst/>
                <a:latin typeface="+mn-lt"/>
                <a:ea typeface="+mn-ea"/>
                <a:cs typeface="+mn-cs"/>
              </a:rPr>
              <a:t>Authentic – </a:t>
            </a:r>
            <a:r>
              <a:rPr lang="en-US" sz="1200" b="0" i="0" u="none" strike="noStrike" kern="1200" baseline="0" dirty="0" smtClean="0">
                <a:solidFill>
                  <a:schemeClr val="tx1"/>
                </a:solidFill>
                <a:latin typeface="+mn-lt"/>
                <a:ea typeface="+mn-ea"/>
                <a:cs typeface="+mn-cs"/>
              </a:rPr>
              <a:t>Proponents of authentic leadership suggest that leadership should be considered a developmental and relational process that occurs between leaders and followers within an organizational context (</a:t>
            </a:r>
            <a:r>
              <a:rPr lang="en-US" sz="1200" b="0" i="0" u="none" strike="noStrike" kern="1200" baseline="0" dirty="0" err="1" smtClean="0">
                <a:solidFill>
                  <a:schemeClr val="tx1"/>
                </a:solidFill>
                <a:latin typeface="+mn-lt"/>
                <a:ea typeface="+mn-ea"/>
                <a:cs typeface="+mn-cs"/>
              </a:rPr>
              <a:t>Avolio</a:t>
            </a:r>
            <a:r>
              <a:rPr lang="en-US" sz="1200" b="0" i="0" u="none" strike="noStrike" kern="1200" baseline="0" dirty="0" smtClean="0">
                <a:solidFill>
                  <a:schemeClr val="tx1"/>
                </a:solidFill>
                <a:latin typeface="+mn-lt"/>
                <a:ea typeface="+mn-ea"/>
                <a:cs typeface="+mn-cs"/>
              </a:rPr>
              <a:t> &amp; Gardner, 2005; </a:t>
            </a:r>
            <a:r>
              <a:rPr lang="en-US" sz="1200" b="0" i="0" u="none" strike="noStrike" kern="1200" baseline="0" dirty="0" err="1" smtClean="0">
                <a:solidFill>
                  <a:schemeClr val="tx1"/>
                </a:solidFill>
                <a:latin typeface="+mn-lt"/>
                <a:ea typeface="+mn-ea"/>
                <a:cs typeface="+mn-cs"/>
              </a:rPr>
              <a:t>Luthans</a:t>
            </a:r>
            <a:r>
              <a:rPr lang="en-US" sz="1200" b="0" i="0" u="none" strike="noStrike" kern="1200" baseline="0" dirty="0" smtClean="0">
                <a:solidFill>
                  <a:schemeClr val="tx1"/>
                </a:solidFill>
                <a:latin typeface="+mn-lt"/>
                <a:ea typeface="+mn-ea"/>
                <a:cs typeface="+mn-cs"/>
              </a:rPr>
              <a:t> &amp; </a:t>
            </a:r>
            <a:r>
              <a:rPr lang="en-US" sz="1200" b="0" i="0" u="none" strike="noStrike" kern="1200" baseline="0" dirty="0" err="1" smtClean="0">
                <a:solidFill>
                  <a:schemeClr val="tx1"/>
                </a:solidFill>
                <a:latin typeface="+mn-lt"/>
                <a:ea typeface="+mn-ea"/>
                <a:cs typeface="+mn-cs"/>
              </a:rPr>
              <a:t>Avolio</a:t>
            </a:r>
            <a:r>
              <a:rPr lang="en-US" sz="1200" b="0" i="0" u="none" strike="noStrike" kern="1200" baseline="0" dirty="0" smtClean="0">
                <a:solidFill>
                  <a:schemeClr val="tx1"/>
                </a:solidFill>
                <a:latin typeface="+mn-lt"/>
                <a:ea typeface="+mn-ea"/>
                <a:cs typeface="+mn-cs"/>
              </a:rPr>
              <a:t>, 2003). This highlights that leadership is a process as well as situated in specific contexts.  </a:t>
            </a:r>
            <a:r>
              <a:rPr lang="en-US" sz="1200" b="0" i="0" kern="1200" dirty="0" err="1" smtClean="0">
                <a:solidFill>
                  <a:schemeClr val="tx1"/>
                </a:solidFill>
                <a:effectLst/>
                <a:latin typeface="+mn-lt"/>
                <a:ea typeface="+mn-ea"/>
                <a:cs typeface="+mn-cs"/>
              </a:rPr>
              <a:t>Avolio</a:t>
            </a:r>
            <a:r>
              <a:rPr lang="en-US" sz="1200" b="0" i="0" kern="1200" baseline="0" dirty="0" smtClean="0">
                <a:solidFill>
                  <a:schemeClr val="tx1"/>
                </a:solidFill>
                <a:effectLst/>
                <a:latin typeface="+mn-lt"/>
                <a:ea typeface="+mn-ea"/>
                <a:cs typeface="+mn-cs"/>
              </a:rPr>
              <a:t> and Gardner (2005) </a:t>
            </a:r>
            <a:r>
              <a:rPr lang="en-US" sz="1200" b="0" i="0" u="none" strike="noStrike" kern="1200" baseline="0" dirty="0" smtClean="0">
                <a:solidFill>
                  <a:schemeClr val="tx1"/>
                </a:solidFill>
                <a:latin typeface="+mn-lt"/>
                <a:ea typeface="+mn-ea"/>
                <a:cs typeface="+mn-cs"/>
              </a:rPr>
              <a:t>(a)</a:t>
            </a:r>
            <a:r>
              <a:rPr lang="en-US" sz="1200" b="0" i="0" u="none" strike="noStrike" kern="1200" baseline="0" dirty="0" err="1" smtClean="0">
                <a:solidFill>
                  <a:schemeClr val="tx1"/>
                </a:solidFill>
                <a:latin typeface="+mn-lt"/>
                <a:ea typeface="+mn-ea"/>
                <a:cs typeface="+mn-cs"/>
              </a:rPr>
              <a:t>uthentic</a:t>
            </a:r>
            <a:r>
              <a:rPr lang="en-US" sz="1200" b="0" i="0" u="none" strike="noStrike" kern="1200" baseline="0" dirty="0" smtClean="0">
                <a:solidFill>
                  <a:schemeClr val="tx1"/>
                </a:solidFill>
                <a:latin typeface="+mn-lt"/>
                <a:ea typeface="+mn-ea"/>
                <a:cs typeface="+mn-cs"/>
              </a:rPr>
              <a:t> leadership can make a fundamental difference in organizations by helping people find meaning and connection at work through greater self-awareness; by restoring and building optimism, confidence and hope; by promoting transparent relationships and decision making that builds trust and commitment among followers; and by fostering inclusive structures and positive ethical climates (p. 331). </a:t>
            </a:r>
            <a:r>
              <a:rPr lang="en-US" dirty="0" smtClean="0"/>
              <a:t>The </a:t>
            </a:r>
            <a:r>
              <a:rPr lang="en-US" dirty="0" err="1" smtClean="0"/>
              <a:t>Avolio</a:t>
            </a:r>
            <a:r>
              <a:rPr lang="en-US" dirty="0" smtClean="0"/>
              <a:t> et al (2004) definition of Authentic Leadership certainly seems a description of an </a:t>
            </a:r>
            <a:r>
              <a:rPr lang="en-US" dirty="0" err="1" smtClean="0"/>
              <a:t>actualised</a:t>
            </a:r>
            <a:r>
              <a:rPr lang="en-US" dirty="0" smtClean="0"/>
              <a:t> and fully functioning leader – “leaders who are deeply aware of how they think and behave and are perceived by others as being aware of their own and others’ values/moral perspectives, knowledge, and strengths; aware of the context in which they operate; and who are confident, hopeful, optimistic, resilient, and of high moral character” (p.4).</a:t>
            </a:r>
            <a:endParaRPr lang="en-US" sz="1200" b="0" i="0" kern="1200" dirty="0" smtClean="0">
              <a:solidFill>
                <a:schemeClr val="tx1"/>
              </a:solidFill>
              <a:effectLst/>
              <a:latin typeface="+mn-lt"/>
              <a:ea typeface="+mn-ea"/>
              <a:cs typeface="+mn-cs"/>
            </a:endParaRPr>
          </a:p>
          <a:p>
            <a:r>
              <a:rPr lang="en-US" sz="1200" b="0" i="0" u="none" strike="noStrike" kern="1200" baseline="0" dirty="0" smtClean="0">
                <a:solidFill>
                  <a:schemeClr val="tx1"/>
                </a:solidFill>
                <a:effectLst/>
                <a:latin typeface="+mn-lt"/>
                <a:ea typeface="+mn-ea"/>
                <a:cs typeface="+mn-cs"/>
              </a:rPr>
              <a:t>Relational/Networked - R</a:t>
            </a:r>
            <a:r>
              <a:rPr lang="en-US" sz="1200" b="0" i="0" u="none" strike="noStrike" kern="1200" baseline="0" dirty="0" smtClean="0">
                <a:solidFill>
                  <a:schemeClr val="tx1"/>
                </a:solidFill>
                <a:latin typeface="+mn-lt"/>
                <a:ea typeface="+mn-ea"/>
                <a:cs typeface="+mn-cs"/>
              </a:rPr>
              <a:t>elational and networked leadership approaches focus on the qualities of the relationship, not individual characteristics or behaviors. </a:t>
            </a:r>
            <a:r>
              <a:rPr lang="en-US" sz="1200" b="0" i="0" u="none" strike="noStrike" kern="1200" baseline="0" dirty="0" err="1" smtClean="0">
                <a:solidFill>
                  <a:schemeClr val="tx1"/>
                </a:solidFill>
                <a:latin typeface="+mn-lt"/>
                <a:ea typeface="+mn-ea"/>
                <a:cs typeface="+mn-cs"/>
              </a:rPr>
              <a:t>Uhl</a:t>
            </a:r>
            <a:r>
              <a:rPr lang="en-US" sz="1200" b="0" i="0" u="none" strike="noStrike" kern="1200" baseline="0" dirty="0" smtClean="0">
                <a:solidFill>
                  <a:schemeClr val="tx1"/>
                </a:solidFill>
                <a:latin typeface="+mn-lt"/>
                <a:ea typeface="+mn-ea"/>
                <a:cs typeface="+mn-cs"/>
              </a:rPr>
              <a:t>-Bien’s (2006) proposed relational based theory argues that knowledge and understanding are socially constructed within the collective group as compared to being created in each individual’s perceptions and cognitions. The leader in the relational approach shares responsibility with others for the relationships, interaction, and knowledge that is created within the group (</a:t>
            </a:r>
            <a:r>
              <a:rPr lang="en-US" sz="1200" b="0" i="0" u="none" strike="noStrike" kern="1200" baseline="0" dirty="0" err="1" smtClean="0">
                <a:solidFill>
                  <a:schemeClr val="tx1"/>
                </a:solidFill>
                <a:latin typeface="+mn-lt"/>
                <a:ea typeface="+mn-ea"/>
                <a:cs typeface="+mn-cs"/>
              </a:rPr>
              <a:t>Uhl</a:t>
            </a:r>
            <a:r>
              <a:rPr lang="en-US" sz="1200" b="0" i="0" u="none" strike="noStrike" kern="1200" baseline="0" dirty="0" smtClean="0">
                <a:solidFill>
                  <a:schemeClr val="tx1"/>
                </a:solidFill>
                <a:latin typeface="+mn-lt"/>
                <a:ea typeface="+mn-ea"/>
                <a:cs typeface="+mn-cs"/>
              </a:rPr>
              <a:t>-Bien, 2006; Hosking, 2007). </a:t>
            </a:r>
            <a:r>
              <a:rPr lang="en-US" sz="1200" b="0" i="0" u="none" strike="noStrike" kern="1200" baseline="0" dirty="0" err="1" smtClean="0">
                <a:solidFill>
                  <a:schemeClr val="tx1"/>
                </a:solidFill>
                <a:latin typeface="+mn-lt"/>
                <a:ea typeface="+mn-ea"/>
                <a:cs typeface="+mn-cs"/>
              </a:rPr>
              <a:t>Balkundi</a:t>
            </a:r>
            <a:r>
              <a:rPr lang="en-US" sz="1200" b="0" i="0" u="none" strike="noStrike" kern="1200" baseline="0" dirty="0" smtClean="0">
                <a:solidFill>
                  <a:schemeClr val="tx1"/>
                </a:solidFill>
                <a:latin typeface="+mn-lt"/>
                <a:ea typeface="+mn-ea"/>
                <a:cs typeface="+mn-cs"/>
              </a:rPr>
              <a:t> and </a:t>
            </a:r>
            <a:r>
              <a:rPr lang="en-US" sz="1200" b="0" i="0" u="none" strike="noStrike" kern="1200" baseline="0" dirty="0" err="1" smtClean="0">
                <a:solidFill>
                  <a:schemeClr val="tx1"/>
                </a:solidFill>
                <a:latin typeface="+mn-lt"/>
                <a:ea typeface="+mn-ea"/>
                <a:cs typeface="+mn-cs"/>
              </a:rPr>
              <a:t>Kilduff</a:t>
            </a:r>
            <a:r>
              <a:rPr lang="en-US" sz="1200" b="0" i="0" u="none" strike="noStrike" kern="1200" baseline="0" dirty="0" smtClean="0">
                <a:solidFill>
                  <a:schemeClr val="tx1"/>
                </a:solidFill>
                <a:latin typeface="+mn-lt"/>
                <a:ea typeface="+mn-ea"/>
                <a:cs typeface="+mn-cs"/>
              </a:rPr>
              <a:t> (2006) suggest that their “network approach locates leadership not in the attributes of individuals but in the relationships connecting individuals” (p. 420). They believe that network leadership encompasses four core principles: “the importance of relations between organizational actors; actors’ embeddedness in social fields; the social utility of network connections (i.e. social capital); and the structural patterning of social life” (</a:t>
            </a:r>
            <a:r>
              <a:rPr lang="en-US" sz="1200" b="0" i="0" u="none" strike="noStrike" kern="1200" baseline="0" dirty="0" err="1" smtClean="0">
                <a:solidFill>
                  <a:schemeClr val="tx1"/>
                </a:solidFill>
                <a:latin typeface="+mn-lt"/>
                <a:ea typeface="+mn-ea"/>
                <a:cs typeface="+mn-cs"/>
              </a:rPr>
              <a:t>Balkundi</a:t>
            </a:r>
            <a:r>
              <a:rPr lang="en-US" sz="1200" b="0" i="0" u="none" strike="noStrike" kern="1200" baseline="0" dirty="0" smtClean="0">
                <a:solidFill>
                  <a:schemeClr val="tx1"/>
                </a:solidFill>
                <a:latin typeface="+mn-lt"/>
                <a:ea typeface="+mn-ea"/>
                <a:cs typeface="+mn-cs"/>
              </a:rPr>
              <a:t> &amp; </a:t>
            </a:r>
            <a:r>
              <a:rPr lang="en-US" sz="1200" b="0" i="0" u="none" strike="noStrike" kern="1200" baseline="0" dirty="0" err="1" smtClean="0">
                <a:solidFill>
                  <a:schemeClr val="tx1"/>
                </a:solidFill>
                <a:latin typeface="+mn-lt"/>
                <a:ea typeface="+mn-ea"/>
                <a:cs typeface="+mn-cs"/>
              </a:rPr>
              <a:t>Kilduff</a:t>
            </a:r>
            <a:r>
              <a:rPr lang="en-US" sz="1200" b="0" i="0" u="none" strike="noStrike" kern="1200" baseline="0" dirty="0" smtClean="0">
                <a:solidFill>
                  <a:schemeClr val="tx1"/>
                </a:solidFill>
                <a:latin typeface="+mn-lt"/>
                <a:ea typeface="+mn-ea"/>
                <a:cs typeface="+mn-cs"/>
              </a:rPr>
              <a:t>, 2006, p. 420). </a:t>
            </a:r>
            <a:r>
              <a:rPr lang="en-US" sz="1200" b="0" i="0" u="none" strike="noStrike" kern="1200" baseline="0" dirty="0" err="1" smtClean="0">
                <a:solidFill>
                  <a:schemeClr val="tx1"/>
                </a:solidFill>
                <a:latin typeface="+mn-lt"/>
                <a:ea typeface="+mn-ea"/>
                <a:cs typeface="+mn-cs"/>
              </a:rPr>
              <a:t>Amey</a:t>
            </a:r>
            <a:r>
              <a:rPr lang="en-US" sz="1200" b="0" i="0" u="none" strike="noStrike" kern="1200" baseline="0" dirty="0" smtClean="0">
                <a:solidFill>
                  <a:schemeClr val="tx1"/>
                </a:solidFill>
                <a:latin typeface="+mn-lt"/>
                <a:ea typeface="+mn-ea"/>
                <a:cs typeface="+mn-cs"/>
              </a:rPr>
              <a:t> and Eddy (2018) suggest networked leadership minimizes the differentiation between leadership and management and the limiting influence of an organization’s hierarchical structure. This allows many individuals to, regardless of position, strategically lead. </a:t>
            </a:r>
          </a:p>
          <a:p>
            <a:endParaRPr lang="en-US" baseline="0" dirty="0" smtClean="0"/>
          </a:p>
        </p:txBody>
      </p:sp>
      <p:sp>
        <p:nvSpPr>
          <p:cNvPr id="4" name="Slide Number Placeholder 3"/>
          <p:cNvSpPr>
            <a:spLocks noGrp="1"/>
          </p:cNvSpPr>
          <p:nvPr>
            <p:ph type="sldNum" sz="quarter" idx="10"/>
          </p:nvPr>
        </p:nvSpPr>
        <p:spPr/>
        <p:txBody>
          <a:bodyPr/>
          <a:lstStyle/>
          <a:p>
            <a:fld id="{80D46830-79F8-4A7E-9C6E-FDA67DED2348}" type="slidenum">
              <a:rPr lang="en-US" smtClean="0"/>
              <a:t>9</a:t>
            </a:fld>
            <a:endParaRPr lang="en-US"/>
          </a:p>
        </p:txBody>
      </p:sp>
    </p:spTree>
    <p:extLst>
      <p:ext uri="{BB962C8B-B14F-4D97-AF65-F5344CB8AC3E}">
        <p14:creationId xmlns:p14="http://schemas.microsoft.com/office/powerpoint/2010/main" val="38294427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Bass (1990) “delineates effective leadership as the interaction among members of a group that initiates and maintains improved expectations and the competence of the group to solve problems or to attain goals” (p. 21). This viewpoint maintains that interaction between group members is leadership and is necessary for positive outcomes. Similarly, </a:t>
            </a:r>
            <a:r>
              <a:rPr lang="en-US" dirty="0" err="1" smtClean="0"/>
              <a:t>Yukl</a:t>
            </a:r>
            <a:r>
              <a:rPr lang="en-US" dirty="0" smtClean="0"/>
              <a:t> (2013) stated, “(l)</a:t>
            </a:r>
            <a:r>
              <a:rPr lang="en-US" dirty="0" err="1" smtClean="0"/>
              <a:t>eadership</a:t>
            </a:r>
            <a:r>
              <a:rPr lang="en-US" dirty="0" smtClean="0"/>
              <a:t> is the process of influencing others to understand and agree about what needs to be done and how to do it, and the process of facilitating individual and collective efforts to accomplish shared objectives” (p. 7). These definitions illustrate the importance of viewing leadership within the relationships between individuals. Thought of as a relationship, leadership then becomes a process and interactive event that occurs and is shared between individuals within a network. When leadership is defined in this manner, power and influence are available to all members (Carter, </a:t>
            </a:r>
            <a:r>
              <a:rPr lang="en-US" dirty="0" err="1" smtClean="0"/>
              <a:t>DeChurch</a:t>
            </a:r>
            <a:r>
              <a:rPr lang="en-US" dirty="0" smtClean="0"/>
              <a:t>, Braun, &amp; Contractor, 2015; Hosking, 2007; </a:t>
            </a:r>
            <a:r>
              <a:rPr lang="en-US" dirty="0" err="1" smtClean="0"/>
              <a:t>Uhl</a:t>
            </a:r>
            <a:r>
              <a:rPr lang="en-US" dirty="0" smtClean="0"/>
              <a:t>-Bien, 2006).</a:t>
            </a:r>
          </a:p>
          <a:p>
            <a:endParaRPr lang="en-US" dirty="0"/>
          </a:p>
        </p:txBody>
      </p:sp>
      <p:sp>
        <p:nvSpPr>
          <p:cNvPr id="4" name="Slide Number Placeholder 3"/>
          <p:cNvSpPr>
            <a:spLocks noGrp="1"/>
          </p:cNvSpPr>
          <p:nvPr>
            <p:ph type="sldNum" sz="quarter" idx="10"/>
          </p:nvPr>
        </p:nvSpPr>
        <p:spPr/>
        <p:txBody>
          <a:bodyPr/>
          <a:lstStyle/>
          <a:p>
            <a:fld id="{80D46830-79F8-4A7E-9C6E-FDA67DED2348}" type="slidenum">
              <a:rPr lang="en-US" smtClean="0"/>
              <a:t>10</a:t>
            </a:fld>
            <a:endParaRPr lang="en-US"/>
          </a:p>
        </p:txBody>
      </p:sp>
    </p:spTree>
    <p:extLst>
      <p:ext uri="{BB962C8B-B14F-4D97-AF65-F5344CB8AC3E}">
        <p14:creationId xmlns:p14="http://schemas.microsoft.com/office/powerpoint/2010/main" val="25731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Bass (1990) “delineates effective leadership as the interaction among members of a group that initiates and maintains improved expectations and the competence of the group to solve problems or to attain goals” (p. 21). This viewpoint maintains that interaction between group members is leadership and is necessary for positive outcomes. Similarly, </a:t>
            </a:r>
            <a:r>
              <a:rPr lang="en-US" dirty="0" err="1" smtClean="0"/>
              <a:t>Yukl</a:t>
            </a:r>
            <a:r>
              <a:rPr lang="en-US" dirty="0" smtClean="0"/>
              <a:t> (2013) stated, “(l)</a:t>
            </a:r>
            <a:r>
              <a:rPr lang="en-US" dirty="0" err="1" smtClean="0"/>
              <a:t>eadership</a:t>
            </a:r>
            <a:r>
              <a:rPr lang="en-US" dirty="0" smtClean="0"/>
              <a:t> is the process of influencing others to understand and agree about what needs to be done and how to do it, and the process of facilitating individual and collective efforts to accomplish shared objectives” (p. 7). These definitions illustrate the importance of viewing leadership within the relationships between individuals. Thought of as a relationship, leadership then becomes a process and interactive event that occurs and is shared between individuals within a network. When leadership is defined in this manner, power and influence are available to all members (Carter, </a:t>
            </a:r>
            <a:r>
              <a:rPr lang="en-US" dirty="0" err="1" smtClean="0"/>
              <a:t>DeChurch</a:t>
            </a:r>
            <a:r>
              <a:rPr lang="en-US" dirty="0" smtClean="0"/>
              <a:t>, Braun, &amp; Contractor, 2015; Hosking, 2007; </a:t>
            </a:r>
            <a:r>
              <a:rPr lang="en-US" dirty="0" err="1" smtClean="0"/>
              <a:t>Uhl</a:t>
            </a:r>
            <a:r>
              <a:rPr lang="en-US" dirty="0" smtClean="0"/>
              <a:t>-Bien, 2006).</a:t>
            </a:r>
          </a:p>
          <a:p>
            <a:endParaRPr lang="en-US" dirty="0"/>
          </a:p>
        </p:txBody>
      </p:sp>
      <p:sp>
        <p:nvSpPr>
          <p:cNvPr id="4" name="Slide Number Placeholder 3"/>
          <p:cNvSpPr>
            <a:spLocks noGrp="1"/>
          </p:cNvSpPr>
          <p:nvPr>
            <p:ph type="sldNum" sz="quarter" idx="10"/>
          </p:nvPr>
        </p:nvSpPr>
        <p:spPr/>
        <p:txBody>
          <a:bodyPr/>
          <a:lstStyle/>
          <a:p>
            <a:fld id="{80D46830-79F8-4A7E-9C6E-FDA67DED2348}" type="slidenum">
              <a:rPr lang="en-US" smtClean="0"/>
              <a:t>11</a:t>
            </a:fld>
            <a:endParaRPr lang="en-US"/>
          </a:p>
        </p:txBody>
      </p:sp>
    </p:spTree>
    <p:extLst>
      <p:ext uri="{BB962C8B-B14F-4D97-AF65-F5344CB8AC3E}">
        <p14:creationId xmlns:p14="http://schemas.microsoft.com/office/powerpoint/2010/main" val="33804728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4" name="Group 13"/>
          <p:cNvGrpSpPr/>
          <p:nvPr/>
        </p:nvGrpSpPr>
        <p:grpSpPr>
          <a:xfrm>
            <a:off x="-1588" y="0"/>
            <a:ext cx="12193588" cy="6861555"/>
            <a:chOff x="-1588" y="0"/>
            <a:chExt cx="12193588" cy="6861555"/>
          </a:xfrm>
        </p:grpSpPr>
        <p:sp>
          <p:nvSpPr>
            <p:cNvPr id="9" name="Rectangle 8"/>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a:prstGeom prst="rect">
            <a:avLst/>
          </a:prstGeo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tx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5400000">
            <a:off x="10158984" y="1792224"/>
            <a:ext cx="990599" cy="304799"/>
          </a:xfrm>
        </p:spPr>
        <p:txBody>
          <a:bodyPr/>
          <a:lstStyle>
            <a:lvl1pPr algn="l">
              <a:defRPr b="0">
                <a:solidFill>
                  <a:schemeClr val="bg1"/>
                </a:solidFill>
              </a:defRPr>
            </a:lvl1pPr>
          </a:lstStyle>
          <a:p>
            <a:fld id="{86540074-C378-4F13-B478-342D7F728611}" type="datetimeFigureOut">
              <a:rPr lang="en-US" smtClean="0"/>
              <a:t>10/26/2019</a:t>
            </a:fld>
            <a:endParaRPr lang="en-US"/>
          </a:p>
        </p:txBody>
      </p:sp>
      <p:sp>
        <p:nvSpPr>
          <p:cNvPr id="5" name="Footer Placeholder 4"/>
          <p:cNvSpPr>
            <a:spLocks noGrp="1"/>
          </p:cNvSpPr>
          <p:nvPr>
            <p:ph type="ftr" sz="quarter" idx="11"/>
          </p:nvPr>
        </p:nvSpPr>
        <p:spPr>
          <a:xfrm rot="5400000">
            <a:off x="8951976" y="3227832"/>
            <a:ext cx="3867912" cy="310896"/>
          </a:xfrm>
        </p:spPr>
        <p:txBody>
          <a:bodyPr/>
          <a:lstStyle>
            <a:lvl1pPr>
              <a:defRPr sz="1000" b="0">
                <a:solidFill>
                  <a:schemeClr val="bg1"/>
                </a:solidFill>
              </a:defRPr>
            </a:lvl1pPr>
          </a:lstStyle>
          <a:p>
            <a:endParaRPr lang="en-US"/>
          </a:p>
        </p:txBody>
      </p:sp>
      <p:sp>
        <p:nvSpPr>
          <p:cNvPr id="8" name="Rectangle 7"/>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8B9072C0-184A-46F0-B131-F5CFB863B635}" type="slidenum">
              <a:rPr lang="en-US" smtClean="0"/>
              <a:t>‹#›</a:t>
            </a:fld>
            <a:endParaRPr lang="en-US"/>
          </a:p>
        </p:txBody>
      </p:sp>
    </p:spTree>
    <p:extLst>
      <p:ext uri="{BB962C8B-B14F-4D97-AF65-F5344CB8AC3E}">
        <p14:creationId xmlns:p14="http://schemas.microsoft.com/office/powerpoint/2010/main" val="119648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7" y="4969927"/>
            <a:ext cx="8825657" cy="566738"/>
          </a:xfrm>
          <a:prstGeom prst="rect">
            <a:avLst/>
          </a:prstGeo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7" y="5536665"/>
            <a:ext cx="8825656" cy="493712"/>
          </a:xfrm>
        </p:spPr>
        <p:txBody>
          <a:bodyPr>
            <a:normAutofit/>
          </a:bodyPr>
          <a:lstStyle>
            <a:lvl1pPr marL="0" indent="0">
              <a:buNone/>
              <a:defRPr sz="12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6540074-C378-4F13-B478-342D7F728611}" type="datetimeFigureOut">
              <a:rPr lang="en-US" smtClean="0"/>
              <a:t>10/26/2019</a:t>
            </a:fld>
            <a:endParaRPr lang="en-US"/>
          </a:p>
        </p:txBody>
      </p:sp>
      <p:sp>
        <p:nvSpPr>
          <p:cNvPr id="6" name="Footer Placeholder 5"/>
          <p:cNvSpPr>
            <a:spLocks noGrp="1"/>
          </p:cNvSpPr>
          <p:nvPr>
            <p:ph type="ftr" sz="quarter" idx="11"/>
          </p:nvPr>
        </p:nvSpPr>
        <p:spPr/>
        <p:txBody>
          <a:bodyPr/>
          <a:lstStyle/>
          <a:p>
            <a:endParaRPr lang="en-US"/>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8B9072C0-184A-46F0-B131-F5CFB863B635}" type="slidenum">
              <a:rPr lang="en-US" smtClean="0"/>
              <a:t>‹#›</a:t>
            </a:fld>
            <a:endParaRPr lang="en-US"/>
          </a:p>
        </p:txBody>
      </p:sp>
    </p:spTree>
    <p:extLst>
      <p:ext uri="{BB962C8B-B14F-4D97-AF65-F5344CB8AC3E}">
        <p14:creationId xmlns:p14="http://schemas.microsoft.com/office/powerpoint/2010/main" val="3046729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0" name="Rectangle 9"/>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0704"/>
            <a:ext cx="8833104" cy="1371600"/>
          </a:xfrm>
          <a:prstGeom prst="rect">
            <a:avLst/>
          </a:prstGeom>
        </p:spPr>
        <p:txBody>
          <a:bodyPr anchor="ctr" anchorCtr="0"/>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2144" y="3547872"/>
            <a:ext cx="8825659" cy="2478024"/>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86540074-C378-4F13-B478-342D7F728611}" type="datetimeFigureOut">
              <a:rPr lang="en-US" smtClean="0"/>
              <a:t>10/26/2019</a:t>
            </a:fld>
            <a:endParaRPr lang="en-US"/>
          </a:p>
        </p:txBody>
      </p:sp>
      <p:sp>
        <p:nvSpPr>
          <p:cNvPr id="5" name="Footer Placeholder 4"/>
          <p:cNvSpPr>
            <a:spLocks noGrp="1"/>
          </p:cNvSpPr>
          <p:nvPr>
            <p:ph type="ftr" sz="quarter" idx="11"/>
          </p:nvPr>
        </p:nvSpPr>
        <p:spPr/>
        <p:txBody>
          <a:body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B9072C0-184A-46F0-B131-F5CFB863B635}" type="slidenum">
              <a:rPr lang="en-US" smtClean="0"/>
              <a:t>‹#›</a:t>
            </a:fld>
            <a:endParaRPr lang="en-US"/>
          </a:p>
        </p:txBody>
      </p:sp>
    </p:spTree>
    <p:extLst>
      <p:ext uri="{BB962C8B-B14F-4D97-AF65-F5344CB8AC3E}">
        <p14:creationId xmlns:p14="http://schemas.microsoft.com/office/powerpoint/2010/main" val="3295418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1588" y="0"/>
            <a:ext cx="12193588" cy="6861555"/>
            <a:chOff x="-1588" y="0"/>
            <a:chExt cx="12193588" cy="6861555"/>
          </a:xfrm>
        </p:grpSpPr>
        <p:sp>
          <p:nvSpPr>
            <p:cNvPr id="16" name="Rectangle 15"/>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Oval 17"/>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7"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2" name="TextBox 11"/>
          <p:cNvSpPr txBox="1"/>
          <p:nvPr/>
        </p:nvSpPr>
        <p:spPr bwMode="gray">
          <a:xfrm>
            <a:off x="898295" y="596767"/>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15" name="TextBox 14"/>
          <p:cNvSpPr txBox="1"/>
          <p:nvPr/>
        </p:nvSpPr>
        <p:spPr bwMode="gray">
          <a:xfrm>
            <a:off x="9715063" y="2629300"/>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2" name="Title 1"/>
          <p:cNvSpPr>
            <a:spLocks noGrp="1"/>
          </p:cNvSpPr>
          <p:nvPr>
            <p:ph type="title"/>
          </p:nvPr>
        </p:nvSpPr>
        <p:spPr>
          <a:xfrm>
            <a:off x="1574801" y="980517"/>
            <a:ext cx="8460983" cy="2698249"/>
          </a:xfrm>
          <a:prstGeom prst="rect">
            <a:avLst/>
          </a:prstGeom>
        </p:spPr>
        <p:txBody>
          <a:bodyPr anchor="ctr" anchorCtr="0"/>
          <a:lstStyle>
            <a:lvl1pPr>
              <a:defRPr sz="4000"/>
            </a:lvl1pPr>
          </a:lstStyle>
          <a:p>
            <a:r>
              <a:rPr lang="en-US" smtClean="0"/>
              <a:t>Click to edit Master title style</a:t>
            </a:r>
            <a:endParaRPr lang="en-US" dirty="0"/>
          </a:p>
        </p:txBody>
      </p:sp>
      <p:sp>
        <p:nvSpPr>
          <p:cNvPr id="11" name="Text Placeholder 3"/>
          <p:cNvSpPr>
            <a:spLocks noGrp="1"/>
          </p:cNvSpPr>
          <p:nvPr>
            <p:ph type="body" sz="half" idx="14"/>
          </p:nvPr>
        </p:nvSpPr>
        <p:spPr bwMode="gray">
          <a:xfrm>
            <a:off x="1945945" y="3679987"/>
            <a:ext cx="7725772" cy="342174"/>
          </a:xfrm>
        </p:spPr>
        <p:txBody>
          <a:bodyPr vert="horz" lIns="91440" tIns="45720" rIns="91440" bIns="45720" rtlCol="0" anchor="t">
            <a:normAutofit/>
          </a:bodyPr>
          <a:lstStyle>
            <a:lvl1pPr>
              <a:buNone/>
              <a:defRPr lang="en-US" sz="1400" cap="small" dirty="0">
                <a:solidFill>
                  <a:schemeClr val="tx2">
                    <a:lumMod val="40000"/>
                    <a:lumOff val="60000"/>
                  </a:schemeClr>
                </a:solidFill>
                <a:latin typeface="+mn-lt"/>
              </a:defRPr>
            </a:lvl1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5029198"/>
            <a:ext cx="8825659" cy="997858"/>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86540074-C378-4F13-B478-342D7F728611}" type="datetimeFigureOut">
              <a:rPr lang="en-US" smtClean="0"/>
              <a:t>10/26/2019</a:t>
            </a:fld>
            <a:endParaRPr lang="en-US"/>
          </a:p>
        </p:txBody>
      </p:sp>
      <p:sp>
        <p:nvSpPr>
          <p:cNvPr id="5" name="Footer Placeholder 4"/>
          <p:cNvSpPr>
            <a:spLocks noGrp="1"/>
          </p:cNvSpPr>
          <p:nvPr>
            <p:ph type="ftr" sz="quarter" idx="11"/>
          </p:nvPr>
        </p:nvSpPr>
        <p:spPr/>
        <p:txBody>
          <a:bodyPr/>
          <a:lstStyle/>
          <a:p>
            <a:endParaRPr lang="en-US"/>
          </a:p>
        </p:txBody>
      </p:sp>
      <p:sp>
        <p:nvSpPr>
          <p:cNvPr id="23" name="Rectangle 2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B9072C0-184A-46F0-B131-F5CFB863B635}" type="slidenum">
              <a:rPr lang="en-US" smtClean="0"/>
              <a:t>‹#›</a:t>
            </a:fld>
            <a:endParaRPr lang="en-US"/>
          </a:p>
        </p:txBody>
      </p:sp>
    </p:spTree>
    <p:extLst>
      <p:ext uri="{BB962C8B-B14F-4D97-AF65-F5344CB8AC3E}">
        <p14:creationId xmlns:p14="http://schemas.microsoft.com/office/powerpoint/2010/main" val="16911319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3525"/>
            <a:ext cx="8865623" cy="1819656"/>
          </a:xfrm>
          <a:prstGeom prst="rect">
            <a:avLst/>
          </a:prstGeo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9200"/>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6540074-C378-4F13-B478-342D7F728611}" type="datetimeFigureOut">
              <a:rPr lang="en-US" smtClean="0"/>
              <a:t>10/26/2019</a:t>
            </a:fld>
            <a:endParaRPr lang="en-US"/>
          </a:p>
        </p:txBody>
      </p:sp>
      <p:sp>
        <p:nvSpPr>
          <p:cNvPr id="5" name="Footer Placeholder 4"/>
          <p:cNvSpPr>
            <a:spLocks noGrp="1"/>
          </p:cNvSpPr>
          <p:nvPr>
            <p:ph type="ftr" sz="quarter" idx="11"/>
          </p:nvPr>
        </p:nvSpPr>
        <p:spPr/>
        <p:txBody>
          <a:bodyPr/>
          <a:lstStyle/>
          <a:p>
            <a:endParaRPr lang="en-US"/>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B9072C0-184A-46F0-B131-F5CFB863B635}" type="slidenum">
              <a:rPr lang="en-US" smtClean="0"/>
              <a:t>‹#›</a:t>
            </a:fld>
            <a:endParaRPr lang="en-US"/>
          </a:p>
        </p:txBody>
      </p:sp>
    </p:spTree>
    <p:extLst>
      <p:ext uri="{BB962C8B-B14F-4D97-AF65-F5344CB8AC3E}">
        <p14:creationId xmlns:p14="http://schemas.microsoft.com/office/powerpoint/2010/main" val="39713417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312916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1154954" y="3179764"/>
            <a:ext cx="3129168"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12721" y="2603500"/>
            <a:ext cx="3145380"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4512721" y="3179764"/>
            <a:ext cx="3145380"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886700" y="2595032"/>
            <a:ext cx="3161029" cy="58473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886700" y="3179764"/>
            <a:ext cx="3161029"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4384991" y="2603500"/>
            <a:ext cx="32564"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5824" y="2603500"/>
            <a:ext cx="0"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86540074-C378-4F13-B478-342D7F728611}" type="datetimeFigureOut">
              <a:rPr lang="en-US" smtClean="0"/>
              <a:t>10/26/2019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9072C0-184A-46F0-B131-F5CFB863B635}" type="slidenum">
              <a:rPr lang="en-US" smtClean="0"/>
              <a:t>‹#›</a:t>
            </a:fld>
            <a:endParaRPr lang="en-US"/>
          </a:p>
        </p:txBody>
      </p:sp>
    </p:spTree>
    <p:extLst>
      <p:ext uri="{BB962C8B-B14F-4D97-AF65-F5344CB8AC3E}">
        <p14:creationId xmlns:p14="http://schemas.microsoft.com/office/powerpoint/2010/main" val="33225602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nchor="ctr" anchorCtr="0"/>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5"/>
            <a:ext cx="3050438" cy="57626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1334552" y="2610916"/>
            <a:ext cx="2691242" cy="158409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7"/>
            <a:ext cx="3050438"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68865"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474846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68865" y="5109108"/>
            <a:ext cx="3050438" cy="91257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983433"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3433" y="5109107"/>
            <a:ext cx="3050438" cy="91794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4384245" y="2603500"/>
            <a:ext cx="1"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7352" y="2603500"/>
            <a:ext cx="0"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86540074-C378-4F13-B478-342D7F728611}" type="datetimeFigureOut">
              <a:rPr lang="en-US" smtClean="0"/>
              <a:t>10/26/2019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9072C0-184A-46F0-B131-F5CFB863B635}" type="slidenum">
              <a:rPr lang="en-US" smtClean="0"/>
              <a:t>‹#›</a:t>
            </a:fld>
            <a:endParaRPr lang="en-US"/>
          </a:p>
        </p:txBody>
      </p:sp>
    </p:spTree>
    <p:extLst>
      <p:ext uri="{BB962C8B-B14F-4D97-AF65-F5344CB8AC3E}">
        <p14:creationId xmlns:p14="http://schemas.microsoft.com/office/powerpoint/2010/main" val="13328789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595033"/>
            <a:ext cx="8825659" cy="3424768"/>
          </a:xfrm>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6540074-C378-4F13-B478-342D7F728611}" type="datetimeFigureOut">
              <a:rPr lang="en-US" smtClean="0"/>
              <a:t>10/26/2019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9072C0-184A-46F0-B131-F5CFB863B635}" type="slidenum">
              <a:rPr lang="en-US" smtClean="0"/>
              <a:t>‹#›</a:t>
            </a:fld>
            <a:endParaRPr lang="en-US"/>
          </a:p>
        </p:txBody>
      </p:sp>
    </p:spTree>
    <p:extLst>
      <p:ext uri="{BB962C8B-B14F-4D97-AF65-F5344CB8AC3E}">
        <p14:creationId xmlns:p14="http://schemas.microsoft.com/office/powerpoint/2010/main" val="30410348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p:cNvGrpSpPr/>
          <p:nvPr/>
        </p:nvGrpSpPr>
        <p:grpSpPr>
          <a:xfrm>
            <a:off x="-1588" y="0"/>
            <a:ext cx="12193588" cy="6861555"/>
            <a:chOff x="-1588" y="0"/>
            <a:chExt cx="12193588" cy="6861555"/>
          </a:xfrm>
        </p:grpSpPr>
        <p:sp>
          <p:nvSpPr>
            <p:cNvPr id="15" name="Rectangle 14"/>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6"/>
            <a:ext cx="1441567" cy="4748591"/>
          </a:xfrm>
          <a:prstGeom prst="rect">
            <a:avLst/>
          </a:prstGeo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5"/>
            <a:ext cx="6256025" cy="474859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6540074-C378-4F13-B478-342D7F728611}" type="datetimeFigureOut">
              <a:rPr lang="en-US" smtClean="0"/>
              <a:t>10/26/2019</a:t>
            </a:fld>
            <a:endParaRPr lang="en-US"/>
          </a:p>
        </p:txBody>
      </p:sp>
      <p:sp>
        <p:nvSpPr>
          <p:cNvPr id="5" name="Footer Placeholder 4"/>
          <p:cNvSpPr>
            <a:spLocks noGrp="1"/>
          </p:cNvSpPr>
          <p:nvPr>
            <p:ph type="ftr" sz="quarter" idx="11"/>
          </p:nvPr>
        </p:nvSpPr>
        <p:spPr/>
        <p:txBody>
          <a:bodyPr/>
          <a:lstStyle/>
          <a:p>
            <a:endParaRPr lang="en-US"/>
          </a:p>
        </p:txBody>
      </p:sp>
      <p:sp>
        <p:nvSpPr>
          <p:cNvPr id="20" name="Rectangle 1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B9072C0-184A-46F0-B131-F5CFB863B635}" type="slidenum">
              <a:rPr lang="en-US" smtClean="0"/>
              <a:t>‹#›</a:t>
            </a:fld>
            <a:endParaRPr lang="en-US"/>
          </a:p>
        </p:txBody>
      </p:sp>
    </p:spTree>
    <p:extLst>
      <p:ext uri="{BB962C8B-B14F-4D97-AF65-F5344CB8AC3E}">
        <p14:creationId xmlns:p14="http://schemas.microsoft.com/office/powerpoint/2010/main" val="103655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9"/>
            <a:ext cx="8825659" cy="706964"/>
          </a:xfrm>
          <a:prstGeom prst="rect">
            <a:avLst/>
          </a:prstGeom>
        </p:spPr>
        <p:txBody>
          <a:bodyPr anchor="ct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6540074-C378-4F13-B478-342D7F728611}" type="datetimeFigureOut">
              <a:rPr lang="en-US" smtClean="0"/>
              <a:t>10/26/2019</a:t>
            </a:fld>
            <a:endParaRPr lang="en-US"/>
          </a:p>
        </p:txBody>
      </p:sp>
      <p:sp>
        <p:nvSpPr>
          <p:cNvPr id="5" name="Footer Placeholder 4"/>
          <p:cNvSpPr>
            <a:spLocks noGrp="1"/>
          </p:cNvSpPr>
          <p:nvPr>
            <p:ph type="ftr" sz="quarter" idx="11"/>
          </p:nvPr>
        </p:nvSpPr>
        <p:spPr/>
        <p:txBody>
          <a:bodyPr/>
          <a:lstStyle>
            <a:lvl1pPr>
              <a:defRPr sz="1000" b="1"/>
            </a:lvl1pPr>
          </a:lstStyle>
          <a:p>
            <a:endParaRPr lang="en-US"/>
          </a:p>
        </p:txBody>
      </p:sp>
      <p:sp>
        <p:nvSpPr>
          <p:cNvPr id="6" name="Slide Number Placeholder 5"/>
          <p:cNvSpPr>
            <a:spLocks noGrp="1"/>
          </p:cNvSpPr>
          <p:nvPr>
            <p:ph type="sldNum" sz="quarter" idx="12"/>
          </p:nvPr>
        </p:nvSpPr>
        <p:spPr/>
        <p:txBody>
          <a:bodyPr/>
          <a:lstStyle/>
          <a:p>
            <a:fld id="{8B9072C0-184A-46F0-B131-F5CFB863B635}" type="slidenum">
              <a:rPr lang="en-US" smtClean="0"/>
              <a:t>‹#›</a:t>
            </a:fld>
            <a:endParaRPr lang="en-US"/>
          </a:p>
        </p:txBody>
      </p:sp>
    </p:spTree>
    <p:extLst>
      <p:ext uri="{BB962C8B-B14F-4D97-AF65-F5344CB8AC3E}">
        <p14:creationId xmlns:p14="http://schemas.microsoft.com/office/powerpoint/2010/main" val="180667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Rectangle 8"/>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9192"/>
            <a:ext cx="4343400" cy="2286000"/>
          </a:xfrm>
          <a:prstGeom prst="rect">
            <a:avLst/>
          </a:prstGeom>
        </p:spPr>
        <p:txBody>
          <a:bodyPr anchor="ctr" anchorCtr="0"/>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4576" y="2679192"/>
            <a:ext cx="3758184" cy="2286000"/>
          </a:xfrm>
        </p:spPr>
        <p:txBody>
          <a:bodyPr anchor="ctr" anchorCtr="0"/>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6540074-C378-4F13-B478-342D7F728611}" type="datetimeFigureOut">
              <a:rPr lang="en-US" smtClean="0"/>
              <a:t>10/26/2019</a:t>
            </a:fld>
            <a:endParaRPr lang="en-US"/>
          </a:p>
        </p:txBody>
      </p:sp>
      <p:sp>
        <p:nvSpPr>
          <p:cNvPr id="5" name="Footer Placeholder 4"/>
          <p:cNvSpPr>
            <a:spLocks noGrp="1"/>
          </p:cNvSpPr>
          <p:nvPr>
            <p:ph type="ftr" sz="quarter" idx="11"/>
          </p:nvPr>
        </p:nvSpPr>
        <p:spPr/>
        <p:txBody>
          <a:bodyPr/>
          <a:lstStyle>
            <a:lvl1pPr>
              <a:defRPr sz="1000" b="1"/>
            </a:lvl1pPr>
          </a:lstStyle>
          <a:p>
            <a:endParaRPr lang="en-US"/>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B9072C0-184A-46F0-B131-F5CFB863B635}" type="slidenum">
              <a:rPr lang="en-US" smtClean="0"/>
              <a:t>‹#›</a:t>
            </a:fld>
            <a:endParaRPr lang="en-US"/>
          </a:p>
        </p:txBody>
      </p:sp>
    </p:spTree>
    <p:extLst>
      <p:ext uri="{BB962C8B-B14F-4D97-AF65-F5344CB8AC3E}">
        <p14:creationId xmlns:p14="http://schemas.microsoft.com/office/powerpoint/2010/main" val="2603898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54953" y="969264"/>
            <a:ext cx="8825659" cy="704088"/>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8032" cy="341630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76" y="2603500"/>
            <a:ext cx="4828032" cy="34163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6540074-C378-4F13-B478-342D7F728611}" type="datetimeFigureOut">
              <a:rPr lang="en-US" smtClean="0"/>
              <a:t>10/26/2019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9072C0-184A-46F0-B131-F5CFB863B635}" type="slidenum">
              <a:rPr lang="en-US" smtClean="0"/>
              <a:t>‹#›</a:t>
            </a:fld>
            <a:endParaRPr lang="en-US"/>
          </a:p>
        </p:txBody>
      </p:sp>
    </p:spTree>
    <p:extLst>
      <p:ext uri="{BB962C8B-B14F-4D97-AF65-F5344CB8AC3E}">
        <p14:creationId xmlns:p14="http://schemas.microsoft.com/office/powerpoint/2010/main" val="2960403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54954" y="969264"/>
            <a:ext cx="8825659" cy="704088"/>
          </a:xfrm>
          <a:prstGeom prst="rect">
            <a:avLst/>
          </a:prstGeo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54954" y="3198448"/>
            <a:ext cx="4828032" cy="284378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76"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08711" y="3187921"/>
            <a:ext cx="4825160" cy="285431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6540074-C378-4F13-B478-342D7F728611}" type="datetimeFigureOut">
              <a:rPr lang="en-US" smtClean="0"/>
              <a:t>10/26/2019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9072C0-184A-46F0-B131-F5CFB863B635}" type="slidenum">
              <a:rPr lang="en-US" smtClean="0"/>
              <a:t>‹#›</a:t>
            </a:fld>
            <a:endParaRPr lang="en-US"/>
          </a:p>
        </p:txBody>
      </p:sp>
    </p:spTree>
    <p:extLst>
      <p:ext uri="{BB962C8B-B14F-4D97-AF65-F5344CB8AC3E}">
        <p14:creationId xmlns:p14="http://schemas.microsoft.com/office/powerpoint/2010/main" val="1576538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52144" y="969264"/>
            <a:ext cx="8825659" cy="704088"/>
          </a:xfrm>
          <a:prstGeom prst="rect">
            <a:avLst/>
          </a:prstGeo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6540074-C378-4F13-B478-342D7F728611}" type="datetimeFigureOut">
              <a:rPr lang="en-US" smtClean="0"/>
              <a:t>10/26/2019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9072C0-184A-46F0-B131-F5CFB863B635}" type="slidenum">
              <a:rPr lang="en-US" smtClean="0"/>
              <a:t>‹#›</a:t>
            </a:fld>
            <a:endParaRPr lang="en-US"/>
          </a:p>
        </p:txBody>
      </p:sp>
    </p:spTree>
    <p:extLst>
      <p:ext uri="{BB962C8B-B14F-4D97-AF65-F5344CB8AC3E}">
        <p14:creationId xmlns:p14="http://schemas.microsoft.com/office/powerpoint/2010/main" val="3941695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540074-C378-4F13-B478-342D7F728611}" type="datetimeFigureOut">
              <a:rPr lang="en-US" smtClean="0"/>
              <a:t>10/26/2019</a:t>
            </a:fld>
            <a:endParaRPr lang="en-US"/>
          </a:p>
        </p:txBody>
      </p:sp>
      <p:sp>
        <p:nvSpPr>
          <p:cNvPr id="3" name="Footer Placeholder 2"/>
          <p:cNvSpPr>
            <a:spLocks noGrp="1"/>
          </p:cNvSpPr>
          <p:nvPr>
            <p:ph type="ftr" sz="quarter" idx="11"/>
          </p:nvPr>
        </p:nvSpPr>
        <p:spPr/>
        <p:txBody>
          <a:bodyPr/>
          <a:lstStyle/>
          <a:p>
            <a:endParaRPr lang="en-US"/>
          </a:p>
        </p:txBody>
      </p:sp>
      <p:sp>
        <p:nvSpPr>
          <p:cNvPr id="6" name="Rectangle 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8B9072C0-184A-46F0-B131-F5CFB863B635}" type="slidenum">
              <a:rPr lang="en-US" smtClean="0"/>
              <a:t>‹#›</a:t>
            </a:fld>
            <a:endParaRPr lang="en-US"/>
          </a:p>
        </p:txBody>
      </p:sp>
    </p:spTree>
    <p:extLst>
      <p:ext uri="{BB962C8B-B14F-4D97-AF65-F5344CB8AC3E}">
        <p14:creationId xmlns:p14="http://schemas.microsoft.com/office/powerpoint/2010/main" val="2015635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3" y="1298448"/>
            <a:ext cx="2793159" cy="1597152"/>
          </a:xfrm>
          <a:prstGeom prst="rect">
            <a:avLst/>
          </a:prstGeo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79008" y="1447800"/>
            <a:ext cx="5195997"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3" y="3129280"/>
            <a:ext cx="2793159" cy="2895599"/>
          </a:xfrm>
        </p:spPr>
        <p:txBody>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6540074-C378-4F13-B478-342D7F728611}" type="datetimeFigureOut">
              <a:rPr lang="en-US" smtClean="0"/>
              <a:t>10/26/2019</a:t>
            </a:fld>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8B9072C0-184A-46F0-B131-F5CFB863B635}" type="slidenum">
              <a:rPr lang="en-US" smtClean="0"/>
              <a:t>‹#›</a:t>
            </a:fld>
            <a:endParaRPr lang="en-US"/>
          </a:p>
        </p:txBody>
      </p:sp>
    </p:spTree>
    <p:extLst>
      <p:ext uri="{BB962C8B-B14F-4D97-AF65-F5344CB8AC3E}">
        <p14:creationId xmlns:p14="http://schemas.microsoft.com/office/powerpoint/2010/main" val="641077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a:prstGeom prst="rect">
            <a:avLst/>
          </a:prstGeo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6540074-C378-4F13-B478-342D7F728611}" type="datetimeFigureOut">
              <a:rPr lang="en-US" smtClean="0"/>
              <a:t>10/26/2019</a:t>
            </a:fld>
            <a:endParaRPr lang="en-US"/>
          </a:p>
        </p:txBody>
      </p:sp>
      <p:sp>
        <p:nvSpPr>
          <p:cNvPr id="6" name="Footer Placeholder 5"/>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8B9072C0-184A-46F0-B131-F5CFB863B635}" type="slidenum">
              <a:rPr lang="en-US" smtClean="0"/>
              <a:t>‹#›</a:t>
            </a:fld>
            <a:endParaRPr lang="en-US"/>
          </a:p>
        </p:txBody>
      </p:sp>
    </p:spTree>
    <p:extLst>
      <p:ext uri="{BB962C8B-B14F-4D97-AF65-F5344CB8AC3E}">
        <p14:creationId xmlns:p14="http://schemas.microsoft.com/office/powerpoint/2010/main" val="3122802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Group 1"/>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19">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4"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30"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2760" y="6391656"/>
            <a:ext cx="990599" cy="304799"/>
          </a:xfrm>
          <a:prstGeom prst="rect">
            <a:avLst/>
          </a:prstGeom>
        </p:spPr>
        <p:txBody>
          <a:bodyPr vert="horz" lIns="91440" tIns="45720" rIns="91440" bIns="45720" rtlCol="0" anchor="ctr" anchorCtr="0"/>
          <a:lstStyle>
            <a:lvl1pPr algn="r">
              <a:defRPr sz="1000" b="1" i="0">
                <a:solidFill>
                  <a:schemeClr val="accent1"/>
                </a:solidFill>
              </a:defRPr>
            </a:lvl1pPr>
          </a:lstStyle>
          <a:p>
            <a:fld id="{86540074-C378-4F13-B478-342D7F728611}" type="datetimeFigureOut">
              <a:rPr lang="en-US" smtClean="0"/>
              <a:t>10/26/2019</a:t>
            </a:fld>
            <a:endParaRPr lang="en-US"/>
          </a:p>
        </p:txBody>
      </p:sp>
      <p:sp>
        <p:nvSpPr>
          <p:cNvPr id="5" name="Footer Placeholder 4"/>
          <p:cNvSpPr>
            <a:spLocks noGrp="1"/>
          </p:cNvSpPr>
          <p:nvPr>
            <p:ph type="ftr" sz="quarter" idx="3"/>
          </p:nvPr>
        </p:nvSpPr>
        <p:spPr>
          <a:xfrm>
            <a:off x="557784" y="6391656"/>
            <a:ext cx="3867912" cy="310896"/>
          </a:xfrm>
          <a:prstGeom prst="rect">
            <a:avLst/>
          </a:prstGeom>
        </p:spPr>
        <p:txBody>
          <a:bodyPr vert="horz" lIns="91440" tIns="45720" rIns="91440" bIns="45720" rtlCol="0" anchor="ctr" anchorCtr="0"/>
          <a:lstStyle>
            <a:lvl1pPr algn="l">
              <a:defRPr sz="1000" b="1" i="0">
                <a:solidFill>
                  <a:schemeClr val="accent1"/>
                </a:solidFill>
              </a:defRPr>
            </a:lvl1pPr>
          </a:lstStyle>
          <a:p>
            <a:endParaRPr lang="en-US"/>
          </a:p>
        </p:txBody>
      </p:sp>
      <p:sp>
        <p:nvSpPr>
          <p:cNvPr id="29" name="Rectangle 2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8B9072C0-184A-46F0-B131-F5CFB863B635}" type="slidenum">
              <a:rPr lang="en-US" smtClean="0"/>
              <a:t>‹#›</a:t>
            </a:fld>
            <a:endParaRPr lang="en-US"/>
          </a:p>
        </p:txBody>
      </p:sp>
    </p:spTree>
    <p:extLst>
      <p:ext uri="{BB962C8B-B14F-4D97-AF65-F5344CB8AC3E}">
        <p14:creationId xmlns:p14="http://schemas.microsoft.com/office/powerpoint/2010/main" val="710025046"/>
      </p:ext>
    </p:extLst>
  </p:cSld>
  <p:clrMap bg1="lt1" tx1="dk1" bg2="lt2" tx2="dk2" accent1="accent1" accent2="accent2" accent3="accent3" accent4="accent4" accent5="accent5" accent6="accent6" hlink="hlink" folHlink="folHlink"/>
  <p:sldLayoutIdLst>
    <p:sldLayoutId id="2147483938" r:id="rId1"/>
    <p:sldLayoutId id="2147483939" r:id="rId2"/>
    <p:sldLayoutId id="2147483940" r:id="rId3"/>
    <p:sldLayoutId id="2147483941" r:id="rId4"/>
    <p:sldLayoutId id="2147483942" r:id="rId5"/>
    <p:sldLayoutId id="2147483943" r:id="rId6"/>
    <p:sldLayoutId id="2147483944" r:id="rId7"/>
    <p:sldLayoutId id="2147483945" r:id="rId8"/>
    <p:sldLayoutId id="2147483946" r:id="rId9"/>
    <p:sldLayoutId id="2147483947" r:id="rId10"/>
    <p:sldLayoutId id="2147483948" r:id="rId11"/>
    <p:sldLayoutId id="2147483949" r:id="rId12"/>
    <p:sldLayoutId id="2147483950" r:id="rId13"/>
    <p:sldLayoutId id="2147483951" r:id="rId14"/>
    <p:sldLayoutId id="2147483952" r:id="rId15"/>
    <p:sldLayoutId id="2147483953" r:id="rId16"/>
    <p:sldLayoutId id="2147483954"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news.gallup.com/reports/220313/state-global-workplace-2017.aspx?g_source=link_newsv9&amp;g_campaign=item_225752&amp;g_medium=copy" TargetMode="External"/><Relationship Id="rId2" Type="http://schemas.openxmlformats.org/officeDocument/2006/relationships/hyperlink" Target="https://www2.deloitte.com/content/dam/Deloitte/na/Documents/human-capital/na_DUP_GlobalHumanCapitalTrends2015.pdf" TargetMode="External"/><Relationship Id="rId1" Type="http://schemas.openxmlformats.org/officeDocument/2006/relationships/slideLayout" Target="../slideLayouts/slideLayout2.xml"/><Relationship Id="rId6" Type="http://schemas.openxmlformats.org/officeDocument/2006/relationships/hyperlink" Target="https://research.udemy.com/research_report/udemy-depth-2018-workplace-distraction-report/" TargetMode="External"/><Relationship Id="rId5" Type="http://schemas.openxmlformats.org/officeDocument/2006/relationships/hyperlink" Target="http://www.cbi.org.uk/news/engaging-with-staff-on-workplace-pensions-fundamental-to-successful-retirements/" TargetMode="External"/><Relationship Id="rId4" Type="http://schemas.openxmlformats.org/officeDocument/2006/relationships/hyperlink" Target="https://www.hrdive.com/news/workers-unhappy-with-managers-4x-more-likely-to-job-hunt/542515/"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citeseerx.ist.psu.edu/viewdoc/download?doi=10.1.1.1012.2526&amp;rep=rep1&amp;type=pdf"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eds.a.ebscohost.com/eds/pdfviewer/pdfviewer?vid=0&amp;sid=8f74823f-3912-43cc-bdfb-3b85290b0992%40sdc-v-sessmgr02"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hyperlink" Target="http://article.herjournal.net/pdf/10.11648.j.her.20180303.12.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www.inc.com/marcel-schwantes/if-you-say-yes-to-any-of-these-6-questions-your-emotional-intelligence-may-be-higher-than-most-people.html" TargetMode="External"/><Relationship Id="rId2" Type="http://schemas.openxmlformats.org/officeDocument/2006/relationships/hyperlink" Target="https://www.forbes.com/sites/danabrownlee/2019/10/20/5-reasons-why-trust-matters-on-teams/" TargetMode="External"/><Relationship Id="rId1" Type="http://schemas.openxmlformats.org/officeDocument/2006/relationships/slideLayout" Target="../slideLayouts/slideLayout2.xml"/><Relationship Id="rId4" Type="http://schemas.openxmlformats.org/officeDocument/2006/relationships/hyperlink" Target="https://universitybusiness.com/rethinking-organizational-learning-when-teachers-become-the-students/"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forbes.com/sites/rasmushougaard/2018/09/09/the-real-crisis-in-leadership/#361c04b63ee4"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813983"/>
            <a:ext cx="9852135" cy="2677648"/>
          </a:xfrm>
        </p:spPr>
        <p:txBody>
          <a:bodyPr>
            <a:noAutofit/>
          </a:bodyPr>
          <a:lstStyle/>
          <a:p>
            <a:r>
              <a:rPr lang="en-US" sz="6000" dirty="0" smtClean="0"/>
              <a:t>Relational Leadership and Organizational Climate</a:t>
            </a:r>
            <a:endParaRPr lang="en-US" sz="6000" dirty="0"/>
          </a:p>
        </p:txBody>
      </p:sp>
      <p:sp>
        <p:nvSpPr>
          <p:cNvPr id="3" name="Subtitle 2"/>
          <p:cNvSpPr>
            <a:spLocks noGrp="1"/>
          </p:cNvSpPr>
          <p:nvPr>
            <p:ph type="subTitle" idx="1"/>
          </p:nvPr>
        </p:nvSpPr>
        <p:spPr/>
        <p:txBody>
          <a:bodyPr>
            <a:normAutofit/>
          </a:bodyPr>
          <a:lstStyle/>
          <a:p>
            <a:r>
              <a:rPr lang="en-US" sz="2400" dirty="0" smtClean="0"/>
              <a:t>With an application to Classroom leadership</a:t>
            </a:r>
            <a:endParaRPr lang="en-US" sz="2400" dirty="0"/>
          </a:p>
        </p:txBody>
      </p:sp>
      <p:sp>
        <p:nvSpPr>
          <p:cNvPr id="4" name="TextBox 3"/>
          <p:cNvSpPr txBox="1"/>
          <p:nvPr/>
        </p:nvSpPr>
        <p:spPr>
          <a:xfrm>
            <a:off x="2595154" y="5598621"/>
            <a:ext cx="7158446" cy="646331"/>
          </a:xfrm>
          <a:prstGeom prst="rect">
            <a:avLst/>
          </a:prstGeom>
          <a:noFill/>
          <a:ln>
            <a:solidFill>
              <a:schemeClr val="accent1"/>
            </a:solidFill>
          </a:ln>
        </p:spPr>
        <p:txBody>
          <a:bodyPr wrap="square" rtlCol="0">
            <a:spAutoFit/>
          </a:bodyPr>
          <a:lstStyle/>
          <a:p>
            <a:pPr algn="ctr"/>
            <a:r>
              <a:rPr lang="en-US" b="1" dirty="0" smtClean="0">
                <a:solidFill>
                  <a:schemeClr val="bg1"/>
                </a:solidFill>
                <a:effectLst>
                  <a:outerShdw blurRad="38100" dist="38100" dir="2700000" algn="tl">
                    <a:srgbClr val="000000">
                      <a:alpha val="43137"/>
                    </a:srgbClr>
                  </a:outerShdw>
                </a:effectLst>
              </a:rPr>
              <a:t>Donna Vandergrift, Ph.D., Dean of Liberal Arts</a:t>
            </a:r>
          </a:p>
          <a:p>
            <a:pPr algn="ctr"/>
            <a:r>
              <a:rPr lang="en-US" b="1" dirty="0" smtClean="0">
                <a:solidFill>
                  <a:schemeClr val="bg1"/>
                </a:solidFill>
                <a:effectLst>
                  <a:outerShdw blurRad="38100" dist="38100" dir="2700000" algn="tl">
                    <a:srgbClr val="000000">
                      <a:alpha val="43137"/>
                    </a:srgbClr>
                  </a:outerShdw>
                </a:effectLst>
              </a:rPr>
              <a:t>Rowan College at Burlington County</a:t>
            </a:r>
            <a:endParaRPr lang="en-US"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545418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9"/>
            <a:ext cx="9429226" cy="706964"/>
          </a:xfrm>
        </p:spPr>
        <p:txBody>
          <a:bodyPr/>
          <a:lstStyle/>
          <a:p>
            <a:r>
              <a:rPr lang="en-US" sz="4000" dirty="0" smtClean="0"/>
              <a:t>Leadership as an Interactive </a:t>
            </a:r>
            <a:r>
              <a:rPr lang="en-US" sz="4000" dirty="0"/>
              <a:t>P</a:t>
            </a:r>
            <a:r>
              <a:rPr lang="en-US" sz="4000" dirty="0" smtClean="0"/>
              <a:t>rocess</a:t>
            </a:r>
            <a:endParaRPr lang="en-US" sz="4000" dirty="0"/>
          </a:p>
        </p:txBody>
      </p:sp>
      <p:sp>
        <p:nvSpPr>
          <p:cNvPr id="3" name="Content Placeholder 2"/>
          <p:cNvSpPr>
            <a:spLocks noGrp="1"/>
          </p:cNvSpPr>
          <p:nvPr>
            <p:ph idx="1"/>
          </p:nvPr>
        </p:nvSpPr>
        <p:spPr>
          <a:xfrm>
            <a:off x="628650" y="2377440"/>
            <a:ext cx="11315700" cy="4286250"/>
          </a:xfrm>
        </p:spPr>
        <p:txBody>
          <a:bodyPr>
            <a:noAutofit/>
          </a:bodyPr>
          <a:lstStyle/>
          <a:p>
            <a:r>
              <a:rPr lang="en-US" sz="2700" dirty="0"/>
              <a:t>Bass (1990) “delineates effective leadership as the interaction among members of a group that initiates and maintains improved expectations and the competence of the group to solve problems or to attain goals” (p. </a:t>
            </a:r>
            <a:r>
              <a:rPr lang="en-US" sz="2700" dirty="0" smtClean="0"/>
              <a:t>21).</a:t>
            </a:r>
          </a:p>
          <a:p>
            <a:endParaRPr lang="en-US" sz="2700" dirty="0" smtClean="0"/>
          </a:p>
          <a:p>
            <a:r>
              <a:rPr lang="en-US" sz="2700" dirty="0" err="1" smtClean="0"/>
              <a:t>Yukl</a:t>
            </a:r>
            <a:r>
              <a:rPr lang="en-US" sz="2700" dirty="0" smtClean="0"/>
              <a:t> </a:t>
            </a:r>
            <a:r>
              <a:rPr lang="en-US" sz="2700" dirty="0"/>
              <a:t>(2013) stated, “(l)</a:t>
            </a:r>
            <a:r>
              <a:rPr lang="en-US" sz="2700" dirty="0" err="1"/>
              <a:t>eadership</a:t>
            </a:r>
            <a:r>
              <a:rPr lang="en-US" sz="2700" dirty="0"/>
              <a:t> is the process of influencing others to understand and agree about what needs to be done and how to do it, and the process of facilitating individual and collective efforts to accomplish shared objectives” (p. 7). </a:t>
            </a:r>
            <a:endParaRPr lang="en-US" sz="2700" dirty="0" smtClean="0"/>
          </a:p>
        </p:txBody>
      </p:sp>
    </p:spTree>
    <p:extLst>
      <p:ext uri="{BB962C8B-B14F-4D97-AF65-F5344CB8AC3E}">
        <p14:creationId xmlns:p14="http://schemas.microsoft.com/office/powerpoint/2010/main" val="3410861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9"/>
            <a:ext cx="9429226" cy="706964"/>
          </a:xfrm>
        </p:spPr>
        <p:txBody>
          <a:bodyPr/>
          <a:lstStyle/>
          <a:p>
            <a:r>
              <a:rPr lang="en-US" sz="4000" dirty="0" smtClean="0"/>
              <a:t>Leadership as an Interactive </a:t>
            </a:r>
            <a:r>
              <a:rPr lang="en-US" sz="4000" dirty="0"/>
              <a:t>P</a:t>
            </a:r>
            <a:r>
              <a:rPr lang="en-US" sz="4000" dirty="0" smtClean="0"/>
              <a:t>rocess</a:t>
            </a:r>
            <a:endParaRPr lang="en-US" sz="4000" dirty="0"/>
          </a:p>
        </p:txBody>
      </p:sp>
      <p:sp>
        <p:nvSpPr>
          <p:cNvPr id="3" name="Content Placeholder 2"/>
          <p:cNvSpPr>
            <a:spLocks noGrp="1"/>
          </p:cNvSpPr>
          <p:nvPr>
            <p:ph idx="1"/>
          </p:nvPr>
        </p:nvSpPr>
        <p:spPr>
          <a:xfrm>
            <a:off x="628650" y="2676292"/>
            <a:ext cx="11315700" cy="3987397"/>
          </a:xfrm>
        </p:spPr>
        <p:txBody>
          <a:bodyPr>
            <a:noAutofit/>
          </a:bodyPr>
          <a:lstStyle/>
          <a:p>
            <a:pPr marL="57150" indent="0">
              <a:buNone/>
            </a:pPr>
            <a:r>
              <a:rPr lang="en-US" sz="3000" dirty="0" smtClean="0"/>
              <a:t>Thought </a:t>
            </a:r>
            <a:r>
              <a:rPr lang="en-US" sz="3000" dirty="0"/>
              <a:t>of as a relationship, leadership then becomes </a:t>
            </a:r>
            <a:endParaRPr lang="en-US" sz="3000" dirty="0" smtClean="0"/>
          </a:p>
          <a:p>
            <a:pPr lvl="1"/>
            <a:r>
              <a:rPr lang="en-US" sz="2800" dirty="0" smtClean="0"/>
              <a:t>a </a:t>
            </a:r>
            <a:r>
              <a:rPr lang="en-US" sz="2800" dirty="0"/>
              <a:t>process and </a:t>
            </a:r>
            <a:r>
              <a:rPr lang="en-US" sz="2800" dirty="0" smtClean="0"/>
              <a:t>an interactive </a:t>
            </a:r>
            <a:r>
              <a:rPr lang="en-US" sz="2800" dirty="0"/>
              <a:t>event </a:t>
            </a:r>
            <a:endParaRPr lang="en-US" sz="2800" dirty="0" smtClean="0"/>
          </a:p>
          <a:p>
            <a:pPr lvl="1"/>
            <a:r>
              <a:rPr lang="en-US" sz="2800" dirty="0" smtClean="0"/>
              <a:t>that </a:t>
            </a:r>
            <a:r>
              <a:rPr lang="en-US" sz="2800" dirty="0"/>
              <a:t>occurs and is shared between individuals within a network. </a:t>
            </a:r>
            <a:endParaRPr lang="en-US" sz="2800" dirty="0" smtClean="0"/>
          </a:p>
          <a:p>
            <a:pPr lvl="1"/>
            <a:r>
              <a:rPr lang="en-US" sz="2800" dirty="0" smtClean="0"/>
              <a:t>When </a:t>
            </a:r>
            <a:r>
              <a:rPr lang="en-US" sz="2800" dirty="0"/>
              <a:t>leadership is defined in this manner, power and influence are available to all </a:t>
            </a:r>
            <a:r>
              <a:rPr lang="en-US" sz="2800" dirty="0" smtClean="0"/>
              <a:t>members of the network. </a:t>
            </a:r>
          </a:p>
          <a:p>
            <a:pPr marL="457200" lvl="1" indent="0">
              <a:buNone/>
            </a:pPr>
            <a:endParaRPr lang="en-US" sz="1800" dirty="0"/>
          </a:p>
          <a:p>
            <a:pPr marL="457200" lvl="1" indent="0">
              <a:buNone/>
            </a:pPr>
            <a:r>
              <a:rPr lang="en-US" dirty="0" smtClean="0"/>
              <a:t>(Bass, 1990; Carter</a:t>
            </a:r>
            <a:r>
              <a:rPr lang="en-US" dirty="0"/>
              <a:t>, </a:t>
            </a:r>
            <a:r>
              <a:rPr lang="en-US" dirty="0" err="1"/>
              <a:t>DeChurch</a:t>
            </a:r>
            <a:r>
              <a:rPr lang="en-US" dirty="0"/>
              <a:t>, Braun, &amp; Contractor, 2015; Hosking, 2007; </a:t>
            </a:r>
            <a:r>
              <a:rPr lang="en-US" dirty="0" err="1" smtClean="0"/>
              <a:t>Yukl</a:t>
            </a:r>
            <a:r>
              <a:rPr lang="en-US" dirty="0" smtClean="0"/>
              <a:t>, 2013; </a:t>
            </a:r>
            <a:r>
              <a:rPr lang="en-US" dirty="0" err="1" smtClean="0"/>
              <a:t>Uhl</a:t>
            </a:r>
            <a:r>
              <a:rPr lang="en-US" dirty="0" smtClean="0"/>
              <a:t>-Bien</a:t>
            </a:r>
            <a:r>
              <a:rPr lang="en-US" dirty="0"/>
              <a:t>, 2006).</a:t>
            </a:r>
          </a:p>
        </p:txBody>
      </p:sp>
    </p:spTree>
    <p:extLst>
      <p:ext uri="{BB962C8B-B14F-4D97-AF65-F5344CB8AC3E}">
        <p14:creationId xmlns:p14="http://schemas.microsoft.com/office/powerpoint/2010/main" val="42216671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Relational Leadership</a:t>
            </a:r>
            <a:endParaRPr lang="en-US" sz="4000" dirty="0"/>
          </a:p>
        </p:txBody>
      </p:sp>
      <p:sp>
        <p:nvSpPr>
          <p:cNvPr id="3" name="Content Placeholder 2"/>
          <p:cNvSpPr>
            <a:spLocks noGrp="1"/>
          </p:cNvSpPr>
          <p:nvPr>
            <p:ph idx="1"/>
          </p:nvPr>
        </p:nvSpPr>
        <p:spPr>
          <a:xfrm>
            <a:off x="347241" y="2141316"/>
            <a:ext cx="11141926" cy="4270243"/>
          </a:xfrm>
        </p:spPr>
        <p:txBody>
          <a:bodyPr>
            <a:noAutofit/>
          </a:bodyPr>
          <a:lstStyle/>
          <a:p>
            <a:pPr marL="0" indent="0">
              <a:buNone/>
            </a:pPr>
            <a:r>
              <a:rPr lang="en-US" sz="2800" dirty="0" smtClean="0"/>
              <a:t>Benefits:</a:t>
            </a:r>
          </a:p>
          <a:p>
            <a:pPr lvl="1"/>
            <a:r>
              <a:rPr lang="en-US" sz="2600" dirty="0" smtClean="0"/>
              <a:t>Strong interpersonal ties and social networks have been found to </a:t>
            </a:r>
            <a:r>
              <a:rPr lang="en-US" sz="2600" b="1" dirty="0" smtClean="0"/>
              <a:t>increase the performance and effectiveness </a:t>
            </a:r>
            <a:r>
              <a:rPr lang="en-US" sz="2600" dirty="0" smtClean="0"/>
              <a:t>of individuals and teams (</a:t>
            </a:r>
            <a:r>
              <a:rPr lang="en-US" sz="2600" dirty="0" err="1" smtClean="0"/>
              <a:t>Balkundi</a:t>
            </a:r>
            <a:r>
              <a:rPr lang="en-US" sz="2600" dirty="0" smtClean="0"/>
              <a:t> &amp; </a:t>
            </a:r>
            <a:r>
              <a:rPr lang="en-US" sz="2600" dirty="0" err="1" smtClean="0"/>
              <a:t>Kilduff</a:t>
            </a:r>
            <a:r>
              <a:rPr lang="en-US" sz="2600" dirty="0" smtClean="0"/>
              <a:t>, 2006). </a:t>
            </a:r>
          </a:p>
          <a:p>
            <a:pPr lvl="1"/>
            <a:r>
              <a:rPr lang="en-US" sz="2600" dirty="0" smtClean="0"/>
              <a:t>According to </a:t>
            </a:r>
            <a:r>
              <a:rPr lang="en-US" sz="2600" dirty="0" err="1" smtClean="0"/>
              <a:t>Maak</a:t>
            </a:r>
            <a:r>
              <a:rPr lang="en-US" sz="2600" dirty="0" smtClean="0"/>
              <a:t> (2007), </a:t>
            </a:r>
            <a:r>
              <a:rPr lang="en-US" sz="2600" b="1" dirty="0" smtClean="0"/>
              <a:t>responsible and ethical leadership is inherently relational</a:t>
            </a:r>
            <a:r>
              <a:rPr lang="en-US" sz="2600" dirty="0" smtClean="0"/>
              <a:t>. </a:t>
            </a:r>
          </a:p>
          <a:p>
            <a:pPr lvl="1"/>
            <a:r>
              <a:rPr lang="en-US" sz="2600" dirty="0" smtClean="0"/>
              <a:t>It creates </a:t>
            </a:r>
            <a:r>
              <a:rPr lang="en-US" sz="2600" b="1" dirty="0" smtClean="0"/>
              <a:t>positive organizational climate/culture</a:t>
            </a:r>
            <a:r>
              <a:rPr lang="en-US" sz="2600" dirty="0" smtClean="0"/>
              <a:t>, </a:t>
            </a:r>
            <a:r>
              <a:rPr lang="en-US" sz="2600" dirty="0"/>
              <a:t>minimizes the need for a rigid top-down hierarchical </a:t>
            </a:r>
            <a:r>
              <a:rPr lang="en-US" sz="2600" dirty="0" smtClean="0"/>
              <a:t>structure, </a:t>
            </a:r>
            <a:r>
              <a:rPr lang="en-US" sz="2600" dirty="0"/>
              <a:t>and allows many individuals to strategically lead regardless of the position they hold (</a:t>
            </a:r>
            <a:r>
              <a:rPr lang="en-US" sz="2600" dirty="0" err="1"/>
              <a:t>Amey</a:t>
            </a:r>
            <a:r>
              <a:rPr lang="en-US" sz="2600" dirty="0"/>
              <a:t> &amp; Eddy, 2018). </a:t>
            </a:r>
          </a:p>
          <a:p>
            <a:pPr marL="457200" lvl="1" indent="0">
              <a:buNone/>
            </a:pPr>
            <a:endParaRPr lang="en-US" sz="2600" dirty="0"/>
          </a:p>
        </p:txBody>
      </p:sp>
    </p:spTree>
    <p:extLst>
      <p:ext uri="{BB962C8B-B14F-4D97-AF65-F5344CB8AC3E}">
        <p14:creationId xmlns:p14="http://schemas.microsoft.com/office/powerpoint/2010/main" val="13842722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Capital</a:t>
            </a:r>
            <a:endParaRPr lang="en-US" dirty="0"/>
          </a:p>
        </p:txBody>
      </p:sp>
      <p:sp>
        <p:nvSpPr>
          <p:cNvPr id="3" name="Content Placeholder 2"/>
          <p:cNvSpPr>
            <a:spLocks noGrp="1"/>
          </p:cNvSpPr>
          <p:nvPr>
            <p:ph idx="1"/>
          </p:nvPr>
        </p:nvSpPr>
        <p:spPr>
          <a:xfrm>
            <a:off x="557561" y="2430966"/>
            <a:ext cx="11229277" cy="4159405"/>
          </a:xfrm>
        </p:spPr>
        <p:txBody>
          <a:bodyPr>
            <a:noAutofit/>
          </a:bodyPr>
          <a:lstStyle/>
          <a:p>
            <a:pPr marL="0" indent="0">
              <a:buNone/>
            </a:pPr>
            <a:r>
              <a:rPr lang="en-US" sz="2600" dirty="0"/>
              <a:t>S</a:t>
            </a:r>
            <a:r>
              <a:rPr lang="en-US" sz="2600" dirty="0" smtClean="0"/>
              <a:t>ocial </a:t>
            </a:r>
            <a:r>
              <a:rPr lang="en-US" sz="2600" dirty="0"/>
              <a:t>capital is a useful construct for understanding how networked, relational connections develop and support organizational and individual successes </a:t>
            </a:r>
            <a:r>
              <a:rPr lang="en-US" sz="2600" dirty="0" smtClean="0"/>
              <a:t>(e.g. Bourdieu</a:t>
            </a:r>
            <a:r>
              <a:rPr lang="en-US" sz="2600" dirty="0"/>
              <a:t>, 1986; Coleman, 1988; Putnam, 1995). </a:t>
            </a:r>
            <a:endParaRPr lang="en-US" sz="2600" dirty="0" smtClean="0"/>
          </a:p>
          <a:p>
            <a:r>
              <a:rPr lang="en-US" sz="2500" dirty="0" smtClean="0"/>
              <a:t>The concept of capital has </a:t>
            </a:r>
            <a:r>
              <a:rPr lang="en-US" sz="2500" dirty="0"/>
              <a:t>roots in the ideas of </a:t>
            </a:r>
            <a:r>
              <a:rPr lang="en-US" sz="2500" dirty="0" smtClean="0"/>
              <a:t>Durkheim</a:t>
            </a:r>
            <a:r>
              <a:rPr lang="en-US" sz="2500" dirty="0"/>
              <a:t>, </a:t>
            </a:r>
            <a:r>
              <a:rPr lang="en-US" sz="2500" dirty="0" smtClean="0"/>
              <a:t>Marx</a:t>
            </a:r>
            <a:r>
              <a:rPr lang="en-US" sz="2500" dirty="0"/>
              <a:t>, and </a:t>
            </a:r>
            <a:r>
              <a:rPr lang="en-US" sz="2500" dirty="0" smtClean="0"/>
              <a:t>Weber and illustrates how resources are exchanged </a:t>
            </a:r>
            <a:r>
              <a:rPr lang="en-US" sz="2500" dirty="0"/>
              <a:t>for returns in labor or other resources. </a:t>
            </a:r>
            <a:endParaRPr lang="en-US" sz="2500" dirty="0" smtClean="0"/>
          </a:p>
          <a:p>
            <a:r>
              <a:rPr lang="en-US" sz="2500" dirty="0" smtClean="0"/>
              <a:t>The </a:t>
            </a:r>
            <a:r>
              <a:rPr lang="en-US" sz="2500" dirty="0"/>
              <a:t>construct of social capital has become increasingly present within organizational research due to its influence on organizational and individual success (Adler &amp; Kwon, 2002; Kwon &amp; Adler, 2014). </a:t>
            </a:r>
          </a:p>
        </p:txBody>
      </p:sp>
    </p:spTree>
    <p:extLst>
      <p:ext uri="{BB962C8B-B14F-4D97-AF65-F5344CB8AC3E}">
        <p14:creationId xmlns:p14="http://schemas.microsoft.com/office/powerpoint/2010/main" val="8146204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Capital</a:t>
            </a:r>
            <a:endParaRPr lang="en-US" dirty="0"/>
          </a:p>
        </p:txBody>
      </p:sp>
      <p:sp>
        <p:nvSpPr>
          <p:cNvPr id="3" name="Content Placeholder 2"/>
          <p:cNvSpPr>
            <a:spLocks noGrp="1"/>
          </p:cNvSpPr>
          <p:nvPr>
            <p:ph idx="1"/>
          </p:nvPr>
        </p:nvSpPr>
        <p:spPr>
          <a:xfrm>
            <a:off x="625033" y="2500132"/>
            <a:ext cx="11061445" cy="3519668"/>
          </a:xfrm>
        </p:spPr>
        <p:txBody>
          <a:bodyPr>
            <a:noAutofit/>
          </a:bodyPr>
          <a:lstStyle/>
          <a:p>
            <a:pPr marL="0" indent="0">
              <a:buNone/>
            </a:pPr>
            <a:r>
              <a:rPr lang="en-US" sz="2600" dirty="0" smtClean="0">
                <a:solidFill>
                  <a:srgbClr val="000000"/>
                </a:solidFill>
              </a:rPr>
              <a:t>Nahapiet </a:t>
            </a:r>
            <a:r>
              <a:rPr lang="en-US" sz="2600" dirty="0">
                <a:solidFill>
                  <a:srgbClr val="000000"/>
                </a:solidFill>
              </a:rPr>
              <a:t>and Ghoshal (1998) </a:t>
            </a:r>
            <a:endParaRPr lang="en-US" sz="2600" dirty="0" smtClean="0">
              <a:solidFill>
                <a:srgbClr val="000000"/>
              </a:solidFill>
            </a:endParaRPr>
          </a:p>
          <a:p>
            <a:pPr lvl="1"/>
            <a:r>
              <a:rPr lang="en-US" sz="2500" dirty="0" smtClean="0">
                <a:solidFill>
                  <a:srgbClr val="000000"/>
                </a:solidFill>
              </a:rPr>
              <a:t>“</a:t>
            </a:r>
            <a:r>
              <a:rPr lang="en-US" sz="2500" dirty="0">
                <a:solidFill>
                  <a:srgbClr val="000000"/>
                </a:solidFill>
              </a:rPr>
              <a:t>social capital </a:t>
            </a:r>
            <a:r>
              <a:rPr lang="en-US" sz="2500" dirty="0" smtClean="0">
                <a:solidFill>
                  <a:srgbClr val="000000"/>
                </a:solidFill>
              </a:rPr>
              <a:t>(is) </a:t>
            </a:r>
            <a:r>
              <a:rPr lang="en-US" sz="2500" dirty="0">
                <a:solidFill>
                  <a:srgbClr val="000000"/>
                </a:solidFill>
              </a:rPr>
              <a:t>the sum of the actual and potential resources embedded within, available through, and derived from the network of relationships possessed by an individual or social unit” (p. 243). </a:t>
            </a:r>
            <a:endParaRPr lang="en-US" sz="2500" dirty="0" smtClean="0">
              <a:solidFill>
                <a:srgbClr val="000000"/>
              </a:solidFill>
            </a:endParaRPr>
          </a:p>
          <a:p>
            <a:endParaRPr lang="en-US" sz="2500" dirty="0">
              <a:solidFill>
                <a:srgbClr val="000000"/>
              </a:solidFill>
            </a:endParaRPr>
          </a:p>
          <a:p>
            <a:pPr lvl="1"/>
            <a:r>
              <a:rPr lang="en-US" sz="2500" dirty="0" smtClean="0">
                <a:solidFill>
                  <a:srgbClr val="000000"/>
                </a:solidFill>
              </a:rPr>
              <a:t>This definition </a:t>
            </a:r>
            <a:r>
              <a:rPr lang="en-US" sz="2500" dirty="0">
                <a:solidFill>
                  <a:srgbClr val="000000"/>
                </a:solidFill>
              </a:rPr>
              <a:t>suggests that resources are both within the network as well as a product of the network. </a:t>
            </a:r>
            <a:endParaRPr lang="en-US" sz="2500" dirty="0"/>
          </a:p>
        </p:txBody>
      </p:sp>
    </p:spTree>
    <p:extLst>
      <p:ext uri="{BB962C8B-B14F-4D97-AF65-F5344CB8AC3E}">
        <p14:creationId xmlns:p14="http://schemas.microsoft.com/office/powerpoint/2010/main" val="31738923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Capital</a:t>
            </a:r>
            <a:endParaRPr lang="en-US" dirty="0"/>
          </a:p>
        </p:txBody>
      </p:sp>
      <p:sp>
        <p:nvSpPr>
          <p:cNvPr id="3" name="Content Placeholder 2"/>
          <p:cNvSpPr>
            <a:spLocks noGrp="1"/>
          </p:cNvSpPr>
          <p:nvPr>
            <p:ph idx="1"/>
          </p:nvPr>
        </p:nvSpPr>
        <p:spPr>
          <a:xfrm>
            <a:off x="636608" y="2603500"/>
            <a:ext cx="10110281" cy="3416300"/>
          </a:xfrm>
        </p:spPr>
        <p:txBody>
          <a:bodyPr>
            <a:normAutofit/>
          </a:bodyPr>
          <a:lstStyle/>
          <a:p>
            <a:pPr marL="0" indent="0">
              <a:buNone/>
            </a:pPr>
            <a:r>
              <a:rPr lang="en-US" sz="3200" dirty="0" smtClean="0">
                <a:solidFill>
                  <a:srgbClr val="000000"/>
                </a:solidFill>
              </a:rPr>
              <a:t>Three types of social capital:</a:t>
            </a:r>
          </a:p>
          <a:p>
            <a:pPr marL="0" indent="0">
              <a:buNone/>
            </a:pPr>
            <a:endParaRPr lang="en-US" sz="1100" dirty="0" smtClean="0">
              <a:solidFill>
                <a:srgbClr val="000000"/>
              </a:solidFill>
            </a:endParaRPr>
          </a:p>
          <a:p>
            <a:r>
              <a:rPr lang="en-US" sz="3200" dirty="0" smtClean="0">
                <a:solidFill>
                  <a:srgbClr val="000000"/>
                </a:solidFill>
              </a:rPr>
              <a:t>Structural Social Capital - interconnections</a:t>
            </a:r>
          </a:p>
          <a:p>
            <a:r>
              <a:rPr lang="en-US" sz="3200" dirty="0" smtClean="0">
                <a:solidFill>
                  <a:srgbClr val="000000"/>
                </a:solidFill>
              </a:rPr>
              <a:t>Relational Social Capital – trust and respect</a:t>
            </a:r>
          </a:p>
          <a:p>
            <a:r>
              <a:rPr lang="en-US" sz="3200" dirty="0" smtClean="0">
                <a:solidFill>
                  <a:srgbClr val="000000"/>
                </a:solidFill>
              </a:rPr>
              <a:t>Cognitive Social Capital – shared understanding</a:t>
            </a:r>
          </a:p>
        </p:txBody>
      </p:sp>
    </p:spTree>
    <p:extLst>
      <p:ext uri="{BB962C8B-B14F-4D97-AF65-F5344CB8AC3E}">
        <p14:creationId xmlns:p14="http://schemas.microsoft.com/office/powerpoint/2010/main" val="13778177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Capital</a:t>
            </a:r>
            <a:endParaRPr lang="en-US" dirty="0"/>
          </a:p>
        </p:txBody>
      </p:sp>
      <p:sp>
        <p:nvSpPr>
          <p:cNvPr id="3" name="Content Placeholder 2"/>
          <p:cNvSpPr>
            <a:spLocks noGrp="1"/>
          </p:cNvSpPr>
          <p:nvPr>
            <p:ph idx="1"/>
          </p:nvPr>
        </p:nvSpPr>
        <p:spPr>
          <a:xfrm>
            <a:off x="699248" y="2603500"/>
            <a:ext cx="10908254" cy="3416300"/>
          </a:xfrm>
        </p:spPr>
        <p:txBody>
          <a:bodyPr>
            <a:noAutofit/>
          </a:bodyPr>
          <a:lstStyle/>
          <a:p>
            <a:r>
              <a:rPr lang="en-US" sz="2600" dirty="0" smtClean="0"/>
              <a:t>Structural - </a:t>
            </a:r>
            <a:r>
              <a:rPr lang="en-US" sz="2600" dirty="0"/>
              <a:t>the creation and enhancement of networked connections and social </a:t>
            </a:r>
            <a:r>
              <a:rPr lang="en-US" sz="2600" dirty="0" smtClean="0"/>
              <a:t>ties, the </a:t>
            </a:r>
            <a:r>
              <a:rPr lang="en-US" sz="2600" dirty="0"/>
              <a:t>networked </a:t>
            </a:r>
            <a:r>
              <a:rPr lang="en-US" sz="2600" dirty="0" smtClean="0"/>
              <a:t>relationships, </a:t>
            </a:r>
            <a:r>
              <a:rPr lang="en-US" sz="2600" dirty="0"/>
              <a:t>and how the network is organized</a:t>
            </a:r>
            <a:r>
              <a:rPr lang="en-US" sz="2600" dirty="0" smtClean="0"/>
              <a:t>.</a:t>
            </a:r>
          </a:p>
          <a:p>
            <a:pPr lvl="1"/>
            <a:r>
              <a:rPr lang="en-US" sz="2400" dirty="0" smtClean="0"/>
              <a:t>Strong </a:t>
            </a:r>
            <a:r>
              <a:rPr lang="en-US" sz="2400" dirty="0"/>
              <a:t>ties and dense relations often lead to greater motivation to share information (Nahapiet &amp; Ghoshal, 1998). </a:t>
            </a:r>
            <a:endParaRPr lang="en-US" sz="2400" dirty="0" smtClean="0"/>
          </a:p>
          <a:p>
            <a:pPr lvl="1"/>
            <a:r>
              <a:rPr lang="en-US" sz="2400" dirty="0" smtClean="0"/>
              <a:t>Plays a role </a:t>
            </a:r>
            <a:r>
              <a:rPr lang="en-US" sz="2400" dirty="0"/>
              <a:t>in the acquisition of knowledge, resources, and information </a:t>
            </a:r>
            <a:r>
              <a:rPr lang="en-US" sz="2400" dirty="0" smtClean="0"/>
              <a:t>(Burt, 2001).</a:t>
            </a:r>
          </a:p>
        </p:txBody>
      </p:sp>
    </p:spTree>
    <p:extLst>
      <p:ext uri="{BB962C8B-B14F-4D97-AF65-F5344CB8AC3E}">
        <p14:creationId xmlns:p14="http://schemas.microsoft.com/office/powerpoint/2010/main" val="20698114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Capital</a:t>
            </a:r>
            <a:endParaRPr lang="en-US" dirty="0"/>
          </a:p>
        </p:txBody>
      </p:sp>
      <p:sp>
        <p:nvSpPr>
          <p:cNvPr id="3" name="Content Placeholder 2"/>
          <p:cNvSpPr>
            <a:spLocks noGrp="1"/>
          </p:cNvSpPr>
          <p:nvPr>
            <p:ph idx="1"/>
          </p:nvPr>
        </p:nvSpPr>
        <p:spPr>
          <a:xfrm>
            <a:off x="621190" y="2614651"/>
            <a:ext cx="11009532" cy="3416300"/>
          </a:xfrm>
        </p:spPr>
        <p:txBody>
          <a:bodyPr>
            <a:noAutofit/>
          </a:bodyPr>
          <a:lstStyle/>
          <a:p>
            <a:r>
              <a:rPr lang="en-US" sz="2600" dirty="0"/>
              <a:t>Relational - relational dynamics such as respect, trust, and shared values and expectation, social norms and the strength of the interpersonal exchange relationships</a:t>
            </a:r>
          </a:p>
          <a:p>
            <a:pPr lvl="1"/>
            <a:r>
              <a:rPr lang="en-US" sz="2400" dirty="0"/>
              <a:t>Better trust between the members of an organization leads to more innovation due to the increased closeness between employees (</a:t>
            </a:r>
            <a:r>
              <a:rPr lang="en-US" sz="2400" dirty="0" err="1"/>
              <a:t>Akram</a:t>
            </a:r>
            <a:r>
              <a:rPr lang="en-US" sz="2400" dirty="0"/>
              <a:t> et al., 2017). </a:t>
            </a:r>
          </a:p>
          <a:p>
            <a:pPr lvl="1"/>
            <a:r>
              <a:rPr lang="en-US" sz="2400" dirty="0"/>
              <a:t>Additionally, Landry, Amara, and </a:t>
            </a:r>
            <a:r>
              <a:rPr lang="en-US" sz="2400" dirty="0" err="1"/>
              <a:t>Lamari</a:t>
            </a:r>
            <a:r>
              <a:rPr lang="en-US" sz="2400" dirty="0"/>
              <a:t> (2002) and Moran (2005) found in their separate studies that relational social capital influenced innovativeness more than cognitive and structural social capital.  </a:t>
            </a:r>
          </a:p>
        </p:txBody>
      </p:sp>
    </p:spTree>
    <p:extLst>
      <p:ext uri="{BB962C8B-B14F-4D97-AF65-F5344CB8AC3E}">
        <p14:creationId xmlns:p14="http://schemas.microsoft.com/office/powerpoint/2010/main" val="8817910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Capital</a:t>
            </a:r>
            <a:endParaRPr lang="en-US" dirty="0"/>
          </a:p>
        </p:txBody>
      </p:sp>
      <p:sp>
        <p:nvSpPr>
          <p:cNvPr id="3" name="Content Placeholder 2"/>
          <p:cNvSpPr>
            <a:spLocks noGrp="1"/>
          </p:cNvSpPr>
          <p:nvPr>
            <p:ph idx="1"/>
          </p:nvPr>
        </p:nvSpPr>
        <p:spPr>
          <a:xfrm>
            <a:off x="699248" y="2603500"/>
            <a:ext cx="10908254" cy="3416300"/>
          </a:xfrm>
        </p:spPr>
        <p:txBody>
          <a:bodyPr>
            <a:noAutofit/>
          </a:bodyPr>
          <a:lstStyle/>
          <a:p>
            <a:r>
              <a:rPr lang="en-US" sz="2600" dirty="0" smtClean="0"/>
              <a:t>Cognitive - collective </a:t>
            </a:r>
            <a:r>
              <a:rPr lang="en-US" sz="2600" dirty="0"/>
              <a:t>identity through representations, interpretations, and systems of meaning among </a:t>
            </a:r>
            <a:r>
              <a:rPr lang="en-US" sz="2600" dirty="0" smtClean="0"/>
              <a:t>individuals, shared </a:t>
            </a:r>
            <a:r>
              <a:rPr lang="en-US" sz="2600" dirty="0"/>
              <a:t>meaning and understandings </a:t>
            </a:r>
            <a:endParaRPr lang="en-US" sz="2600" dirty="0" smtClean="0"/>
          </a:p>
          <a:p>
            <a:pPr lvl="1"/>
            <a:r>
              <a:rPr lang="en-US" sz="2400" dirty="0"/>
              <a:t>Tsai and Ghoshal (1998) found that shared vision was directly related to perceptions of trustworthiness and indirectly related to resource exchange. </a:t>
            </a:r>
            <a:endParaRPr lang="en-US" sz="2400" dirty="0" smtClean="0"/>
          </a:p>
          <a:p>
            <a:pPr lvl="1"/>
            <a:r>
              <a:rPr lang="en-US" sz="2400" dirty="0"/>
              <a:t>Other studies have found that shared language, meanings, value, and narratives predict innovation through knowledge sharing and exchange (</a:t>
            </a:r>
            <a:r>
              <a:rPr lang="en-US" sz="2400" dirty="0" err="1"/>
              <a:t>Hammarfjord</a:t>
            </a:r>
            <a:r>
              <a:rPr lang="en-US" sz="2400" dirty="0"/>
              <a:t> &amp; </a:t>
            </a:r>
            <a:r>
              <a:rPr lang="en-US" sz="2400" dirty="0" err="1"/>
              <a:t>Roxenhall</a:t>
            </a:r>
            <a:r>
              <a:rPr lang="en-US" sz="2400" dirty="0"/>
              <a:t>, 2017; Tomlinson 2011). </a:t>
            </a:r>
          </a:p>
        </p:txBody>
      </p:sp>
    </p:spTree>
    <p:extLst>
      <p:ext uri="{BB962C8B-B14F-4D97-AF65-F5344CB8AC3E}">
        <p14:creationId xmlns:p14="http://schemas.microsoft.com/office/powerpoint/2010/main" val="23423471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Connection to Other Theories</a:t>
            </a:r>
            <a:endParaRPr lang="en-US" dirty="0"/>
          </a:p>
        </p:txBody>
      </p:sp>
      <p:sp>
        <p:nvSpPr>
          <p:cNvPr id="3" name="Content Placeholder 2"/>
          <p:cNvSpPr>
            <a:spLocks noGrp="1"/>
          </p:cNvSpPr>
          <p:nvPr>
            <p:ph idx="1"/>
          </p:nvPr>
        </p:nvSpPr>
        <p:spPr>
          <a:xfrm>
            <a:off x="609600" y="2182368"/>
            <a:ext cx="11362944" cy="4675632"/>
          </a:xfrm>
        </p:spPr>
        <p:txBody>
          <a:bodyPr>
            <a:noAutofit/>
          </a:bodyPr>
          <a:lstStyle/>
          <a:p>
            <a:r>
              <a:rPr lang="en-US" sz="2200" dirty="0"/>
              <a:t>Hierarchy of Needs – Safety and Security, Love and Belongingness, Esteem, Self-Actualization</a:t>
            </a:r>
          </a:p>
          <a:p>
            <a:r>
              <a:rPr lang="en-US" sz="2200" dirty="0"/>
              <a:t>Fully Functioning Person –</a:t>
            </a:r>
            <a:r>
              <a:rPr lang="en-US" sz="2200" dirty="0" smtClean="0"/>
              <a:t> </a:t>
            </a:r>
            <a:r>
              <a:rPr lang="en-US" sz="2200" dirty="0"/>
              <a:t>Openness to experience, Lack of defensiveness, The ability to interpret experiences accurately, A flexible self-concept and the ability to change through experience, The ability to trust one's experiences and form values based on those </a:t>
            </a:r>
            <a:r>
              <a:rPr lang="en-US" sz="2200" dirty="0" smtClean="0"/>
              <a:t>experiences, </a:t>
            </a:r>
            <a:r>
              <a:rPr lang="en-US" sz="2200" dirty="0"/>
              <a:t>Unconditional self-regard and other regard, Open to feedback and willing to make realistic changes</a:t>
            </a:r>
          </a:p>
          <a:p>
            <a:r>
              <a:rPr lang="en-US" sz="2200" dirty="0" smtClean="0"/>
              <a:t>Emotional Intelligence – Self awareness, </a:t>
            </a:r>
            <a:r>
              <a:rPr lang="en-US" sz="2200" dirty="0" smtClean="0"/>
              <a:t>Self-management</a:t>
            </a:r>
            <a:r>
              <a:rPr lang="en-US" sz="2200" dirty="0" smtClean="0"/>
              <a:t>, </a:t>
            </a:r>
            <a:r>
              <a:rPr lang="en-US" sz="2200" dirty="0" smtClean="0"/>
              <a:t>Social </a:t>
            </a:r>
            <a:r>
              <a:rPr lang="en-US" sz="2200" dirty="0" smtClean="0"/>
              <a:t>awareness</a:t>
            </a:r>
            <a:r>
              <a:rPr lang="en-US" sz="2200" smtClean="0"/>
              <a:t>, </a:t>
            </a:r>
            <a:r>
              <a:rPr lang="en-US" sz="2200"/>
              <a:t>R</a:t>
            </a:r>
            <a:r>
              <a:rPr lang="en-US" sz="2200" smtClean="0"/>
              <a:t>elationship </a:t>
            </a:r>
            <a:r>
              <a:rPr lang="en-US" sz="2200" dirty="0" smtClean="0"/>
              <a:t>management</a:t>
            </a:r>
            <a:endParaRPr lang="en-US" sz="2200" dirty="0" smtClean="0"/>
          </a:p>
          <a:p>
            <a:r>
              <a:rPr lang="en-US" sz="2200" dirty="0" smtClean="0"/>
              <a:t>Authenticity </a:t>
            </a:r>
            <a:r>
              <a:rPr lang="en-US" sz="2200" dirty="0"/>
              <a:t>– Pursuing their purpose with </a:t>
            </a:r>
            <a:r>
              <a:rPr lang="en-US" sz="2200" dirty="0" smtClean="0"/>
              <a:t>passion, Practicing </a:t>
            </a:r>
            <a:r>
              <a:rPr lang="en-US" sz="2200" dirty="0"/>
              <a:t>solid </a:t>
            </a:r>
            <a:r>
              <a:rPr lang="en-US" sz="2200" dirty="0" smtClean="0"/>
              <a:t>values, Leading </a:t>
            </a:r>
            <a:r>
              <a:rPr lang="en-US" sz="2200" dirty="0"/>
              <a:t>with their hearts as well as their </a:t>
            </a:r>
            <a:r>
              <a:rPr lang="en-US" sz="2200" dirty="0" smtClean="0"/>
              <a:t>heads, Establishing </a:t>
            </a:r>
            <a:r>
              <a:rPr lang="en-US" sz="2200" dirty="0"/>
              <a:t>connected </a:t>
            </a:r>
            <a:r>
              <a:rPr lang="en-US" sz="2200" dirty="0" smtClean="0"/>
              <a:t>relationships, Demonstrating self-discipline.</a:t>
            </a:r>
          </a:p>
          <a:p>
            <a:endParaRPr lang="en-US" sz="2200" dirty="0" smtClean="0"/>
          </a:p>
          <a:p>
            <a:pPr marL="0" indent="0">
              <a:buNone/>
            </a:pPr>
            <a:endParaRPr lang="en-US" dirty="0"/>
          </a:p>
        </p:txBody>
      </p:sp>
    </p:spTree>
    <p:extLst>
      <p:ext uri="{BB962C8B-B14F-4D97-AF65-F5344CB8AC3E}">
        <p14:creationId xmlns:p14="http://schemas.microsoft.com/office/powerpoint/2010/main" val="6917160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What is Leadership?</a:t>
            </a:r>
            <a:endParaRPr lang="en-US" sz="4000" dirty="0"/>
          </a:p>
        </p:txBody>
      </p:sp>
      <p:sp>
        <p:nvSpPr>
          <p:cNvPr id="3" name="Content Placeholder 2"/>
          <p:cNvSpPr>
            <a:spLocks noGrp="1"/>
          </p:cNvSpPr>
          <p:nvPr>
            <p:ph sz="half" idx="1"/>
          </p:nvPr>
        </p:nvSpPr>
        <p:spPr>
          <a:xfrm>
            <a:off x="546408" y="2597614"/>
            <a:ext cx="5662367" cy="3416301"/>
          </a:xfrm>
        </p:spPr>
        <p:txBody>
          <a:bodyPr>
            <a:noAutofit/>
          </a:bodyPr>
          <a:lstStyle/>
          <a:p>
            <a:pPr marL="0" indent="0">
              <a:buNone/>
            </a:pPr>
            <a:r>
              <a:rPr lang="en-US" sz="3600" dirty="0" smtClean="0"/>
              <a:t> </a:t>
            </a:r>
            <a:r>
              <a:rPr lang="en-US" sz="3200" dirty="0" smtClean="0"/>
              <a:t>A </a:t>
            </a:r>
            <a:r>
              <a:rPr lang="en-US" sz="3200" dirty="0"/>
              <a:t>collection of traits</a:t>
            </a:r>
            <a:r>
              <a:rPr lang="en-US" sz="3200" dirty="0" smtClean="0"/>
              <a:t>?</a:t>
            </a:r>
            <a:r>
              <a:rPr lang="en-US" sz="3200" dirty="0"/>
              <a:t> </a:t>
            </a:r>
            <a:r>
              <a:rPr lang="en-US" sz="3200" dirty="0" smtClean="0"/>
              <a:t> </a:t>
            </a:r>
          </a:p>
          <a:p>
            <a:pPr lvl="2"/>
            <a:r>
              <a:rPr lang="en-US" sz="3000" dirty="0" smtClean="0"/>
              <a:t>Born with it</a:t>
            </a:r>
          </a:p>
          <a:p>
            <a:pPr marL="914400" lvl="2" indent="0">
              <a:buNone/>
            </a:pPr>
            <a:endParaRPr lang="en-US" sz="3000" dirty="0" smtClean="0"/>
          </a:p>
          <a:p>
            <a:pPr marL="114300" indent="0">
              <a:buNone/>
            </a:pPr>
            <a:r>
              <a:rPr lang="en-US" sz="3200" dirty="0" smtClean="0"/>
              <a:t>A group of behaviors/skill</a:t>
            </a:r>
            <a:r>
              <a:rPr lang="en-US" sz="3200" dirty="0"/>
              <a:t>?</a:t>
            </a:r>
            <a:r>
              <a:rPr lang="en-US" sz="2800" dirty="0"/>
              <a:t> </a:t>
            </a:r>
            <a:r>
              <a:rPr lang="en-US" sz="2800" dirty="0" smtClean="0"/>
              <a:t> </a:t>
            </a:r>
          </a:p>
          <a:p>
            <a:pPr lvl="2"/>
            <a:r>
              <a:rPr lang="en-US" sz="3000" dirty="0" smtClean="0"/>
              <a:t>Learned</a:t>
            </a:r>
          </a:p>
          <a:p>
            <a:pPr lvl="1"/>
            <a:endParaRPr lang="en-US" sz="2600" dirty="0"/>
          </a:p>
        </p:txBody>
      </p:sp>
      <p:sp>
        <p:nvSpPr>
          <p:cNvPr id="9" name="Content Placeholder 8"/>
          <p:cNvSpPr>
            <a:spLocks noGrp="1"/>
          </p:cNvSpPr>
          <p:nvPr>
            <p:ph sz="half" idx="2"/>
          </p:nvPr>
        </p:nvSpPr>
        <p:spPr>
          <a:xfrm>
            <a:off x="6208776" y="2603500"/>
            <a:ext cx="5734180" cy="3416300"/>
          </a:xfrm>
        </p:spPr>
        <p:txBody>
          <a:bodyPr>
            <a:normAutofit/>
          </a:bodyPr>
          <a:lstStyle/>
          <a:p>
            <a:pPr marL="0" indent="0">
              <a:buNone/>
            </a:pPr>
            <a:r>
              <a:rPr lang="en-US" sz="3200" dirty="0"/>
              <a:t>A form of influence</a:t>
            </a:r>
            <a:r>
              <a:rPr lang="en-US" sz="3200" dirty="0" smtClean="0"/>
              <a:t>?</a:t>
            </a:r>
          </a:p>
          <a:p>
            <a:pPr lvl="1"/>
            <a:r>
              <a:rPr lang="en-US" sz="3000" dirty="0" smtClean="0"/>
              <a:t>Moves people to action</a:t>
            </a:r>
          </a:p>
          <a:p>
            <a:pPr marL="457200" lvl="1" indent="0">
              <a:buNone/>
            </a:pPr>
            <a:endParaRPr lang="en-US" sz="3000" dirty="0" smtClean="0"/>
          </a:p>
          <a:p>
            <a:pPr marL="0" indent="0">
              <a:buNone/>
            </a:pPr>
            <a:r>
              <a:rPr lang="en-US" sz="3200" dirty="0" smtClean="0"/>
              <a:t>A transformational process?</a:t>
            </a:r>
          </a:p>
          <a:p>
            <a:pPr lvl="1"/>
            <a:r>
              <a:rPr lang="en-US" sz="3000" dirty="0" smtClean="0"/>
              <a:t>Results in change</a:t>
            </a:r>
            <a:endParaRPr lang="en-US" sz="3000" dirty="0"/>
          </a:p>
          <a:p>
            <a:endParaRPr lang="en-US" sz="3200" dirty="0"/>
          </a:p>
        </p:txBody>
      </p:sp>
    </p:spTree>
    <p:extLst>
      <p:ext uri="{BB962C8B-B14F-4D97-AF65-F5344CB8AC3E}">
        <p14:creationId xmlns:p14="http://schemas.microsoft.com/office/powerpoint/2010/main" val="14711954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915170" cy="706964"/>
          </a:xfrm>
        </p:spPr>
        <p:txBody>
          <a:bodyPr/>
          <a:lstStyle/>
          <a:p>
            <a:r>
              <a:rPr lang="en-US" dirty="0" smtClean="0"/>
              <a:t>Biological Connections – Relationships</a:t>
            </a:r>
            <a:endParaRPr lang="en-US" dirty="0"/>
          </a:p>
        </p:txBody>
      </p:sp>
      <p:sp>
        <p:nvSpPr>
          <p:cNvPr id="3" name="Content Placeholder 2"/>
          <p:cNvSpPr>
            <a:spLocks noGrp="1"/>
          </p:cNvSpPr>
          <p:nvPr>
            <p:ph idx="1"/>
          </p:nvPr>
        </p:nvSpPr>
        <p:spPr>
          <a:xfrm>
            <a:off x="497711" y="2321169"/>
            <a:ext cx="11694289" cy="4396154"/>
          </a:xfrm>
        </p:spPr>
        <p:txBody>
          <a:bodyPr>
            <a:noAutofit/>
          </a:bodyPr>
          <a:lstStyle/>
          <a:p>
            <a:r>
              <a:rPr lang="en-US" sz="2800" dirty="0" smtClean="0"/>
              <a:t>Good leaders exhibit </a:t>
            </a:r>
            <a:r>
              <a:rPr lang="en-US" sz="2800" dirty="0"/>
              <a:t>empathy and become attuned to others’ </a:t>
            </a:r>
            <a:r>
              <a:rPr lang="en-US" sz="2800" dirty="0" smtClean="0"/>
              <a:t>moods:</a:t>
            </a:r>
          </a:p>
          <a:p>
            <a:pPr lvl="1"/>
            <a:r>
              <a:rPr lang="en-US" sz="2200" dirty="0" smtClean="0"/>
              <a:t>This affects </a:t>
            </a:r>
            <a:r>
              <a:rPr lang="en-US" sz="2200" dirty="0"/>
              <a:t>both </a:t>
            </a:r>
            <a:r>
              <a:rPr lang="en-US" sz="2200" dirty="0" smtClean="0"/>
              <a:t>the leader’s </a:t>
            </a:r>
            <a:r>
              <a:rPr lang="en-US" sz="2200" dirty="0"/>
              <a:t>own brain chemistry and that of their followers</a:t>
            </a:r>
            <a:r>
              <a:rPr lang="en-US" sz="2200" dirty="0" smtClean="0"/>
              <a:t>.</a:t>
            </a:r>
          </a:p>
          <a:p>
            <a:pPr lvl="1"/>
            <a:r>
              <a:rPr lang="en-US" sz="2200" dirty="0"/>
              <a:t>R</a:t>
            </a:r>
            <a:r>
              <a:rPr lang="en-US" sz="2200" dirty="0" smtClean="0"/>
              <a:t>esearchers </a:t>
            </a:r>
            <a:r>
              <a:rPr lang="en-US" sz="2200" dirty="0"/>
              <a:t>have found that the leader-follower dynamic is not a case of two (or more) independent brains reacting consciously or unconsciously to each other. Rather, the individual minds become, in a sense, fused into a single system. </a:t>
            </a:r>
            <a:endParaRPr lang="en-US" sz="2200" dirty="0" smtClean="0"/>
          </a:p>
          <a:p>
            <a:pPr lvl="1"/>
            <a:r>
              <a:rPr lang="en-US" sz="2200" dirty="0" smtClean="0"/>
              <a:t>Leadership can improve when you learn </a:t>
            </a:r>
            <a:r>
              <a:rPr lang="en-US" sz="2200" dirty="0"/>
              <a:t>the kinds of social behavior that reinforce the brain’s social circuitry. </a:t>
            </a:r>
            <a:r>
              <a:rPr lang="en-US" sz="2200" b="1" dirty="0"/>
              <a:t>Leading effectively </a:t>
            </a:r>
            <a:r>
              <a:rPr lang="en-US" sz="2200" b="1" dirty="0" smtClean="0"/>
              <a:t>is developing </a:t>
            </a:r>
            <a:r>
              <a:rPr lang="en-US" sz="2200" b="1" dirty="0"/>
              <a:t>a genuine interest in and talent for fostering positive feelings in the people whose cooperation and support you need.</a:t>
            </a:r>
          </a:p>
        </p:txBody>
      </p:sp>
    </p:spTree>
    <p:extLst>
      <p:ext uri="{BB962C8B-B14F-4D97-AF65-F5344CB8AC3E}">
        <p14:creationId xmlns:p14="http://schemas.microsoft.com/office/powerpoint/2010/main" val="1852071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9"/>
            <a:ext cx="9537430" cy="706964"/>
          </a:xfrm>
        </p:spPr>
        <p:txBody>
          <a:bodyPr/>
          <a:lstStyle/>
          <a:p>
            <a:r>
              <a:rPr lang="en-US" dirty="0" smtClean="0"/>
              <a:t>Biological Connections – Mirror Neurons</a:t>
            </a:r>
            <a:endParaRPr lang="en-US" dirty="0"/>
          </a:p>
        </p:txBody>
      </p:sp>
      <p:sp>
        <p:nvSpPr>
          <p:cNvPr id="3" name="Content Placeholder 2"/>
          <p:cNvSpPr>
            <a:spLocks noGrp="1"/>
          </p:cNvSpPr>
          <p:nvPr>
            <p:ph idx="1"/>
          </p:nvPr>
        </p:nvSpPr>
        <p:spPr>
          <a:xfrm>
            <a:off x="515815" y="2499360"/>
            <a:ext cx="11136923" cy="3983502"/>
          </a:xfrm>
        </p:spPr>
        <p:txBody>
          <a:bodyPr>
            <a:noAutofit/>
          </a:bodyPr>
          <a:lstStyle/>
          <a:p>
            <a:r>
              <a:rPr lang="en-US" sz="2800" dirty="0" smtClean="0">
                <a:solidFill>
                  <a:prstClr val="black">
                    <a:lumMod val="75000"/>
                    <a:lumOff val="25000"/>
                  </a:prstClr>
                </a:solidFill>
              </a:rPr>
              <a:t>Mirror neurons are specialized neurons that allow our </a:t>
            </a:r>
            <a:r>
              <a:rPr lang="en-US" sz="2800" b="1" dirty="0" smtClean="0">
                <a:solidFill>
                  <a:prstClr val="black">
                    <a:lumMod val="75000"/>
                    <a:lumOff val="25000"/>
                  </a:prstClr>
                </a:solidFill>
              </a:rPr>
              <a:t>brains to mirror what someone is communicating to us.</a:t>
            </a:r>
          </a:p>
          <a:p>
            <a:pPr lvl="1"/>
            <a:r>
              <a:rPr lang="en-US" sz="2600" dirty="0" smtClean="0">
                <a:solidFill>
                  <a:prstClr val="black">
                    <a:lumMod val="75000"/>
                    <a:lumOff val="25000"/>
                  </a:prstClr>
                </a:solidFill>
              </a:rPr>
              <a:t> The </a:t>
            </a:r>
            <a:r>
              <a:rPr lang="en-US" sz="2600" dirty="0">
                <a:solidFill>
                  <a:prstClr val="black">
                    <a:lumMod val="75000"/>
                    <a:lumOff val="25000"/>
                  </a:prstClr>
                </a:solidFill>
              </a:rPr>
              <a:t>more listeners understand what a speaker is saying, the more closely their brain responses mirror the speaker’s brain responses. </a:t>
            </a:r>
          </a:p>
          <a:p>
            <a:pPr lvl="1"/>
            <a:r>
              <a:rPr lang="en-US" sz="2400" dirty="0">
                <a:solidFill>
                  <a:prstClr val="black">
                    <a:lumMod val="75000"/>
                    <a:lumOff val="25000"/>
                  </a:prstClr>
                </a:solidFill>
              </a:rPr>
              <a:t>W</a:t>
            </a:r>
            <a:r>
              <a:rPr lang="en-US" sz="2400" dirty="0" smtClean="0">
                <a:solidFill>
                  <a:prstClr val="black">
                    <a:lumMod val="75000"/>
                    <a:lumOff val="25000"/>
                  </a:prstClr>
                </a:solidFill>
              </a:rPr>
              <a:t>hile </a:t>
            </a:r>
            <a:r>
              <a:rPr lang="en-US" sz="2400" dirty="0">
                <a:solidFill>
                  <a:prstClr val="black">
                    <a:lumMod val="75000"/>
                    <a:lumOff val="25000"/>
                  </a:prstClr>
                </a:solidFill>
              </a:rPr>
              <a:t>normally there is a slight delay in a listener’s response matching up with the speaker’s, in cases of extremely high comprehension, the delay nearly disappears. In listeners who scored highest on comprehension, brain responses sometimes </a:t>
            </a:r>
            <a:r>
              <a:rPr lang="en-US" sz="2400" i="1" dirty="0">
                <a:solidFill>
                  <a:prstClr val="black">
                    <a:lumMod val="75000"/>
                    <a:lumOff val="25000"/>
                  </a:prstClr>
                </a:solidFill>
              </a:rPr>
              <a:t>preceded</a:t>
            </a:r>
            <a:r>
              <a:rPr lang="en-US" sz="2400" dirty="0">
                <a:solidFill>
                  <a:prstClr val="black">
                    <a:lumMod val="75000"/>
                    <a:lumOff val="25000"/>
                  </a:prstClr>
                </a:solidFill>
              </a:rPr>
              <a:t> the speaker’s.</a:t>
            </a:r>
          </a:p>
          <a:p>
            <a:endParaRPr lang="en-US" sz="1400" i="1" dirty="0">
              <a:solidFill>
                <a:prstClr val="black"/>
              </a:solidFill>
              <a:latin typeface="Calibri" panose="020F0502020204030204"/>
            </a:endParaRPr>
          </a:p>
        </p:txBody>
      </p:sp>
    </p:spTree>
    <p:extLst>
      <p:ext uri="{BB962C8B-B14F-4D97-AF65-F5344CB8AC3E}">
        <p14:creationId xmlns:p14="http://schemas.microsoft.com/office/powerpoint/2010/main" val="3132962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Biological Connection - Awareness</a:t>
            </a:r>
            <a:endParaRPr lang="en-US" dirty="0"/>
          </a:p>
        </p:txBody>
      </p:sp>
      <p:sp>
        <p:nvSpPr>
          <p:cNvPr id="3" name="Content Placeholder 2"/>
          <p:cNvSpPr>
            <a:spLocks noGrp="1"/>
          </p:cNvSpPr>
          <p:nvPr>
            <p:ph idx="1"/>
          </p:nvPr>
        </p:nvSpPr>
        <p:spPr>
          <a:xfrm>
            <a:off x="524256" y="2603500"/>
            <a:ext cx="11338560" cy="3750408"/>
          </a:xfrm>
        </p:spPr>
        <p:txBody>
          <a:bodyPr>
            <a:normAutofit/>
          </a:bodyPr>
          <a:lstStyle/>
          <a:p>
            <a:r>
              <a:rPr lang="en-US" sz="2800" dirty="0" smtClean="0"/>
              <a:t>The </a:t>
            </a:r>
            <a:r>
              <a:rPr lang="en-US" sz="2800" dirty="0"/>
              <a:t>anterior cingulate cortex, frontal insula and the amygdala are brain structures which affect emotional processes, self-awareness, and other awareness.  </a:t>
            </a:r>
          </a:p>
          <a:p>
            <a:pPr lvl="1"/>
            <a:r>
              <a:rPr lang="en-US" sz="2400" dirty="0" smtClean="0"/>
              <a:t>They </a:t>
            </a:r>
            <a:r>
              <a:rPr lang="en-US" sz="2400" dirty="0"/>
              <a:t>can give us “gut feelings”, messages that tell us when something “feels” right or wrong.  </a:t>
            </a:r>
            <a:r>
              <a:rPr lang="en-US" sz="2400" dirty="0" smtClean="0"/>
              <a:t>They help us read our own signals as well as others’ signals.</a:t>
            </a:r>
          </a:p>
          <a:p>
            <a:pPr lvl="1"/>
            <a:r>
              <a:rPr lang="en-US" sz="2400" dirty="0" smtClean="0"/>
              <a:t>These </a:t>
            </a:r>
            <a:r>
              <a:rPr lang="en-US" sz="2400" dirty="0"/>
              <a:t>parts of our brain can responds 100 times faster than the cognitive brain. </a:t>
            </a:r>
            <a:endParaRPr lang="en-US" sz="2400" dirty="0" smtClean="0"/>
          </a:p>
          <a:p>
            <a:pPr lvl="1"/>
            <a:endParaRPr lang="en-US" sz="2400" dirty="0"/>
          </a:p>
          <a:p>
            <a:endParaRPr lang="en-US" sz="2400" dirty="0" smtClean="0"/>
          </a:p>
          <a:p>
            <a:endParaRPr lang="en-US" sz="2900" dirty="0"/>
          </a:p>
          <a:p>
            <a:endParaRPr lang="en-US" dirty="0"/>
          </a:p>
        </p:txBody>
      </p:sp>
    </p:spTree>
    <p:extLst>
      <p:ext uri="{BB962C8B-B14F-4D97-AF65-F5344CB8AC3E}">
        <p14:creationId xmlns:p14="http://schemas.microsoft.com/office/powerpoint/2010/main" val="18708359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Biological Connections – Thinking Fast</a:t>
            </a:r>
            <a:endParaRPr lang="en-US" dirty="0"/>
          </a:p>
        </p:txBody>
      </p:sp>
      <p:sp>
        <p:nvSpPr>
          <p:cNvPr id="3" name="Content Placeholder 2"/>
          <p:cNvSpPr>
            <a:spLocks noGrp="1"/>
          </p:cNvSpPr>
          <p:nvPr>
            <p:ph idx="1"/>
          </p:nvPr>
        </p:nvSpPr>
        <p:spPr>
          <a:xfrm>
            <a:off x="499872" y="2389633"/>
            <a:ext cx="11246651" cy="4140122"/>
          </a:xfrm>
        </p:spPr>
        <p:txBody>
          <a:bodyPr>
            <a:normAutofit fontScale="92500" lnSpcReduction="20000"/>
          </a:bodyPr>
          <a:lstStyle/>
          <a:p>
            <a:r>
              <a:rPr lang="en-US" sz="2800" dirty="0" smtClean="0"/>
              <a:t>Spindle Neurons are larger neurons found in certain regions of the brain that quickly transmit messages.</a:t>
            </a:r>
          </a:p>
          <a:p>
            <a:pPr lvl="1"/>
            <a:r>
              <a:rPr lang="en-US" sz="2400" dirty="0" smtClean="0"/>
              <a:t>These neurons quickly convey </a:t>
            </a:r>
            <a:r>
              <a:rPr lang="en-US" sz="2400" dirty="0"/>
              <a:t>our social emotions across the entire brain. After your cortex receives an emotional input, spindle cells use their cellular </a:t>
            </a:r>
            <a:r>
              <a:rPr lang="en-US" sz="2400" dirty="0" smtClean="0"/>
              <a:t>velocity to </a:t>
            </a:r>
            <a:r>
              <a:rPr lang="en-US" sz="2400" dirty="0"/>
              <a:t>make sure that the rest of the cortex is also saturated in that specific </a:t>
            </a:r>
            <a:r>
              <a:rPr lang="en-US" sz="2400" dirty="0" smtClean="0"/>
              <a:t>feeling.</a:t>
            </a:r>
          </a:p>
          <a:p>
            <a:pPr lvl="1"/>
            <a:r>
              <a:rPr lang="en-US" sz="2400" dirty="0" smtClean="0"/>
              <a:t>These </a:t>
            </a:r>
            <a:r>
              <a:rPr lang="en-US" sz="2400" dirty="0"/>
              <a:t>cells also help us gauge whether someone is </a:t>
            </a:r>
            <a:r>
              <a:rPr lang="en-US" sz="2400" dirty="0" smtClean="0"/>
              <a:t>trustworthy. </a:t>
            </a:r>
            <a:r>
              <a:rPr lang="en-US" sz="2400" dirty="0"/>
              <a:t>Within one-twentieth of a second, our spindle cells fire with information about how we feel about that </a:t>
            </a:r>
            <a:r>
              <a:rPr lang="en-US" sz="2400" dirty="0" smtClean="0"/>
              <a:t>person. This </a:t>
            </a:r>
            <a:r>
              <a:rPr lang="en-US" sz="2400" dirty="0"/>
              <a:t>could be the basis for what we call Intuition. </a:t>
            </a:r>
          </a:p>
          <a:p>
            <a:pPr lvl="1"/>
            <a:r>
              <a:rPr lang="en-US" sz="2400" dirty="0" smtClean="0"/>
              <a:t>When we are self-aware, these “thin-slice</a:t>
            </a:r>
            <a:r>
              <a:rPr lang="en-US" sz="2400" dirty="0"/>
              <a:t>” judgments can be very </a:t>
            </a:r>
            <a:r>
              <a:rPr lang="en-US" sz="2400" dirty="0" smtClean="0"/>
              <a:t>accurate.  </a:t>
            </a:r>
            <a:r>
              <a:rPr lang="en-US" sz="2400" b="1" dirty="0" smtClean="0"/>
              <a:t>Great leaders who are self and other aware effectively act on these judgments.</a:t>
            </a:r>
          </a:p>
          <a:p>
            <a:pPr lvl="1"/>
            <a:endParaRPr lang="en-US" dirty="0"/>
          </a:p>
        </p:txBody>
      </p:sp>
    </p:spTree>
    <p:extLst>
      <p:ext uri="{BB962C8B-B14F-4D97-AF65-F5344CB8AC3E}">
        <p14:creationId xmlns:p14="http://schemas.microsoft.com/office/powerpoint/2010/main" val="16727141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Organizational Climate</a:t>
            </a:r>
            <a:endParaRPr lang="en-US" dirty="0"/>
          </a:p>
        </p:txBody>
      </p:sp>
      <p:sp>
        <p:nvSpPr>
          <p:cNvPr id="3" name="Content Placeholder 2"/>
          <p:cNvSpPr>
            <a:spLocks noGrp="1"/>
          </p:cNvSpPr>
          <p:nvPr>
            <p:ph idx="1"/>
          </p:nvPr>
        </p:nvSpPr>
        <p:spPr>
          <a:xfrm>
            <a:off x="621792" y="2560320"/>
            <a:ext cx="10899648" cy="3459480"/>
          </a:xfrm>
        </p:spPr>
        <p:txBody>
          <a:bodyPr>
            <a:normAutofit/>
          </a:bodyPr>
          <a:lstStyle/>
          <a:p>
            <a:pPr marL="0" indent="0">
              <a:buNone/>
            </a:pPr>
            <a:r>
              <a:rPr lang="en-US" sz="2800" dirty="0" smtClean="0"/>
              <a:t>There are direct connections found between leader behaviors, organizational success, employee satisfaction and organizational climate.</a:t>
            </a:r>
          </a:p>
          <a:p>
            <a:pPr marL="0" indent="0">
              <a:buNone/>
            </a:pPr>
            <a:endParaRPr lang="en-US" sz="2800" dirty="0"/>
          </a:p>
          <a:p>
            <a:pPr marL="0" indent="0">
              <a:buNone/>
            </a:pPr>
            <a:r>
              <a:rPr lang="en-US" sz="2800" dirty="0" smtClean="0"/>
              <a:t>It is evident that all members of an organization have an impact of the organizational climate and culture.</a:t>
            </a:r>
            <a:endParaRPr lang="en-US" sz="2800" dirty="0"/>
          </a:p>
        </p:txBody>
      </p:sp>
    </p:spTree>
    <p:extLst>
      <p:ext uri="{BB962C8B-B14F-4D97-AF65-F5344CB8AC3E}">
        <p14:creationId xmlns:p14="http://schemas.microsoft.com/office/powerpoint/2010/main" val="14838036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Organizational Climate</a:t>
            </a:r>
            <a:endParaRPr lang="en-US" dirty="0"/>
          </a:p>
        </p:txBody>
      </p:sp>
      <p:sp>
        <p:nvSpPr>
          <p:cNvPr id="3" name="Content Placeholder 2"/>
          <p:cNvSpPr>
            <a:spLocks noGrp="1"/>
          </p:cNvSpPr>
          <p:nvPr>
            <p:ph idx="1"/>
          </p:nvPr>
        </p:nvSpPr>
        <p:spPr>
          <a:xfrm>
            <a:off x="602166" y="2603500"/>
            <a:ext cx="10905893" cy="3853056"/>
          </a:xfrm>
        </p:spPr>
        <p:txBody>
          <a:bodyPr>
            <a:noAutofit/>
          </a:bodyPr>
          <a:lstStyle/>
          <a:p>
            <a:r>
              <a:rPr lang="en-US" sz="2400" dirty="0"/>
              <a:t>Peterson and Spencer (1990) stated that organizational climate within college campuses is “the current common patterns of important dimensions of organizational life and its members' </a:t>
            </a:r>
            <a:r>
              <a:rPr lang="en-US" sz="2400" dirty="0" smtClean="0"/>
              <a:t>perceptions </a:t>
            </a:r>
            <a:r>
              <a:rPr lang="en-US" sz="2400" dirty="0"/>
              <a:t>of and attitudes toward those dimensions” (p. 7). </a:t>
            </a:r>
            <a:endParaRPr lang="en-US" sz="2400" dirty="0" smtClean="0"/>
          </a:p>
          <a:p>
            <a:r>
              <a:rPr lang="en-US" sz="2400" i="1" dirty="0" smtClean="0"/>
              <a:t>Organizational </a:t>
            </a:r>
            <a:r>
              <a:rPr lang="en-US" sz="2400" i="1" dirty="0"/>
              <a:t>climate</a:t>
            </a:r>
            <a:r>
              <a:rPr lang="en-US" sz="2400" dirty="0"/>
              <a:t> deals with </a:t>
            </a:r>
            <a:r>
              <a:rPr lang="en-US" sz="2400" b="1" dirty="0"/>
              <a:t>how people are experiencing the work environment at any given moment</a:t>
            </a:r>
            <a:r>
              <a:rPr lang="en-US" sz="2400" dirty="0"/>
              <a:t>. What is it like to work there and to operate in that culture? How are business conditions and management decisions and actions affecting the general mood? When you consider the collective experience of all the talent in the organization, you’re evaluating climate.</a:t>
            </a:r>
          </a:p>
        </p:txBody>
      </p:sp>
    </p:spTree>
    <p:extLst>
      <p:ext uri="{BB962C8B-B14F-4D97-AF65-F5344CB8AC3E}">
        <p14:creationId xmlns:p14="http://schemas.microsoft.com/office/powerpoint/2010/main" val="324220199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1018273"/>
            <a:ext cx="8825659" cy="706964"/>
          </a:xfrm>
        </p:spPr>
        <p:txBody>
          <a:bodyPr/>
          <a:lstStyle/>
          <a:p>
            <a:r>
              <a:rPr lang="en-US" dirty="0" smtClean="0"/>
              <a:t>Organizational Climate &amp;</a:t>
            </a:r>
            <a:br>
              <a:rPr lang="en-US" dirty="0" smtClean="0"/>
            </a:br>
            <a:r>
              <a:rPr lang="en-US" dirty="0" smtClean="0"/>
              <a:t>Employee Engagement</a:t>
            </a:r>
            <a:endParaRPr lang="en-US" dirty="0"/>
          </a:p>
        </p:txBody>
      </p:sp>
      <p:sp>
        <p:nvSpPr>
          <p:cNvPr id="3" name="Content Placeholder 2"/>
          <p:cNvSpPr>
            <a:spLocks noGrp="1"/>
          </p:cNvSpPr>
          <p:nvPr>
            <p:ph idx="1"/>
          </p:nvPr>
        </p:nvSpPr>
        <p:spPr>
          <a:xfrm>
            <a:off x="546410" y="2401825"/>
            <a:ext cx="11307335" cy="4243558"/>
          </a:xfrm>
        </p:spPr>
        <p:txBody>
          <a:bodyPr>
            <a:normAutofit fontScale="70000" lnSpcReduction="20000"/>
          </a:bodyPr>
          <a:lstStyle/>
          <a:p>
            <a:pPr marL="0" indent="0">
              <a:spcBef>
                <a:spcPts val="2400"/>
              </a:spcBef>
              <a:buNone/>
            </a:pPr>
            <a:r>
              <a:rPr lang="en-US" sz="3200" dirty="0"/>
              <a:t>According to </a:t>
            </a:r>
            <a:r>
              <a:rPr lang="en-US" sz="3200" dirty="0">
                <a:hlinkClick r:id="rId2"/>
              </a:rPr>
              <a:t>Deloitte’s Global Human Capital Trends 2015</a:t>
            </a:r>
            <a:r>
              <a:rPr lang="en-US" sz="3200" dirty="0"/>
              <a:t>, company culture and employee engagement are driving issues for organizations around the world. Organizations that create a culture defined by </a:t>
            </a:r>
            <a:r>
              <a:rPr lang="en-US" sz="3200" b="1" dirty="0"/>
              <a:t>meaningful work, deep employee engagement, job and organizational fit, and strong leadership are outperforming their peers </a:t>
            </a:r>
            <a:r>
              <a:rPr lang="en-US" sz="3200" b="1" dirty="0" smtClean="0"/>
              <a:t>and have employees that are engaged at work. </a:t>
            </a:r>
          </a:p>
          <a:p>
            <a:pPr>
              <a:spcBef>
                <a:spcPts val="2400"/>
              </a:spcBef>
            </a:pPr>
            <a:r>
              <a:rPr lang="en-US" sz="2800" dirty="0" smtClean="0"/>
              <a:t>15</a:t>
            </a:r>
            <a:r>
              <a:rPr lang="en-US" sz="2800" dirty="0"/>
              <a:t>% of employees worldwide are </a:t>
            </a:r>
            <a:r>
              <a:rPr lang="en-US" sz="2800" dirty="0" smtClean="0"/>
              <a:t>engaged </a:t>
            </a:r>
            <a:r>
              <a:rPr lang="en-US" sz="2800" dirty="0"/>
              <a:t>in their jobs (</a:t>
            </a:r>
            <a:r>
              <a:rPr lang="en-US" sz="2800" dirty="0">
                <a:hlinkClick r:id="rId3"/>
              </a:rPr>
              <a:t>Gallup</a:t>
            </a:r>
            <a:r>
              <a:rPr lang="en-US" sz="2800" dirty="0" smtClean="0"/>
              <a:t>)</a:t>
            </a:r>
          </a:p>
          <a:p>
            <a:pPr>
              <a:spcBef>
                <a:spcPts val="2400"/>
              </a:spcBef>
            </a:pPr>
            <a:r>
              <a:rPr lang="en-US" sz="2800" dirty="0"/>
              <a:t>Of employees who rate their boss unfavorable, 40% interviewed for a new job in the past three months vs. 10% who rated their manager highly (</a:t>
            </a:r>
            <a:r>
              <a:rPr lang="en-US" sz="2800" dirty="0" err="1">
                <a:hlinkClick r:id="rId4"/>
              </a:rPr>
              <a:t>TINYpulse</a:t>
            </a:r>
            <a:r>
              <a:rPr lang="en-US" sz="2800" dirty="0"/>
              <a:t>)</a:t>
            </a:r>
          </a:p>
          <a:p>
            <a:pPr>
              <a:spcBef>
                <a:spcPts val="2400"/>
              </a:spcBef>
            </a:pPr>
            <a:r>
              <a:rPr lang="en-US" sz="2800" dirty="0" smtClean="0"/>
              <a:t>12</a:t>
            </a:r>
            <a:r>
              <a:rPr lang="en-US" sz="2800" dirty="0"/>
              <a:t>% of businesses are happy with current levels of employee engagement (</a:t>
            </a:r>
            <a:r>
              <a:rPr lang="en-US" sz="2800" dirty="0">
                <a:hlinkClick r:id="rId5"/>
              </a:rPr>
              <a:t>CBI</a:t>
            </a:r>
            <a:r>
              <a:rPr lang="en-US" sz="2800" dirty="0"/>
              <a:t>)</a:t>
            </a:r>
          </a:p>
          <a:p>
            <a:pPr>
              <a:spcBef>
                <a:spcPts val="2400"/>
              </a:spcBef>
            </a:pPr>
            <a:r>
              <a:rPr lang="en-US" sz="2800" dirty="0"/>
              <a:t>Distraction at work is a problem for 69% of full-time employees (</a:t>
            </a:r>
            <a:r>
              <a:rPr lang="en-US" sz="2800" dirty="0" err="1">
                <a:hlinkClick r:id="rId6"/>
              </a:rPr>
              <a:t>Udemy</a:t>
            </a:r>
            <a:r>
              <a:rPr lang="en-US" sz="2800" dirty="0" smtClean="0"/>
              <a:t>)</a:t>
            </a:r>
            <a:endParaRPr lang="en-US" sz="2800" dirty="0"/>
          </a:p>
        </p:txBody>
      </p:sp>
    </p:spTree>
    <p:extLst>
      <p:ext uri="{BB962C8B-B14F-4D97-AF65-F5344CB8AC3E}">
        <p14:creationId xmlns:p14="http://schemas.microsoft.com/office/powerpoint/2010/main" val="15009772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Classroom Leadership</a:t>
            </a:r>
            <a:endParaRPr lang="en-US" dirty="0"/>
          </a:p>
        </p:txBody>
      </p:sp>
      <p:sp>
        <p:nvSpPr>
          <p:cNvPr id="3" name="Content Placeholder 2"/>
          <p:cNvSpPr>
            <a:spLocks noGrp="1"/>
          </p:cNvSpPr>
          <p:nvPr>
            <p:ph idx="1"/>
          </p:nvPr>
        </p:nvSpPr>
        <p:spPr>
          <a:xfrm>
            <a:off x="752354" y="2603500"/>
            <a:ext cx="11007523" cy="3416300"/>
          </a:xfrm>
        </p:spPr>
        <p:txBody>
          <a:bodyPr>
            <a:normAutofit fontScale="92500"/>
          </a:bodyPr>
          <a:lstStyle/>
          <a:p>
            <a:pPr marL="0" indent="0">
              <a:buNone/>
            </a:pPr>
            <a:r>
              <a:rPr lang="en-US" sz="2800" dirty="0" smtClean="0"/>
              <a:t>Our main goals for students….Learning, Persisting, and Completing!</a:t>
            </a:r>
          </a:p>
          <a:p>
            <a:pPr marL="0" indent="0">
              <a:buNone/>
            </a:pPr>
            <a:endParaRPr lang="en-US" sz="2800" dirty="0" smtClean="0"/>
          </a:p>
          <a:p>
            <a:pPr marL="0" indent="0">
              <a:buNone/>
            </a:pPr>
            <a:r>
              <a:rPr lang="en-US" sz="2800" dirty="0" smtClean="0"/>
              <a:t>Research in </a:t>
            </a:r>
            <a:r>
              <a:rPr lang="en-US" sz="2800" dirty="0"/>
              <a:t>college students’ engagement suggests that students who are academically engaged have an increased likelihood of persisting </a:t>
            </a:r>
            <a:r>
              <a:rPr lang="en-US" sz="2800" dirty="0" smtClean="0"/>
              <a:t>(</a:t>
            </a:r>
            <a:r>
              <a:rPr lang="en-US" sz="2800" dirty="0" err="1" smtClean="0"/>
              <a:t>Lindt</a:t>
            </a:r>
            <a:r>
              <a:rPr lang="en-US" sz="2800" dirty="0" smtClean="0"/>
              <a:t> &amp; Miller, 2018).</a:t>
            </a:r>
          </a:p>
          <a:p>
            <a:pPr marL="0" indent="0">
              <a:buNone/>
            </a:pPr>
            <a:endParaRPr lang="en-US" sz="2800" dirty="0"/>
          </a:p>
          <a:p>
            <a:pPr marL="0" indent="0">
              <a:buNone/>
            </a:pPr>
            <a:r>
              <a:rPr lang="en-US" sz="2800" dirty="0" smtClean="0"/>
              <a:t>How, then, do we engage our students?</a:t>
            </a:r>
            <a:endParaRPr lang="en-US" sz="2800" dirty="0"/>
          </a:p>
          <a:p>
            <a:endParaRPr lang="en-US" dirty="0"/>
          </a:p>
        </p:txBody>
      </p:sp>
    </p:spTree>
    <p:extLst>
      <p:ext uri="{BB962C8B-B14F-4D97-AF65-F5344CB8AC3E}">
        <p14:creationId xmlns:p14="http://schemas.microsoft.com/office/powerpoint/2010/main" val="37861738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Classroom Leadership and Climate</a:t>
            </a:r>
            <a:endParaRPr lang="en-US" dirty="0"/>
          </a:p>
        </p:txBody>
      </p:sp>
      <p:sp>
        <p:nvSpPr>
          <p:cNvPr id="3" name="Content Placeholder 2"/>
          <p:cNvSpPr>
            <a:spLocks noGrp="1"/>
          </p:cNvSpPr>
          <p:nvPr>
            <p:ph idx="1"/>
          </p:nvPr>
        </p:nvSpPr>
        <p:spPr>
          <a:xfrm>
            <a:off x="536448" y="2267712"/>
            <a:ext cx="11070336" cy="4401312"/>
          </a:xfrm>
        </p:spPr>
        <p:txBody>
          <a:bodyPr>
            <a:normAutofit fontScale="92500" lnSpcReduction="10000"/>
          </a:bodyPr>
          <a:lstStyle/>
          <a:p>
            <a:endParaRPr lang="en-US" sz="2400" dirty="0" smtClean="0"/>
          </a:p>
          <a:p>
            <a:r>
              <a:rPr lang="en-US" sz="2400" dirty="0" smtClean="0"/>
              <a:t>According </a:t>
            </a:r>
            <a:r>
              <a:rPr lang="en-US" sz="2400" dirty="0"/>
              <a:t>to students, the best teachers are strong classroom leaders who are also </a:t>
            </a:r>
            <a:r>
              <a:rPr lang="en-US" sz="2400" b="1" dirty="0"/>
              <a:t>friendly and </a:t>
            </a:r>
            <a:r>
              <a:rPr lang="en-US" sz="2400" b="1" dirty="0" smtClean="0"/>
              <a:t>understanding </a:t>
            </a:r>
            <a:r>
              <a:rPr lang="en-US" sz="2400" dirty="0" smtClean="0"/>
              <a:t>(</a:t>
            </a:r>
            <a:r>
              <a:rPr lang="en-US" sz="2400" dirty="0" err="1" smtClean="0"/>
              <a:t>Wubbels</a:t>
            </a:r>
            <a:r>
              <a:rPr lang="en-US" sz="2400" dirty="0"/>
              <a:t> et al., 1997). </a:t>
            </a:r>
            <a:endParaRPr lang="en-US" sz="2400" dirty="0" smtClean="0"/>
          </a:p>
          <a:p>
            <a:r>
              <a:rPr lang="en-US" sz="2400" dirty="0" smtClean="0"/>
              <a:t>Hay </a:t>
            </a:r>
            <a:r>
              <a:rPr lang="en-US" sz="2400" dirty="0" err="1"/>
              <a:t>McBer</a:t>
            </a:r>
            <a:r>
              <a:rPr lang="en-US" sz="2400" dirty="0"/>
              <a:t> Report (2000) on teaching effectiveness in schools identified the following three factors that significantly influenced pupil progress: </a:t>
            </a:r>
            <a:r>
              <a:rPr lang="en-US" sz="2400" b="1" dirty="0"/>
              <a:t>teaching skills, professional characteristics and classroom climate</a:t>
            </a:r>
            <a:r>
              <a:rPr lang="en-US" sz="2400" dirty="0"/>
              <a:t>. </a:t>
            </a:r>
            <a:endParaRPr lang="en-US" sz="2400" dirty="0" smtClean="0"/>
          </a:p>
          <a:p>
            <a:r>
              <a:rPr lang="en-US" sz="2400" dirty="0" smtClean="0"/>
              <a:t>Results of another study indicated </a:t>
            </a:r>
            <a:r>
              <a:rPr lang="en-US" sz="2400" dirty="0"/>
              <a:t>that charisma and intellectual stimulation were the two biggest predictors of students’ perceptions of an instructor’s performance (i.e., r</a:t>
            </a:r>
            <a:r>
              <a:rPr lang="en-US" sz="2400" b="1" dirty="0"/>
              <a:t>espect for an instructor, satisfaction with an instructor, and trust in an instructor</a:t>
            </a:r>
            <a:r>
              <a:rPr lang="en-US" sz="2400" dirty="0"/>
              <a:t>) and that individualized consideration and intellectual stimulation were the two biggest predictors of student involvement (Harvey et al., 2003</a:t>
            </a:r>
            <a:r>
              <a:rPr lang="en-US" sz="2400" dirty="0" smtClean="0"/>
              <a:t>).  (see </a:t>
            </a:r>
            <a:r>
              <a:rPr lang="en-US" sz="2400" dirty="0" smtClean="0">
                <a:hlinkClick r:id="rId3"/>
              </a:rPr>
              <a:t>Pounder</a:t>
            </a:r>
            <a:r>
              <a:rPr lang="en-US" sz="2400" dirty="0" smtClean="0"/>
              <a:t>, 2006)</a:t>
            </a:r>
          </a:p>
        </p:txBody>
      </p:sp>
    </p:spTree>
    <p:extLst>
      <p:ext uri="{BB962C8B-B14F-4D97-AF65-F5344CB8AC3E}">
        <p14:creationId xmlns:p14="http://schemas.microsoft.com/office/powerpoint/2010/main" val="317232754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Classroom Leadership and Climate</a:t>
            </a:r>
            <a:endParaRPr lang="en-US" dirty="0"/>
          </a:p>
        </p:txBody>
      </p:sp>
      <p:sp>
        <p:nvSpPr>
          <p:cNvPr id="3" name="Content Placeholder 2"/>
          <p:cNvSpPr>
            <a:spLocks noGrp="1"/>
          </p:cNvSpPr>
          <p:nvPr>
            <p:ph idx="1"/>
          </p:nvPr>
        </p:nvSpPr>
        <p:spPr>
          <a:xfrm>
            <a:off x="536448" y="2267712"/>
            <a:ext cx="11070336" cy="4401312"/>
          </a:xfrm>
        </p:spPr>
        <p:txBody>
          <a:bodyPr>
            <a:normAutofit fontScale="92500" lnSpcReduction="20000"/>
          </a:bodyPr>
          <a:lstStyle/>
          <a:p>
            <a:endParaRPr lang="en-US" sz="2400" dirty="0" smtClean="0"/>
          </a:p>
          <a:p>
            <a:r>
              <a:rPr lang="en-US" sz="2400" dirty="0" smtClean="0"/>
              <a:t>Students feel empowered by, and perceive that they learn more from, professors who get them </a:t>
            </a:r>
            <a:r>
              <a:rPr lang="en-US" sz="2400" b="1" dirty="0" smtClean="0"/>
              <a:t>excited and involved in the learning process, challenge them to be the best students they can be, show them that hard work is worth it, and help them think deeply and critically </a:t>
            </a:r>
            <a:r>
              <a:rPr lang="en-US" sz="2400" dirty="0" smtClean="0"/>
              <a:t>about course concepts(</a:t>
            </a:r>
            <a:r>
              <a:rPr lang="en-US" sz="2400" dirty="0" err="1" smtClean="0">
                <a:hlinkClick r:id="rId3"/>
              </a:rPr>
              <a:t>Bolkan</a:t>
            </a:r>
            <a:r>
              <a:rPr lang="en-US" sz="2400" dirty="0" smtClean="0">
                <a:hlinkClick r:id="rId3"/>
              </a:rPr>
              <a:t> &amp; </a:t>
            </a:r>
            <a:r>
              <a:rPr lang="en-US" sz="2400" dirty="0" err="1" smtClean="0">
                <a:hlinkClick r:id="rId3"/>
              </a:rPr>
              <a:t>Goodboy</a:t>
            </a:r>
            <a:r>
              <a:rPr lang="en-US" sz="2400" dirty="0" smtClean="0"/>
              <a:t>, 2009).</a:t>
            </a:r>
          </a:p>
          <a:p>
            <a:r>
              <a:rPr lang="en-US" sz="2400" dirty="0" smtClean="0"/>
              <a:t>College </a:t>
            </a:r>
            <a:r>
              <a:rPr lang="en-US" sz="2400" dirty="0"/>
              <a:t>students </a:t>
            </a:r>
            <a:r>
              <a:rPr lang="en-US" sz="2400" dirty="0" smtClean="0"/>
              <a:t>believe </a:t>
            </a:r>
            <a:r>
              <a:rPr lang="en-US" sz="2400" dirty="0"/>
              <a:t>that they are more engaged in their college courses when they believe that their instructor exhibits </a:t>
            </a:r>
            <a:r>
              <a:rPr lang="en-US" sz="2400" b="1" dirty="0"/>
              <a:t>traits demonstrating care and concern for students and when the instructor creates an environment conducive to learning</a:t>
            </a:r>
            <a:r>
              <a:rPr lang="en-US" sz="2400" dirty="0"/>
              <a:t>. </a:t>
            </a:r>
            <a:r>
              <a:rPr lang="en-US" sz="2400" dirty="0" smtClean="0"/>
              <a:t>(</a:t>
            </a:r>
            <a:r>
              <a:rPr lang="en-US" sz="2400" dirty="0" err="1" smtClean="0">
                <a:hlinkClick r:id="rId4"/>
              </a:rPr>
              <a:t>Lindt</a:t>
            </a:r>
            <a:r>
              <a:rPr lang="en-US" sz="2400" dirty="0" smtClean="0">
                <a:hlinkClick r:id="rId4"/>
              </a:rPr>
              <a:t> &amp; Miller</a:t>
            </a:r>
            <a:r>
              <a:rPr lang="en-US" sz="2400" dirty="0" smtClean="0"/>
              <a:t>, 2018).</a:t>
            </a:r>
          </a:p>
          <a:p>
            <a:r>
              <a:rPr lang="en-US" sz="2400" dirty="0"/>
              <a:t>Instructor efforts in </a:t>
            </a:r>
            <a:r>
              <a:rPr lang="en-US" sz="2400" b="1" dirty="0"/>
              <a:t>developing connection with and between students, showing respect and understanding, and clearly communicating the goals and organization of a course </a:t>
            </a:r>
            <a:r>
              <a:rPr lang="en-US" sz="2400" dirty="0"/>
              <a:t>have been shown to be related to positive perceptions of the classroom climate and instructor effectiveness (Barr, 2016</a:t>
            </a:r>
            <a:r>
              <a:rPr lang="en-US" sz="2400" dirty="0" smtClean="0"/>
              <a:t>).</a:t>
            </a:r>
          </a:p>
          <a:p>
            <a:endParaRPr lang="en-US" sz="2400" dirty="0"/>
          </a:p>
        </p:txBody>
      </p:sp>
    </p:spTree>
    <p:extLst>
      <p:ext uri="{BB962C8B-B14F-4D97-AF65-F5344CB8AC3E}">
        <p14:creationId xmlns:p14="http://schemas.microsoft.com/office/powerpoint/2010/main" val="13024688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How They Make You Feel</a:t>
            </a:r>
            <a:endParaRPr lang="en-US" sz="4000" dirty="0"/>
          </a:p>
        </p:txBody>
      </p:sp>
      <p:sp>
        <p:nvSpPr>
          <p:cNvPr id="3" name="Content Placeholder 2"/>
          <p:cNvSpPr>
            <a:spLocks noGrp="1"/>
          </p:cNvSpPr>
          <p:nvPr>
            <p:ph idx="1"/>
          </p:nvPr>
        </p:nvSpPr>
        <p:spPr/>
        <p:txBody>
          <a:bodyPr/>
          <a:lstStyle/>
          <a:p>
            <a:r>
              <a:rPr lang="en-US" sz="3600" dirty="0" smtClean="0"/>
              <a:t>Feel like you can trust them.</a:t>
            </a:r>
          </a:p>
          <a:p>
            <a:r>
              <a:rPr lang="en-US" sz="3600" dirty="0" smtClean="0"/>
              <a:t>Feel safe…like they have your back.</a:t>
            </a:r>
            <a:r>
              <a:rPr lang="en-US" sz="3600" dirty="0"/>
              <a:t> </a:t>
            </a:r>
            <a:endParaRPr lang="en-US" sz="3600" dirty="0" smtClean="0"/>
          </a:p>
          <a:p>
            <a:r>
              <a:rPr lang="en-US" sz="3600" dirty="0" smtClean="0"/>
              <a:t>Feel optimistic and hopeful.</a:t>
            </a:r>
            <a:endParaRPr lang="en-US" sz="3600" dirty="0"/>
          </a:p>
          <a:p>
            <a:r>
              <a:rPr lang="en-US" sz="3600" dirty="0" smtClean="0"/>
              <a:t>Feel </a:t>
            </a:r>
            <a:r>
              <a:rPr lang="en-US" sz="3600" dirty="0"/>
              <a:t>good about the future.</a:t>
            </a:r>
          </a:p>
          <a:p>
            <a:endParaRPr lang="en-US" dirty="0"/>
          </a:p>
        </p:txBody>
      </p:sp>
    </p:spTree>
    <p:extLst>
      <p:ext uri="{BB962C8B-B14F-4D97-AF65-F5344CB8AC3E}">
        <p14:creationId xmlns:p14="http://schemas.microsoft.com/office/powerpoint/2010/main" val="793147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5360" y="973669"/>
            <a:ext cx="9302496" cy="706964"/>
          </a:xfrm>
        </p:spPr>
        <p:txBody>
          <a:bodyPr/>
          <a:lstStyle/>
          <a:p>
            <a:r>
              <a:rPr lang="en-US" dirty="0" smtClean="0"/>
              <a:t>Applying of these </a:t>
            </a:r>
            <a:r>
              <a:rPr lang="en-US" dirty="0"/>
              <a:t>C</a:t>
            </a:r>
            <a:r>
              <a:rPr lang="en-US" dirty="0" smtClean="0"/>
              <a:t>oncepts</a:t>
            </a:r>
            <a:endParaRPr lang="en-US" dirty="0"/>
          </a:p>
        </p:txBody>
      </p:sp>
      <p:sp>
        <p:nvSpPr>
          <p:cNvPr id="3" name="Content Placeholder 2"/>
          <p:cNvSpPr>
            <a:spLocks noGrp="1"/>
          </p:cNvSpPr>
          <p:nvPr>
            <p:ph idx="1"/>
          </p:nvPr>
        </p:nvSpPr>
        <p:spPr>
          <a:xfrm>
            <a:off x="658368" y="2499360"/>
            <a:ext cx="11106912" cy="3803904"/>
          </a:xfrm>
        </p:spPr>
        <p:txBody>
          <a:bodyPr/>
          <a:lstStyle/>
          <a:p>
            <a:r>
              <a:rPr lang="en-US" sz="2400" dirty="0" smtClean="0"/>
              <a:t>Take responsibility for your part of organizational and classroom climate. </a:t>
            </a:r>
          </a:p>
          <a:p>
            <a:r>
              <a:rPr lang="en-US" sz="2400" dirty="0" smtClean="0"/>
              <a:t>Invest your social capital by developing relationships and creating shared understandings.</a:t>
            </a:r>
          </a:p>
          <a:p>
            <a:r>
              <a:rPr lang="en-US" sz="2400" dirty="0" smtClean="0"/>
              <a:t>Empower people to develop their own connections.</a:t>
            </a:r>
          </a:p>
          <a:p>
            <a:r>
              <a:rPr lang="en-US" sz="2400" dirty="0" smtClean="0"/>
              <a:t>Find opportunities to allow leadership to happen at all levels.</a:t>
            </a:r>
          </a:p>
          <a:p>
            <a:r>
              <a:rPr lang="en-US" sz="2400" dirty="0" smtClean="0"/>
              <a:t>Develop your emotional intelligence and authenticity.</a:t>
            </a:r>
          </a:p>
          <a:p>
            <a:endParaRPr lang="en-US" sz="2400" dirty="0" smtClean="0"/>
          </a:p>
          <a:p>
            <a:endParaRPr lang="en-US" sz="2400" dirty="0" smtClean="0"/>
          </a:p>
          <a:p>
            <a:endParaRPr lang="en-US" sz="2400" dirty="0" smtClean="0"/>
          </a:p>
          <a:p>
            <a:endParaRPr lang="en-US" dirty="0"/>
          </a:p>
        </p:txBody>
      </p:sp>
    </p:spTree>
    <p:extLst>
      <p:ext uri="{BB962C8B-B14F-4D97-AF65-F5344CB8AC3E}">
        <p14:creationId xmlns:p14="http://schemas.microsoft.com/office/powerpoint/2010/main" val="45864045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a:t>
            </a:r>
            <a:r>
              <a:rPr lang="en-US" smtClean="0"/>
              <a:t>Study on </a:t>
            </a:r>
            <a:r>
              <a:rPr lang="en-US" dirty="0" smtClean="0"/>
              <a:t>Mid-Level Leaders</a:t>
            </a:r>
            <a:endParaRPr lang="en-US" dirty="0"/>
          </a:p>
        </p:txBody>
      </p:sp>
      <p:sp>
        <p:nvSpPr>
          <p:cNvPr id="3" name="Content Placeholder 2"/>
          <p:cNvSpPr>
            <a:spLocks noGrp="1"/>
          </p:cNvSpPr>
          <p:nvPr>
            <p:ph idx="1"/>
          </p:nvPr>
        </p:nvSpPr>
        <p:spPr>
          <a:xfrm>
            <a:off x="438912" y="2072640"/>
            <a:ext cx="11582400" cy="4785360"/>
          </a:xfrm>
        </p:spPr>
        <p:txBody>
          <a:bodyPr>
            <a:normAutofit/>
          </a:bodyPr>
          <a:lstStyle/>
          <a:p>
            <a:r>
              <a:rPr lang="en-US" sz="2200" dirty="0" smtClean="0"/>
              <a:t>Social Capital Use</a:t>
            </a:r>
          </a:p>
          <a:p>
            <a:pPr lvl="1"/>
            <a:r>
              <a:rPr lang="en-US" sz="1900" dirty="0" smtClean="0"/>
              <a:t>High: SSC </a:t>
            </a:r>
            <a:r>
              <a:rPr lang="en-US" sz="1900" dirty="0"/>
              <a:t>–</a:t>
            </a:r>
            <a:r>
              <a:rPr lang="en-US" sz="1900" dirty="0" smtClean="0"/>
              <a:t> 62%, RSC – 48%, CSC – 21%</a:t>
            </a:r>
          </a:p>
          <a:p>
            <a:r>
              <a:rPr lang="en-US" sz="2200" dirty="0" smtClean="0"/>
              <a:t>Gender, Tenure at Institution, Roles at Institution</a:t>
            </a:r>
          </a:p>
          <a:p>
            <a:pPr lvl="1"/>
            <a:r>
              <a:rPr lang="en-US" sz="1900" dirty="0" smtClean="0"/>
              <a:t>Males used more relational social capital than females</a:t>
            </a:r>
          </a:p>
          <a:p>
            <a:pPr lvl="1"/>
            <a:r>
              <a:rPr lang="en-US" sz="1900" dirty="0" smtClean="0"/>
              <a:t>Individuals 10-20 years had more structural social capital than 2-10 years</a:t>
            </a:r>
          </a:p>
          <a:p>
            <a:pPr lvl="1"/>
            <a:r>
              <a:rPr lang="en-US" sz="1900" dirty="0" smtClean="0"/>
              <a:t>Multiple roles had more relational and cognitive social capital than those with had one other admin or faculty role</a:t>
            </a:r>
          </a:p>
          <a:p>
            <a:r>
              <a:rPr lang="en-US" sz="2200" dirty="0" smtClean="0"/>
              <a:t>Relationship with Organizational Climate</a:t>
            </a:r>
          </a:p>
          <a:p>
            <a:pPr lvl="1"/>
            <a:r>
              <a:rPr lang="en-US" sz="1900" dirty="0" smtClean="0"/>
              <a:t>Relational and cognitive social capital predicted all measures of climate, including involvement, autonomy, integration, reflexivity, innovation and flexibility, and clarity of organizational goals.</a:t>
            </a:r>
          </a:p>
          <a:p>
            <a:pPr lvl="1"/>
            <a:endParaRPr lang="en-US" dirty="0"/>
          </a:p>
        </p:txBody>
      </p:sp>
    </p:spTree>
    <p:extLst>
      <p:ext uri="{BB962C8B-B14F-4D97-AF65-F5344CB8AC3E}">
        <p14:creationId xmlns:p14="http://schemas.microsoft.com/office/powerpoint/2010/main" val="27795386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resources</a:t>
            </a:r>
            <a:endParaRPr lang="en-US" dirty="0"/>
          </a:p>
        </p:txBody>
      </p:sp>
      <p:sp>
        <p:nvSpPr>
          <p:cNvPr id="3" name="Content Placeholder 2"/>
          <p:cNvSpPr>
            <a:spLocks noGrp="1"/>
          </p:cNvSpPr>
          <p:nvPr>
            <p:ph idx="1"/>
          </p:nvPr>
        </p:nvSpPr>
        <p:spPr/>
        <p:txBody>
          <a:bodyPr/>
          <a:lstStyle/>
          <a:p>
            <a:r>
              <a:rPr lang="en-US" sz="2400" dirty="0" smtClean="0">
                <a:hlinkClick r:id="rId2"/>
              </a:rPr>
              <a:t>Trust</a:t>
            </a:r>
            <a:r>
              <a:rPr lang="en-US" sz="2400" dirty="0" smtClean="0"/>
              <a:t> on teams.  Forbes</a:t>
            </a:r>
          </a:p>
          <a:p>
            <a:r>
              <a:rPr lang="en-US" sz="2400" dirty="0" smtClean="0"/>
              <a:t>Emotional Intelligence </a:t>
            </a:r>
            <a:r>
              <a:rPr lang="en-US" sz="2400" dirty="0" smtClean="0">
                <a:hlinkClick r:id="rId3"/>
              </a:rPr>
              <a:t>test</a:t>
            </a:r>
            <a:r>
              <a:rPr lang="en-US" sz="2400" dirty="0" smtClean="0"/>
              <a:t>.  Inc.</a:t>
            </a:r>
          </a:p>
          <a:p>
            <a:r>
              <a:rPr lang="en-US" sz="2400" dirty="0" smtClean="0"/>
              <a:t>Organization </a:t>
            </a:r>
            <a:r>
              <a:rPr lang="en-US" sz="2400" dirty="0" smtClean="0">
                <a:hlinkClick r:id="rId4"/>
              </a:rPr>
              <a:t>Learning</a:t>
            </a:r>
            <a:r>
              <a:rPr lang="en-US" sz="2400" dirty="0" smtClean="0"/>
              <a:t> in colleges</a:t>
            </a:r>
          </a:p>
          <a:p>
            <a:endParaRPr lang="en-US" dirty="0" smtClean="0"/>
          </a:p>
          <a:p>
            <a:endParaRPr lang="en-US" dirty="0"/>
          </a:p>
        </p:txBody>
      </p:sp>
    </p:spTree>
    <p:extLst>
      <p:ext uri="{BB962C8B-B14F-4D97-AF65-F5344CB8AC3E}">
        <p14:creationId xmlns:p14="http://schemas.microsoft.com/office/powerpoint/2010/main" val="39600083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Leadership in Organizations</a:t>
            </a:r>
            <a:endParaRPr lang="en-US" sz="4000" dirty="0"/>
          </a:p>
        </p:txBody>
      </p:sp>
      <p:sp>
        <p:nvSpPr>
          <p:cNvPr id="3" name="Content Placeholder 2"/>
          <p:cNvSpPr>
            <a:spLocks noGrp="1"/>
          </p:cNvSpPr>
          <p:nvPr>
            <p:ph idx="1"/>
          </p:nvPr>
        </p:nvSpPr>
        <p:spPr>
          <a:xfrm>
            <a:off x="811529" y="2440094"/>
            <a:ext cx="10995661" cy="4298588"/>
          </a:xfrm>
        </p:spPr>
        <p:txBody>
          <a:bodyPr>
            <a:noAutofit/>
          </a:bodyPr>
          <a:lstStyle/>
          <a:p>
            <a:pPr marL="0" indent="0" algn="ctr">
              <a:buNone/>
            </a:pPr>
            <a:r>
              <a:rPr lang="en-US" sz="3200" dirty="0" smtClean="0"/>
              <a:t>“A </a:t>
            </a:r>
            <a:r>
              <a:rPr lang="en-US" sz="3200" dirty="0"/>
              <a:t>2016 Gallup poll found that only 18% of managers demonstrate a high level of talent for managing others – meaning </a:t>
            </a:r>
            <a:r>
              <a:rPr lang="en-US" sz="3200" b="1" dirty="0"/>
              <a:t>a shocking 82% of managers aren’t very good at leading people</a:t>
            </a:r>
            <a:r>
              <a:rPr lang="en-US" sz="3200" dirty="0"/>
              <a:t>. Gallup estimated that this lack of leadership capability costs U.S. corporations up to $550 </a:t>
            </a:r>
            <a:r>
              <a:rPr lang="en-US" sz="3200" i="1" dirty="0"/>
              <a:t>billion</a:t>
            </a:r>
            <a:r>
              <a:rPr lang="en-US" sz="3200" dirty="0"/>
              <a:t> annually</a:t>
            </a:r>
            <a:r>
              <a:rPr lang="en-US" sz="3200" dirty="0" smtClean="0"/>
              <a:t>.”</a:t>
            </a:r>
            <a:r>
              <a:rPr lang="en-US" sz="3200" dirty="0"/>
              <a:t> </a:t>
            </a:r>
            <a:endParaRPr lang="en-US" sz="3200" dirty="0" smtClean="0"/>
          </a:p>
          <a:p>
            <a:pPr marL="0" indent="0">
              <a:buNone/>
            </a:pPr>
            <a:endParaRPr lang="en-US" sz="2800" dirty="0"/>
          </a:p>
          <a:p>
            <a:pPr marL="0" indent="0">
              <a:buNone/>
            </a:pPr>
            <a:r>
              <a:rPr lang="en-US" sz="2800" dirty="0" smtClean="0"/>
              <a:t>From </a:t>
            </a:r>
            <a:r>
              <a:rPr lang="en-US" sz="2800" dirty="0" smtClean="0">
                <a:hlinkClick r:id="rId3"/>
              </a:rPr>
              <a:t>Forbes</a:t>
            </a:r>
            <a:r>
              <a:rPr lang="en-US" sz="2800" dirty="0" smtClean="0"/>
              <a:t>, 2018</a:t>
            </a:r>
          </a:p>
          <a:p>
            <a:pPr marL="0" indent="0">
              <a:buNone/>
            </a:pPr>
            <a:endParaRPr lang="en-US" sz="2800" dirty="0"/>
          </a:p>
          <a:p>
            <a:pPr marL="0" indent="0">
              <a:buNone/>
            </a:pPr>
            <a:endParaRPr lang="en-US" sz="3200" dirty="0"/>
          </a:p>
        </p:txBody>
      </p:sp>
    </p:spTree>
    <p:extLst>
      <p:ext uri="{BB962C8B-B14F-4D97-AF65-F5344CB8AC3E}">
        <p14:creationId xmlns:p14="http://schemas.microsoft.com/office/powerpoint/2010/main" val="29553315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Leadership Styles</a:t>
            </a:r>
            <a:endParaRPr lang="en-US" dirty="0"/>
          </a:p>
        </p:txBody>
      </p:sp>
      <p:sp>
        <p:nvSpPr>
          <p:cNvPr id="3" name="Content Placeholder 2"/>
          <p:cNvSpPr>
            <a:spLocks noGrp="1"/>
          </p:cNvSpPr>
          <p:nvPr>
            <p:ph idx="1"/>
          </p:nvPr>
        </p:nvSpPr>
        <p:spPr>
          <a:xfrm>
            <a:off x="535259" y="2252547"/>
            <a:ext cx="11285034" cy="4482790"/>
          </a:xfrm>
        </p:spPr>
        <p:txBody>
          <a:bodyPr>
            <a:noAutofit/>
          </a:bodyPr>
          <a:lstStyle/>
          <a:p>
            <a:pPr>
              <a:spcBef>
                <a:spcPts val="1800"/>
              </a:spcBef>
            </a:pPr>
            <a:r>
              <a:rPr lang="en-US" sz="2100" b="1" dirty="0"/>
              <a:t>Shared leadership </a:t>
            </a:r>
            <a:r>
              <a:rPr lang="en-US" sz="2100" dirty="0"/>
              <a:t>has been a powerful tool at </a:t>
            </a:r>
            <a:r>
              <a:rPr lang="en-US" sz="2100" dirty="0" err="1"/>
              <a:t>Catalent</a:t>
            </a:r>
            <a:r>
              <a:rPr lang="en-US" sz="2100" dirty="0"/>
              <a:t> Pharma Solutions for managing a complex organization and achieving aggressive growth and operational targets, said CEO John </a:t>
            </a:r>
            <a:r>
              <a:rPr lang="en-US" sz="2100" dirty="0" err="1"/>
              <a:t>Chiminski</a:t>
            </a:r>
            <a:r>
              <a:rPr lang="en-US" sz="2100" dirty="0" smtClean="0"/>
              <a:t>.</a:t>
            </a:r>
          </a:p>
          <a:p>
            <a:pPr>
              <a:spcBef>
                <a:spcPts val="1800"/>
              </a:spcBef>
            </a:pPr>
            <a:r>
              <a:rPr lang="en-US" sz="2100" dirty="0" smtClean="0"/>
              <a:t>Arthur </a:t>
            </a:r>
            <a:r>
              <a:rPr lang="en-US" sz="2100" dirty="0"/>
              <a:t>T. Demoulas, CEO of the family-owned Market Basket grocery-store </a:t>
            </a:r>
            <a:r>
              <a:rPr lang="en-US" sz="2100" dirty="0" smtClean="0"/>
              <a:t>chain, believes in a </a:t>
            </a:r>
            <a:r>
              <a:rPr lang="en-US" sz="2100" b="1" dirty="0" smtClean="0"/>
              <a:t>people-centric </a:t>
            </a:r>
            <a:r>
              <a:rPr lang="en-US" sz="2100" b="1" dirty="0"/>
              <a:t>style of leadership </a:t>
            </a:r>
            <a:r>
              <a:rPr lang="en-US" sz="2100" dirty="0" smtClean="0"/>
              <a:t>and puts </a:t>
            </a:r>
            <a:r>
              <a:rPr lang="en-US" sz="2100" dirty="0"/>
              <a:t>people first. </a:t>
            </a:r>
            <a:endParaRPr lang="en-US" sz="2100" dirty="0" smtClean="0"/>
          </a:p>
          <a:p>
            <a:pPr>
              <a:spcBef>
                <a:spcPts val="1800"/>
              </a:spcBef>
            </a:pPr>
            <a:r>
              <a:rPr lang="en-US" sz="2100" dirty="0" err="1"/>
              <a:t>Indra</a:t>
            </a:r>
            <a:r>
              <a:rPr lang="en-US" sz="2100" dirty="0"/>
              <a:t> </a:t>
            </a:r>
            <a:r>
              <a:rPr lang="en-US" sz="2100" dirty="0" err="1"/>
              <a:t>Nooyi</a:t>
            </a:r>
            <a:r>
              <a:rPr lang="en-US" sz="2100" dirty="0"/>
              <a:t> </a:t>
            </a:r>
            <a:r>
              <a:rPr lang="en-US" sz="2100" dirty="0" smtClean="0"/>
              <a:t>used </a:t>
            </a:r>
            <a:r>
              <a:rPr lang="en-US" sz="2100" dirty="0"/>
              <a:t>charismatic leadership during her time as Chairman and CEO of PepsiCo. Exhibiting confidence, optimism, and resilience, </a:t>
            </a:r>
            <a:r>
              <a:rPr lang="en-US" sz="2100" dirty="0" err="1"/>
              <a:t>Nooyi</a:t>
            </a:r>
            <a:r>
              <a:rPr lang="en-US" sz="2100" dirty="0"/>
              <a:t> was skilled at </a:t>
            </a:r>
            <a:r>
              <a:rPr lang="en-US" sz="2100" b="1" dirty="0"/>
              <a:t>creating a vision, communicating it to her employees, and garnering their support</a:t>
            </a:r>
            <a:r>
              <a:rPr lang="en-US" sz="2100" dirty="0" smtClean="0"/>
              <a:t>.</a:t>
            </a:r>
          </a:p>
          <a:p>
            <a:pPr>
              <a:spcBef>
                <a:spcPts val="1800"/>
              </a:spcBef>
            </a:pPr>
            <a:r>
              <a:rPr lang="en-US" sz="2100" dirty="0"/>
              <a:t>Zappos CEO Tony Hsieh exemplifies </a:t>
            </a:r>
            <a:r>
              <a:rPr lang="en-US" sz="2100" dirty="0" smtClean="0"/>
              <a:t>collaborative leadership</a:t>
            </a:r>
            <a:r>
              <a:rPr lang="en-US" sz="2100" dirty="0"/>
              <a:t>. He built a corporate culture that focuses on </a:t>
            </a:r>
            <a:r>
              <a:rPr lang="en-US" sz="2100" b="1" dirty="0"/>
              <a:t>teambuilding and </a:t>
            </a:r>
            <a:r>
              <a:rPr lang="en-US" sz="2100" b="1" dirty="0" smtClean="0"/>
              <a:t>power-sharing</a:t>
            </a:r>
            <a:r>
              <a:rPr lang="en-US" sz="2100" dirty="0" smtClean="0"/>
              <a:t>.  He live-streams team meetings so </a:t>
            </a:r>
            <a:r>
              <a:rPr lang="en-US" sz="2100" dirty="0"/>
              <a:t>that </a:t>
            </a:r>
            <a:r>
              <a:rPr lang="en-US" sz="2100" dirty="0" smtClean="0"/>
              <a:t>everyone</a:t>
            </a:r>
            <a:r>
              <a:rPr lang="en-US" sz="2100" dirty="0"/>
              <a:t> </a:t>
            </a:r>
            <a:r>
              <a:rPr lang="en-US" sz="2100" dirty="0" smtClean="0"/>
              <a:t>can be involved.</a:t>
            </a:r>
            <a:endParaRPr lang="en-US" sz="2100" dirty="0"/>
          </a:p>
        </p:txBody>
      </p:sp>
    </p:spTree>
    <p:extLst>
      <p:ext uri="{BB962C8B-B14F-4D97-AF65-F5344CB8AC3E}">
        <p14:creationId xmlns:p14="http://schemas.microsoft.com/office/powerpoint/2010/main" val="28823413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Leadership in Community Colleges</a:t>
            </a:r>
            <a:endParaRPr lang="en-US" sz="4000" dirty="0"/>
          </a:p>
        </p:txBody>
      </p:sp>
      <p:sp>
        <p:nvSpPr>
          <p:cNvPr id="3" name="Content Placeholder 2"/>
          <p:cNvSpPr>
            <a:spLocks noGrp="1"/>
          </p:cNvSpPr>
          <p:nvPr>
            <p:ph idx="1"/>
          </p:nvPr>
        </p:nvSpPr>
        <p:spPr>
          <a:xfrm>
            <a:off x="538582" y="2428664"/>
            <a:ext cx="11508637" cy="4298588"/>
          </a:xfrm>
        </p:spPr>
        <p:txBody>
          <a:bodyPr>
            <a:noAutofit/>
          </a:bodyPr>
          <a:lstStyle/>
          <a:p>
            <a:r>
              <a:rPr lang="en-US" sz="2800" dirty="0" smtClean="0"/>
              <a:t>Community colleges are facing many challenges</a:t>
            </a:r>
          </a:p>
          <a:p>
            <a:pPr lvl="2"/>
            <a:r>
              <a:rPr lang="en-US" sz="2200" dirty="0" smtClean="0"/>
              <a:t>Competing demands form varied stakeholder</a:t>
            </a:r>
          </a:p>
          <a:p>
            <a:pPr lvl="2"/>
            <a:r>
              <a:rPr lang="en-US" sz="2200" dirty="0" smtClean="0"/>
              <a:t>Competition for students</a:t>
            </a:r>
          </a:p>
          <a:p>
            <a:pPr lvl="2"/>
            <a:r>
              <a:rPr lang="en-US" sz="2200" dirty="0" smtClean="0"/>
              <a:t>Limited financial support</a:t>
            </a:r>
          </a:p>
          <a:p>
            <a:pPr lvl="2"/>
            <a:r>
              <a:rPr lang="en-US" sz="2200" dirty="0" smtClean="0"/>
              <a:t>Lack of confidence in higher education</a:t>
            </a:r>
            <a:endParaRPr lang="en-US" sz="2200" dirty="0"/>
          </a:p>
          <a:p>
            <a:r>
              <a:rPr lang="en-US" sz="2800" dirty="0" smtClean="0"/>
              <a:t>Leadership crisis </a:t>
            </a:r>
            <a:r>
              <a:rPr lang="en-US" sz="1600" dirty="0"/>
              <a:t>(AACC, 2012; Alfred, 2012; Eddy, 2010; </a:t>
            </a:r>
            <a:r>
              <a:rPr lang="en-US" sz="1600" dirty="0" err="1"/>
              <a:t>Shults</a:t>
            </a:r>
            <a:r>
              <a:rPr lang="en-US" sz="1600" dirty="0"/>
              <a:t>, 2001; </a:t>
            </a:r>
            <a:r>
              <a:rPr lang="en-US" sz="1600" dirty="0" err="1"/>
              <a:t>Selingo</a:t>
            </a:r>
            <a:r>
              <a:rPr lang="en-US" sz="1600" dirty="0"/>
              <a:t>, </a:t>
            </a:r>
            <a:r>
              <a:rPr lang="en-US" sz="1600" dirty="0" err="1"/>
              <a:t>Chheng</a:t>
            </a:r>
            <a:r>
              <a:rPr lang="en-US" sz="1600" dirty="0"/>
              <a:t>, &amp; Clark, 2017</a:t>
            </a:r>
            <a:r>
              <a:rPr lang="en-US" sz="1600" dirty="0" smtClean="0"/>
              <a:t>)</a:t>
            </a:r>
          </a:p>
          <a:p>
            <a:pPr lvl="2"/>
            <a:r>
              <a:rPr lang="en-US" sz="2200" dirty="0" smtClean="0"/>
              <a:t>Large number of retirements</a:t>
            </a:r>
          </a:p>
          <a:p>
            <a:pPr lvl="2"/>
            <a:r>
              <a:rPr lang="en-US" sz="2200" dirty="0" smtClean="0"/>
              <a:t>Less years in position</a:t>
            </a:r>
          </a:p>
          <a:p>
            <a:pPr lvl="2"/>
            <a:r>
              <a:rPr lang="en-US" sz="2200" dirty="0" smtClean="0"/>
              <a:t>Limited pool of future candidates</a:t>
            </a:r>
          </a:p>
          <a:p>
            <a:pPr marL="0" indent="0">
              <a:buNone/>
            </a:pPr>
            <a:endParaRPr lang="en-US" sz="1100" dirty="0" smtClean="0"/>
          </a:p>
        </p:txBody>
      </p:sp>
    </p:spTree>
    <p:extLst>
      <p:ext uri="{BB962C8B-B14F-4D97-AF65-F5344CB8AC3E}">
        <p14:creationId xmlns:p14="http://schemas.microsoft.com/office/powerpoint/2010/main" val="40781935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Leadership in Community Colleges</a:t>
            </a:r>
            <a:endParaRPr lang="en-US" sz="4000" dirty="0"/>
          </a:p>
        </p:txBody>
      </p:sp>
      <p:sp>
        <p:nvSpPr>
          <p:cNvPr id="3" name="Content Placeholder 2"/>
          <p:cNvSpPr>
            <a:spLocks noGrp="1"/>
          </p:cNvSpPr>
          <p:nvPr>
            <p:ph idx="1"/>
          </p:nvPr>
        </p:nvSpPr>
        <p:spPr>
          <a:xfrm>
            <a:off x="538583" y="2428664"/>
            <a:ext cx="11200028" cy="4298588"/>
          </a:xfrm>
        </p:spPr>
        <p:txBody>
          <a:bodyPr>
            <a:noAutofit/>
          </a:bodyPr>
          <a:lstStyle/>
          <a:p>
            <a:pPr marL="0" indent="0" algn="ctr">
              <a:buNone/>
            </a:pPr>
            <a:endParaRPr lang="en-US" sz="2800" dirty="0" smtClean="0"/>
          </a:p>
          <a:p>
            <a:pPr marL="0" indent="0" algn="ctr">
              <a:buNone/>
            </a:pPr>
            <a:r>
              <a:rPr lang="en-US" sz="3200" dirty="0" smtClean="0"/>
              <a:t>“</a:t>
            </a:r>
            <a:r>
              <a:rPr lang="en-US" sz="3200" dirty="0"/>
              <a:t>The future of leadership in community colleges will depend to a significant extent on the ability of institutions to identify, not overlook, </a:t>
            </a:r>
            <a:r>
              <a:rPr lang="en-US" sz="3200" u="sng" dirty="0"/>
              <a:t>extraordinary potential for leadership that resides in ordinary people</a:t>
            </a:r>
            <a:r>
              <a:rPr lang="en-US" sz="3200" dirty="0"/>
              <a:t>” (Alfred, 2012, p. 120). </a:t>
            </a:r>
          </a:p>
          <a:p>
            <a:pPr marL="0" indent="0" algn="ctr">
              <a:buNone/>
            </a:pPr>
            <a:endParaRPr lang="en-US" sz="2800" dirty="0" smtClean="0"/>
          </a:p>
          <a:p>
            <a:pPr marL="0" indent="0" algn="ctr">
              <a:buNone/>
            </a:pPr>
            <a:endParaRPr lang="en-US" sz="2800" dirty="0"/>
          </a:p>
        </p:txBody>
      </p:sp>
    </p:spTree>
    <p:extLst>
      <p:ext uri="{BB962C8B-B14F-4D97-AF65-F5344CB8AC3E}">
        <p14:creationId xmlns:p14="http://schemas.microsoft.com/office/powerpoint/2010/main" val="16845478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Types of Leadership</a:t>
            </a:r>
            <a:endParaRPr lang="en-US" sz="4000" dirty="0"/>
          </a:p>
        </p:txBody>
      </p:sp>
      <p:sp>
        <p:nvSpPr>
          <p:cNvPr id="3" name="Content Placeholder 2"/>
          <p:cNvSpPr>
            <a:spLocks noGrp="1"/>
          </p:cNvSpPr>
          <p:nvPr>
            <p:ph sz="half" idx="1"/>
          </p:nvPr>
        </p:nvSpPr>
        <p:spPr>
          <a:xfrm>
            <a:off x="669074" y="3044414"/>
            <a:ext cx="4917688" cy="2824680"/>
          </a:xfrm>
        </p:spPr>
        <p:txBody>
          <a:bodyPr>
            <a:normAutofit/>
          </a:bodyPr>
          <a:lstStyle/>
          <a:p>
            <a:r>
              <a:rPr lang="en-US" sz="2800" dirty="0" smtClean="0"/>
              <a:t>Laissez-Faire Leadership</a:t>
            </a:r>
          </a:p>
          <a:p>
            <a:r>
              <a:rPr lang="en-US" sz="2800" dirty="0" smtClean="0"/>
              <a:t>Autocratic Leadership</a:t>
            </a:r>
          </a:p>
          <a:p>
            <a:r>
              <a:rPr lang="en-US" sz="2800" dirty="0"/>
              <a:t>Democratic Leadership</a:t>
            </a:r>
          </a:p>
          <a:p>
            <a:r>
              <a:rPr lang="en-US" sz="2800" dirty="0" smtClean="0"/>
              <a:t>Transactional Leadership</a:t>
            </a:r>
          </a:p>
          <a:p>
            <a:endParaRPr lang="en-US" dirty="0"/>
          </a:p>
          <a:p>
            <a:endParaRPr lang="en-US" dirty="0"/>
          </a:p>
        </p:txBody>
      </p:sp>
      <p:sp>
        <p:nvSpPr>
          <p:cNvPr id="4" name="Content Placeholder 3"/>
          <p:cNvSpPr>
            <a:spLocks noGrp="1"/>
          </p:cNvSpPr>
          <p:nvPr>
            <p:ph sz="half" idx="2"/>
          </p:nvPr>
        </p:nvSpPr>
        <p:spPr>
          <a:xfrm>
            <a:off x="5921297" y="2324981"/>
            <a:ext cx="6501162" cy="4023360"/>
          </a:xfrm>
        </p:spPr>
        <p:txBody>
          <a:bodyPr>
            <a:normAutofit/>
          </a:bodyPr>
          <a:lstStyle/>
          <a:p>
            <a:pPr marL="0" indent="0">
              <a:buNone/>
            </a:pPr>
            <a:endParaRPr lang="en-US" sz="3200" dirty="0" smtClean="0"/>
          </a:p>
          <a:p>
            <a:r>
              <a:rPr lang="en-US" sz="2800" dirty="0" smtClean="0"/>
              <a:t>Servant </a:t>
            </a:r>
            <a:r>
              <a:rPr lang="en-US" sz="2800" dirty="0"/>
              <a:t>Leadership</a:t>
            </a:r>
          </a:p>
          <a:p>
            <a:r>
              <a:rPr lang="en-US" sz="2800" dirty="0"/>
              <a:t>Transformational Leadership</a:t>
            </a:r>
          </a:p>
          <a:p>
            <a:r>
              <a:rPr lang="en-US" sz="2800" dirty="0"/>
              <a:t>Charismatic </a:t>
            </a:r>
            <a:r>
              <a:rPr lang="en-US" sz="2800" dirty="0" smtClean="0"/>
              <a:t>Leadership</a:t>
            </a:r>
          </a:p>
          <a:p>
            <a:r>
              <a:rPr lang="en-US" sz="2800" dirty="0" smtClean="0"/>
              <a:t>Authentic Leadership</a:t>
            </a:r>
            <a:endParaRPr lang="en-US" sz="2800" dirty="0"/>
          </a:p>
          <a:p>
            <a:r>
              <a:rPr lang="en-US" sz="2800" dirty="0"/>
              <a:t>Relational/Networked Leadership</a:t>
            </a:r>
          </a:p>
          <a:p>
            <a:endParaRPr lang="en-US" dirty="0"/>
          </a:p>
        </p:txBody>
      </p:sp>
    </p:spTree>
    <p:extLst>
      <p:ext uri="{BB962C8B-B14F-4D97-AF65-F5344CB8AC3E}">
        <p14:creationId xmlns:p14="http://schemas.microsoft.com/office/powerpoint/2010/main" val="18806646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Types of Leadership</a:t>
            </a:r>
            <a:endParaRPr lang="en-US" sz="4000" dirty="0"/>
          </a:p>
        </p:txBody>
      </p:sp>
      <p:sp>
        <p:nvSpPr>
          <p:cNvPr id="3" name="Content Placeholder 2"/>
          <p:cNvSpPr>
            <a:spLocks noGrp="1"/>
          </p:cNvSpPr>
          <p:nvPr>
            <p:ph sz="half" idx="1"/>
          </p:nvPr>
        </p:nvSpPr>
        <p:spPr>
          <a:xfrm>
            <a:off x="669074" y="2420471"/>
            <a:ext cx="4917688" cy="3448623"/>
          </a:xfrm>
        </p:spPr>
        <p:txBody>
          <a:bodyPr>
            <a:normAutofit/>
          </a:bodyPr>
          <a:lstStyle/>
          <a:p>
            <a:endParaRPr lang="en-US" sz="3200" dirty="0" smtClean="0"/>
          </a:p>
          <a:p>
            <a:r>
              <a:rPr lang="en-US" sz="2800" dirty="0" smtClean="0">
                <a:solidFill>
                  <a:schemeClr val="bg1">
                    <a:lumMod val="85000"/>
                  </a:schemeClr>
                </a:solidFill>
              </a:rPr>
              <a:t>Laissez-Faire Leadership</a:t>
            </a:r>
          </a:p>
          <a:p>
            <a:r>
              <a:rPr lang="en-US" sz="2800" dirty="0" smtClean="0">
                <a:solidFill>
                  <a:schemeClr val="bg1">
                    <a:lumMod val="85000"/>
                  </a:schemeClr>
                </a:solidFill>
              </a:rPr>
              <a:t>Autocratic Leadership</a:t>
            </a:r>
          </a:p>
          <a:p>
            <a:r>
              <a:rPr lang="en-US" sz="2800" dirty="0">
                <a:solidFill>
                  <a:schemeClr val="bg1">
                    <a:lumMod val="85000"/>
                  </a:schemeClr>
                </a:solidFill>
              </a:rPr>
              <a:t>Democratic Leadership</a:t>
            </a:r>
          </a:p>
          <a:p>
            <a:r>
              <a:rPr lang="en-US" sz="2800" dirty="0" smtClean="0">
                <a:solidFill>
                  <a:schemeClr val="bg1">
                    <a:lumMod val="85000"/>
                  </a:schemeClr>
                </a:solidFill>
              </a:rPr>
              <a:t>Transactional Leadership</a:t>
            </a:r>
          </a:p>
          <a:p>
            <a:endParaRPr lang="en-US" dirty="0"/>
          </a:p>
          <a:p>
            <a:endParaRPr lang="en-US" dirty="0"/>
          </a:p>
        </p:txBody>
      </p:sp>
      <p:sp>
        <p:nvSpPr>
          <p:cNvPr id="4" name="Content Placeholder 3"/>
          <p:cNvSpPr>
            <a:spLocks noGrp="1"/>
          </p:cNvSpPr>
          <p:nvPr>
            <p:ph sz="half" idx="2"/>
          </p:nvPr>
        </p:nvSpPr>
        <p:spPr>
          <a:xfrm>
            <a:off x="5921297" y="2324981"/>
            <a:ext cx="6501162" cy="4023360"/>
          </a:xfrm>
        </p:spPr>
        <p:txBody>
          <a:bodyPr>
            <a:normAutofit/>
          </a:bodyPr>
          <a:lstStyle/>
          <a:p>
            <a:pPr marL="0" indent="0">
              <a:buNone/>
            </a:pPr>
            <a:endParaRPr lang="en-US" sz="3200" dirty="0" smtClean="0"/>
          </a:p>
          <a:p>
            <a:r>
              <a:rPr lang="en-US" sz="2800" dirty="0" smtClean="0">
                <a:solidFill>
                  <a:schemeClr val="tx1"/>
                </a:solidFill>
              </a:rPr>
              <a:t>Servant </a:t>
            </a:r>
            <a:r>
              <a:rPr lang="en-US" sz="2800" dirty="0">
                <a:solidFill>
                  <a:schemeClr val="tx1"/>
                </a:solidFill>
              </a:rPr>
              <a:t>Leadership</a:t>
            </a:r>
          </a:p>
          <a:p>
            <a:r>
              <a:rPr lang="en-US" sz="2800" dirty="0">
                <a:solidFill>
                  <a:schemeClr val="tx1"/>
                </a:solidFill>
              </a:rPr>
              <a:t>Transformational Leadership</a:t>
            </a:r>
          </a:p>
          <a:p>
            <a:r>
              <a:rPr lang="en-US" sz="2800" dirty="0">
                <a:solidFill>
                  <a:schemeClr val="tx1"/>
                </a:solidFill>
              </a:rPr>
              <a:t>Charismatic </a:t>
            </a:r>
            <a:r>
              <a:rPr lang="en-US" sz="2800" dirty="0" smtClean="0">
                <a:solidFill>
                  <a:schemeClr val="tx1"/>
                </a:solidFill>
              </a:rPr>
              <a:t>Leadership</a:t>
            </a:r>
          </a:p>
          <a:p>
            <a:r>
              <a:rPr lang="en-US" sz="2800" dirty="0" smtClean="0">
                <a:solidFill>
                  <a:schemeClr val="tx1"/>
                </a:solidFill>
              </a:rPr>
              <a:t>Authentic Leadership</a:t>
            </a:r>
            <a:endParaRPr lang="en-US" sz="2800" dirty="0">
              <a:solidFill>
                <a:schemeClr val="tx1"/>
              </a:solidFill>
            </a:endParaRPr>
          </a:p>
          <a:p>
            <a:r>
              <a:rPr lang="en-US" sz="2800" b="1" dirty="0">
                <a:solidFill>
                  <a:schemeClr val="tx1"/>
                </a:solidFill>
              </a:rPr>
              <a:t>Relational/Networked Leadership</a:t>
            </a:r>
          </a:p>
          <a:p>
            <a:endParaRPr lang="en-US" dirty="0"/>
          </a:p>
        </p:txBody>
      </p:sp>
    </p:spTree>
    <p:extLst>
      <p:ext uri="{BB962C8B-B14F-4D97-AF65-F5344CB8AC3E}">
        <p14:creationId xmlns:p14="http://schemas.microsoft.com/office/powerpoint/2010/main" val="282629877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FFC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EC7F02AD-9687-440F-A9DF-FAA6F22270D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13726</TotalTime>
  <Words>5899</Words>
  <Application>Microsoft Office PowerPoint</Application>
  <PresentationFormat>Widescreen</PresentationFormat>
  <Paragraphs>266</Paragraphs>
  <Slides>32</Slides>
  <Notes>23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Calibri</vt:lpstr>
      <vt:lpstr>Century Gothic</vt:lpstr>
      <vt:lpstr>Wingdings 3</vt:lpstr>
      <vt:lpstr>Ion Boardroom</vt:lpstr>
      <vt:lpstr>Relational Leadership and Organizational Climate</vt:lpstr>
      <vt:lpstr>What is Leadership?</vt:lpstr>
      <vt:lpstr>How They Make You Feel</vt:lpstr>
      <vt:lpstr>Leadership in Organizations</vt:lpstr>
      <vt:lpstr>New Leadership Styles</vt:lpstr>
      <vt:lpstr>Leadership in Community Colleges</vt:lpstr>
      <vt:lpstr>Leadership in Community Colleges</vt:lpstr>
      <vt:lpstr>Types of Leadership</vt:lpstr>
      <vt:lpstr>Types of Leadership</vt:lpstr>
      <vt:lpstr>Leadership as an Interactive Process</vt:lpstr>
      <vt:lpstr>Leadership as an Interactive Process</vt:lpstr>
      <vt:lpstr>Relational Leadership</vt:lpstr>
      <vt:lpstr>Social Capital</vt:lpstr>
      <vt:lpstr>Social Capital</vt:lpstr>
      <vt:lpstr>Social Capital</vt:lpstr>
      <vt:lpstr>Social Capital</vt:lpstr>
      <vt:lpstr>Social Capital</vt:lpstr>
      <vt:lpstr>Social Capital</vt:lpstr>
      <vt:lpstr>Connection to Other Theories</vt:lpstr>
      <vt:lpstr>Biological Connections – Relationships</vt:lpstr>
      <vt:lpstr>Biological Connections – Mirror Neurons</vt:lpstr>
      <vt:lpstr>Biological Connection - Awareness</vt:lpstr>
      <vt:lpstr>Biological Connections – Thinking Fast</vt:lpstr>
      <vt:lpstr>Organizational Climate</vt:lpstr>
      <vt:lpstr>Organizational Climate</vt:lpstr>
      <vt:lpstr>Organizational Climate &amp; Employee Engagement</vt:lpstr>
      <vt:lpstr>Classroom Leadership</vt:lpstr>
      <vt:lpstr>Classroom Leadership and Climate</vt:lpstr>
      <vt:lpstr>Classroom Leadership and Climate</vt:lpstr>
      <vt:lpstr>Applying of these Concepts</vt:lpstr>
      <vt:lpstr>My Study on Mid-Level Leaders</vt:lpstr>
      <vt:lpstr>Other 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Relational Leadership and Organization Climate</dc:title>
  <dc:creator>Donna Vandergrift</dc:creator>
  <cp:lastModifiedBy>Donna Vandergrift</cp:lastModifiedBy>
  <cp:revision>57</cp:revision>
  <cp:lastPrinted>2019-10-24T19:57:13Z</cp:lastPrinted>
  <dcterms:created xsi:type="dcterms:W3CDTF">2019-10-05T16:43:10Z</dcterms:created>
  <dcterms:modified xsi:type="dcterms:W3CDTF">2019-10-26T20:52:07Z</dcterms:modified>
</cp:coreProperties>
</file>