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7" r:id="rId3"/>
    <p:sldId id="259" r:id="rId4"/>
    <p:sldId id="262" r:id="rId5"/>
    <p:sldId id="258" r:id="rId6"/>
    <p:sldId id="261" r:id="rId7"/>
    <p:sldId id="263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58" autoAdjust="0"/>
  </p:normalViewPr>
  <p:slideViewPr>
    <p:cSldViewPr>
      <p:cViewPr>
        <p:scale>
          <a:sx n="72" d="100"/>
          <a:sy n="72" d="100"/>
        </p:scale>
        <p:origin x="-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C4014D-8508-4158-8CA8-814FFB670E6F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5D55E3-7082-41B7-BEB3-167EE34A6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DD5525-7FB3-413F-823E-D43F485A283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Help students see how taking this course can help them make important life decisions.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Make sure to point out that being sexually active is not part of sexual intelligence.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DD5525-7FB3-413F-823E-D43F485A283A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Help students see how taking this course can help them make important life decisions.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Make sure to point out that being sexually active is not part of sexual intelligence.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58B9248-667B-4FF5-A6B7-4DA120891980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Hold discussion on various factors from our world that have an affect on our perspective of sexuality. This also helps students begin to see that everyone has a different perspective on sexuality due to the diversity of influences among them.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9DD50A-F6E9-4012-A907-9B0DAA18ED9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052FFB-61AE-4678-86DE-A0B262F802B4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Discussion on how we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define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sex and key points in history that were pivotal to this. How clearly do we define male/female gender roles currently? Rigid gender-role conditioning can limit each person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potential and can harm their sexuality.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BA2BAAE-0083-438D-9E0A-AB132FC883B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Caption: The evolution of broken taboos on TV.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89A87A-5761-473B-9BCF-4870A65F00F2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6840B-E12D-4B04-A868-82A55609B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76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6835B-2503-4CB5-B10C-118C43D21D59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A0833-A208-457B-A5AE-9AB03F209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DA8609-6208-4D7C-9533-A51C7F6DDE70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CE4EB-A66E-4E5C-81B1-01B11B86B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05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DE752-E0BD-4355-8058-7B3DECA3A2B6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18DD7-D061-48EA-B736-B6B2CB5F3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03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E8689-FBF6-452C-A560-7C5F299CE3E8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9F246-9D57-49B8-9FDC-1C35523AF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10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20774-2F92-4FD8-9CF8-097FA74B70FB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FAD33-1A49-4304-97FB-14E4C11D2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02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A169D4-230B-428C-8D12-8BF8FAB3413D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282EE-A8D4-49DA-8665-39EEB3E2B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73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54468-1FBB-4903-AF5B-6FA14EF50FBA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B565-B692-48D7-8A84-538A80FD7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4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B6A7B-60F3-4C95-BC85-B9DFFF6D3497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7590-9300-40D4-919B-B2CE96D2F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20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68187-505A-422E-84F3-8C50FFD66F84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35DBB-A8FF-4FFB-8080-F156F76D2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4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8DBC1-6594-4D48-82ED-C9105CB97A87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7409-4F1A-4A3B-83A8-3D64E3513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92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7C142D-3A96-471A-97E2-534CD959F7BD}" type="datetimeFigureOut">
              <a:rPr lang="en-US" altLang="en-US"/>
              <a:pPr/>
              <a:t>5/17/2015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BAA7B65-AA5C-43F0-A9F3-9593858DE5F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ea typeface="ＭＳ Ｐゴシック" pitchFamily="34" charset="-128"/>
              </a:rPr>
              <a:t>Chapter 1</a:t>
            </a:r>
            <a:br>
              <a:rPr lang="en-US" altLang="en-US" sz="2800" b="1" smtClean="0">
                <a:ea typeface="ＭＳ Ｐゴシック" pitchFamily="34" charset="-128"/>
              </a:rPr>
            </a:br>
            <a:r>
              <a:rPr lang="en-US" altLang="en-US" sz="3600" b="1" smtClean="0">
                <a:ea typeface="ＭＳ Ｐゴシック" pitchFamily="34" charset="-128"/>
              </a:rPr>
              <a:t>Perspectives on Sexuality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Our Cultural Legacy</a:t>
            </a:r>
            <a:r>
              <a:rPr lang="en-US" altLang="en-US" sz="3600" b="1" smtClean="0">
                <a:ea typeface="ＭＳ Ｐゴシック" pitchFamily="34" charset="-128"/>
              </a:rPr>
              <a:t/>
            </a:r>
            <a:br>
              <a:rPr lang="en-US" altLang="en-US" sz="3600" b="1" smtClean="0">
                <a:ea typeface="ＭＳ Ｐゴシック" pitchFamily="34" charset="-128"/>
              </a:rPr>
            </a:br>
            <a:r>
              <a:rPr lang="en-US" altLang="en-US" sz="3200" i="1" smtClean="0">
                <a:ea typeface="ＭＳ Ｐゴシック" pitchFamily="34" charset="-128"/>
              </a:rPr>
              <a:t> </a:t>
            </a:r>
            <a:r>
              <a:rPr lang="en-US" altLang="en-US" sz="2800" i="1" smtClean="0">
                <a:ea typeface="ＭＳ Ｐゴシック" pitchFamily="34" charset="-128"/>
              </a:rPr>
              <a:t>Two Themes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2133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Sex for procreation</a:t>
            </a:r>
            <a:r>
              <a:rPr lang="en-US" altLang="en-US" sz="2800" dirty="0" smtClean="0">
                <a:ea typeface="ＭＳ Ｐゴシック" pitchFamily="34" charset="-128"/>
              </a:rPr>
              <a:t> 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Definition of sex and intercourse used synonymously </a:t>
            </a: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Male and female gender roles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ea typeface="ＭＳ Ｐゴシック" pitchFamily="34" charset="-128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990600" y="3733800"/>
            <a:ext cx="7315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</a:rPr>
              <a:t>What importance do the historical themes of sex for procreation and male/female gender roles have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Sexuality in the Western World</a:t>
            </a:r>
            <a:br>
              <a:rPr lang="en-US" altLang="en-US" sz="3200" b="1" smtClean="0">
                <a:ea typeface="ＭＳ Ｐゴシック" pitchFamily="34" charset="-128"/>
              </a:rPr>
            </a:br>
            <a:r>
              <a:rPr lang="en-US" altLang="en-US" sz="2800" i="1" smtClean="0">
                <a:ea typeface="ＭＳ Ｐゴシック" pitchFamily="34" charset="-128"/>
              </a:rPr>
              <a:t>Judeo-Christian Perspective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543800" cy="48768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Ancient Hebrews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Gender roles highly specialized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Sex within marriage a necessity</a:t>
            </a: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Christianity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Spirituality through celibacy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Sex outside of marriage as sinful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Contradictory images of women emerged</a:t>
            </a:r>
          </a:p>
          <a:p>
            <a:pPr lvl="2" eaLnBrk="1" hangingPunct="1"/>
            <a:r>
              <a:rPr lang="en-US" altLang="en-US" u="sng" dirty="0" smtClean="0">
                <a:ea typeface="ＭＳ Ｐゴシック" pitchFamily="34" charset="-128"/>
              </a:rPr>
              <a:t>Virgin Mary</a:t>
            </a:r>
            <a:r>
              <a:rPr lang="en-US" altLang="en-US" dirty="0" smtClean="0">
                <a:ea typeface="ＭＳ Ｐゴシック" pitchFamily="34" charset="-128"/>
              </a:rPr>
              <a:t>: compassionate, pure, &amp; unattainable</a:t>
            </a:r>
          </a:p>
          <a:p>
            <a:pPr lvl="2" eaLnBrk="1" hangingPunct="1"/>
            <a:r>
              <a:rPr lang="en-US" altLang="en-US" u="sng" dirty="0" smtClean="0">
                <a:ea typeface="ＭＳ Ｐゴシック" pitchFamily="34" charset="-128"/>
              </a:rPr>
              <a:t>Eve</a:t>
            </a:r>
            <a:r>
              <a:rPr lang="en-US" altLang="en-US" dirty="0" smtClean="0">
                <a:ea typeface="ＭＳ Ｐゴシック" pitchFamily="34" charset="-128"/>
              </a:rPr>
              <a:t>: evil temptress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Positive Shift in Thinking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1910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Protestant reformation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Temporary increase in respect for women</a:t>
            </a:r>
          </a:p>
          <a:p>
            <a:pPr lvl="1" eaLnBrk="1" hangingPunct="1"/>
            <a:endParaRPr lang="en-US" alt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Enlightenment; scientific rationalism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Value of sex in marriage, goes beyond procreation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Sexual Attitudes </a:t>
            </a:r>
            <a:br>
              <a:rPr lang="en-US" altLang="en-US" sz="3200" b="1" smtClean="0">
                <a:ea typeface="ＭＳ Ｐゴシック" pitchFamily="34" charset="-128"/>
              </a:rPr>
            </a:br>
            <a:r>
              <a:rPr lang="en-US" altLang="en-US" sz="2800" i="1" smtClean="0">
                <a:ea typeface="ＭＳ Ｐゴシック" pitchFamily="34" charset="-128"/>
              </a:rPr>
              <a:t>Victorian Era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Women</a:t>
            </a:r>
            <a:r>
              <a:rPr lang="ja-JP" altLang="en-US" sz="2800" dirty="0" smtClean="0">
                <a:ea typeface="ＭＳ Ｐゴシック" pitchFamily="34" charset="-128"/>
              </a:rPr>
              <a:t>’</a:t>
            </a:r>
            <a:r>
              <a:rPr lang="en-US" altLang="ja-JP" sz="2800" dirty="0" smtClean="0">
                <a:ea typeface="ＭＳ Ｐゴシック" pitchFamily="34" charset="-128"/>
              </a:rPr>
              <a:t>s role constrained; women as asexual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Emotional &amp; physical distance between husband and wife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Prostitution flourished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Continued polarized view of women as Madonna or whore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itchFamily="34" charset="-128"/>
              </a:rPr>
              <a:t>Mosher</a:t>
            </a:r>
            <a:r>
              <a:rPr lang="ja-JP" altLang="en-US" sz="2800" dirty="0" smtClean="0">
                <a:ea typeface="ＭＳ Ｐゴシック" pitchFamily="34" charset="-128"/>
              </a:rPr>
              <a:t>’</a:t>
            </a:r>
            <a:r>
              <a:rPr lang="en-US" altLang="ja-JP" sz="2800" dirty="0" smtClean="0">
                <a:ea typeface="ＭＳ Ｐゴシック" pitchFamily="34" charset="-128"/>
              </a:rPr>
              <a:t>s research contradicts prevailing view</a:t>
            </a:r>
            <a:r>
              <a:rPr lang="en-US" altLang="ja-JP" sz="2400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ea typeface="ＭＳ Ｐゴシック" pitchFamily="34" charset="-128"/>
              </a:rPr>
              <a:t>		-Victorian women experienced sexual desire, 	enjoyed intercourse, and experienced orgasm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20</a:t>
            </a:r>
            <a:r>
              <a:rPr lang="en-US" altLang="en-US" sz="3200" b="1" baseline="30000" smtClean="0">
                <a:ea typeface="ＭＳ Ｐゴシック" pitchFamily="34" charset="-128"/>
              </a:rPr>
              <a:t>th</a:t>
            </a:r>
            <a:r>
              <a:rPr lang="en-US" altLang="en-US" sz="3200" b="1" smtClean="0">
                <a:ea typeface="ＭＳ Ｐゴシック" pitchFamily="34" charset="-128"/>
              </a:rPr>
              <a:t> Century Sexuality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u="sng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The beginning of the 20</a:t>
            </a:r>
            <a:r>
              <a:rPr lang="en-US" altLang="en-US" sz="2800" b="1" baseline="30000" dirty="0" smtClean="0">
                <a:ea typeface="ＭＳ Ｐゴシック" pitchFamily="34" charset="-128"/>
              </a:rPr>
              <a:t>th</a:t>
            </a:r>
            <a:r>
              <a:rPr lang="en-US" altLang="en-US" sz="2800" b="1" dirty="0" smtClean="0">
                <a:ea typeface="ＭＳ Ｐゴシック" pitchFamily="34" charset="-128"/>
              </a:rPr>
              <a:t>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Suffrage 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19</a:t>
            </a:r>
            <a:r>
              <a:rPr lang="en-US" altLang="en-US" sz="2400" baseline="30000" dirty="0" smtClean="0">
                <a:ea typeface="ＭＳ Ｐゴシック" pitchFamily="34" charset="-128"/>
              </a:rPr>
              <a:t>th</a:t>
            </a:r>
            <a:r>
              <a:rPr lang="en-US" altLang="en-US" sz="2400" dirty="0" smtClean="0">
                <a:ea typeface="ＭＳ Ｐゴシック" pitchFamily="34" charset="-128"/>
              </a:rPr>
              <a:t> amendment gives women the right to vote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World War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Gender roles were expanded &amp; more flexible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Postwar return to stricter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20</a:t>
            </a:r>
            <a:r>
              <a:rPr lang="en-US" altLang="en-US" sz="3200" b="1" baseline="30000" smtClean="0">
                <a:ea typeface="ＭＳ Ｐゴシック" pitchFamily="34" charset="-128"/>
              </a:rPr>
              <a:t>th</a:t>
            </a:r>
            <a:r>
              <a:rPr lang="en-US" altLang="en-US" sz="3200" b="1" smtClean="0">
                <a:ea typeface="ＭＳ Ｐゴシック" pitchFamily="34" charset="-128"/>
              </a:rPr>
              <a:t> Century Sexuality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The 1960s and 1970s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The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sexual revolution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endParaRPr lang="en-US" altLang="ja-JP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Attitudes begin to change toward homosexuality</a:t>
            </a:r>
          </a:p>
          <a:p>
            <a:pPr lvl="1" eaLnBrk="1" hangingPunct="1"/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The Media and Sexuality</a:t>
            </a:r>
          </a:p>
        </p:txBody>
      </p:sp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4676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/>
              <a:t>How have mass media reflected and influenced sexual norms?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elements are unique to sexuality on the Internet compared with other mass media?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The Media and Sexuality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Media</a:t>
            </a:r>
            <a:endParaRPr lang="en-US" altLang="en-US" sz="2800" b="1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News, advice, and educational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Increased access to sexual material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Percentages of sexual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Cable and music videos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Video 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Determining of social </a:t>
            </a:r>
            <a:r>
              <a:rPr lang="en-US" altLang="en-US" dirty="0" smtClean="0">
                <a:ea typeface="ＭＳ Ｐゴシック" pitchFamily="34" charset="-128"/>
              </a:rPr>
              <a:t>norms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Sexual Taboos and Television</a:t>
            </a:r>
          </a:p>
        </p:txBody>
      </p:sp>
      <p:pic>
        <p:nvPicPr>
          <p:cNvPr id="36866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705100"/>
            <a:ext cx="8636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Cyberspace and Sexuality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2 billion Internet users worldwide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80% of people obtain health information from Internet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Source of sexual expression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Facebook</a:t>
            </a:r>
            <a:r>
              <a:rPr lang="en-US" altLang="en-US" sz="2800" dirty="0" smtClean="0">
                <a:ea typeface="ＭＳ Ｐゴシック" pitchFamily="34" charset="-128"/>
              </a:rPr>
              <a:t>, </a:t>
            </a:r>
            <a:r>
              <a:rPr lang="en-US" altLang="en-US" sz="2800" dirty="0" smtClean="0">
                <a:ea typeface="ＭＳ Ｐゴシック" pitchFamily="34" charset="-128"/>
              </a:rPr>
              <a:t>Twitter, Tinder, </a:t>
            </a:r>
            <a:r>
              <a:rPr lang="en-US" altLang="en-US" sz="2800" dirty="0" err="1" smtClean="0">
                <a:ea typeface="ＭＳ Ｐゴシック" pitchFamily="34" charset="-128"/>
              </a:rPr>
              <a:t>Yik</a:t>
            </a:r>
            <a:r>
              <a:rPr lang="en-US" altLang="en-US" sz="2800" dirty="0" smtClean="0">
                <a:ea typeface="ＭＳ Ｐゴシック" pitchFamily="34" charset="-128"/>
              </a:rPr>
              <a:t> Yak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Availability on handheld devices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PDAs</a:t>
            </a:r>
            <a:r>
              <a:rPr lang="en-US" altLang="en-US" sz="2400" dirty="0" smtClean="0">
                <a:ea typeface="ＭＳ Ｐゴシック" pitchFamily="34" charset="-128"/>
              </a:rPr>
              <a:t>, iPods, cell phones</a:t>
            </a:r>
          </a:p>
          <a:p>
            <a:pPr eaLnBrk="1" hangingPunct="1"/>
            <a:endParaRPr lang="en-US" altLang="en-US" sz="2400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ea typeface="ＭＳ Ｐゴシック" pitchFamily="34" charset="-128"/>
              </a:rPr>
              <a:t>Sexuality</a:t>
            </a:r>
            <a:endParaRPr lang="en-US" altLang="en-US" sz="3200" b="1" dirty="0" smtClean="0">
              <a:ea typeface="ＭＳ Ｐゴシック" pitchFamily="34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Why study sexuality?</a:t>
            </a:r>
          </a:p>
          <a:p>
            <a:pPr eaLnBrk="1" hangingPunct="1"/>
            <a:endParaRPr lang="en-US" altLang="en-US" sz="2800" b="1" dirty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How much do you know about human sexuality?</a:t>
            </a:r>
            <a:endParaRPr lang="en-US" altLang="en-US" sz="2800" b="1" dirty="0" smtClean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4" name="Picture 3" descr="010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13121"/>
            <a:ext cx="3962400" cy="356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0101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" y="2286000"/>
            <a:ext cx="518564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8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Sexuality</a:t>
            </a:r>
            <a:br>
              <a:rPr lang="en-US" altLang="en-US" sz="3200" b="1" smtClean="0">
                <a:ea typeface="ＭＳ Ｐゴシック" pitchFamily="34" charset="-128"/>
              </a:rPr>
            </a:br>
            <a:r>
              <a:rPr lang="en-US" altLang="en-US" sz="2800" i="1" smtClean="0">
                <a:ea typeface="ＭＳ Ｐゴシック" pitchFamily="34" charset="-128"/>
              </a:rPr>
              <a:t>Where the Personal is Political</a:t>
            </a:r>
            <a:br>
              <a:rPr lang="en-US" altLang="en-US" sz="2800" i="1" smtClean="0">
                <a:ea typeface="ＭＳ Ｐゴシック" pitchFamily="34" charset="-128"/>
              </a:rPr>
            </a:br>
            <a:endParaRPr lang="en-US" altLang="en-US" sz="2800" i="1" smtClean="0">
              <a:ea typeface="ＭＳ Ｐゴシック" pitchFamily="34" charset="-128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Impact of social norms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Freedoms and responsibilities today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Controversies facing human sexuality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914400" y="35052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</a:rPr>
              <a:t>How can something as personal as sex be political?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Sexual Intelligence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Four components of sexual intelligence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Understanding self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Having interpersonal sexual skills and integrity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Obtaining accurate scientific sexual knowledge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Having consideration of the cultural context of sexuality</a:t>
            </a:r>
          </a:p>
          <a:p>
            <a:pPr eaLnBrk="1" hangingPunct="1"/>
            <a:r>
              <a:rPr lang="en-US" altLang="en-US" sz="2800" b="1" dirty="0" smtClean="0">
                <a:ea typeface="ＭＳ Ｐゴシック" pitchFamily="34" charset="-128"/>
              </a:rPr>
              <a:t>Increasing sexual intelligence will allow for responsible decisions in sexual behavior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Studying Sexuality:  </a:t>
            </a:r>
            <a:br>
              <a:rPr lang="en-US" altLang="en-US" sz="3200" b="1" smtClean="0">
                <a:ea typeface="ＭＳ Ｐゴシック" pitchFamily="34" charset="-128"/>
              </a:rPr>
            </a:br>
            <a:r>
              <a:rPr lang="en-US" altLang="en-US" sz="2800" b="1" smtClean="0">
                <a:ea typeface="ＭＳ Ｐゴシック" pitchFamily="34" charset="-128"/>
              </a:rPr>
              <a:t>From a Psychosocial Orientation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5200" cy="4449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ea typeface="ＭＳ Ｐゴシック" pitchFamily="34" charset="-128"/>
              </a:rPr>
              <a:t>A </a:t>
            </a:r>
            <a:r>
              <a:rPr lang="en-US" altLang="en-US" sz="2800" b="1" u="sng" dirty="0" smtClean="0">
                <a:ea typeface="ＭＳ Ｐゴシック" pitchFamily="34" charset="-128"/>
              </a:rPr>
              <a:t>psychosocial orientation</a:t>
            </a:r>
            <a:r>
              <a:rPr lang="en-US" altLang="en-US" sz="2800" dirty="0" smtClean="0">
                <a:ea typeface="ＭＳ Ｐゴシック" pitchFamily="34" charset="-128"/>
              </a:rPr>
              <a:t> takes into account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Psychological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ea typeface="ＭＳ Ｐゴシック" pitchFamily="34" charset="-128"/>
              </a:rPr>
              <a:t>	- </a:t>
            </a:r>
            <a:r>
              <a:rPr lang="en-US" altLang="en-US" sz="2400" dirty="0" smtClean="0">
                <a:ea typeface="ＭＳ Ｐゴシック" pitchFamily="34" charset="-128"/>
              </a:rPr>
              <a:t>Emotions, attitudes, motivations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Social conditioning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ea typeface="ＭＳ Ｐゴシック" pitchFamily="34" charset="-128"/>
              </a:rPr>
              <a:t>	- </a:t>
            </a:r>
            <a:r>
              <a:rPr lang="en-US" altLang="en-US" sz="2400" dirty="0" smtClean="0">
                <a:ea typeface="ＭＳ Ｐゴシック" pitchFamily="34" charset="-128"/>
              </a:rPr>
              <a:t>Process with which we learn our social norms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ea typeface="ＭＳ Ｐゴシック" pitchFamily="34" charset="-128"/>
              </a:rPr>
              <a:t>Biological factors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 smtClean="0">
                <a:ea typeface="ＭＳ Ｐゴシック" pitchFamily="34" charset="-128"/>
              </a:rPr>
              <a:t>	  - </a:t>
            </a:r>
            <a:r>
              <a:rPr lang="en-US" altLang="en-US" sz="2400" dirty="0" smtClean="0">
                <a:ea typeface="ＭＳ Ｐゴシック" pitchFamily="34" charset="-128"/>
              </a:rPr>
              <a:t>Hormones, nervous system, genetics, etc.</a:t>
            </a:r>
            <a:endParaRPr lang="en-US" altLang="en-US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9906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Controversy and Diversity in Human Sexuality</a:t>
            </a:r>
            <a:r>
              <a:rPr lang="en-US" altLang="en-US" b="1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"/>
            <a:ext cx="7467600" cy="762000"/>
          </a:xfrm>
          <a:noFill/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3200" smtClean="0">
                <a:ea typeface="ＭＳ Ｐゴシック" pitchFamily="34" charset="-128"/>
              </a:rPr>
              <a:t>	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914400" y="2514600"/>
            <a:ext cx="7315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2"/>
                </a:solidFill>
              </a:rPr>
              <a:t>Why do the authors attempt to bring an inclusive approach to </a:t>
            </a:r>
            <a:r>
              <a:rPr lang="en-US" altLang="en-US" sz="2800" i="1" dirty="0">
                <a:solidFill>
                  <a:schemeClr val="tx2"/>
                </a:solidFill>
              </a:rPr>
              <a:t>Our Sexuality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?</a:t>
            </a:r>
          </a:p>
          <a:p>
            <a:pPr eaLnBrk="1" hangingPunct="1"/>
            <a:endParaRPr lang="en-US" altLang="en-US" sz="2800" i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chemeClr val="tx2"/>
                </a:solidFill>
              </a:rPr>
              <a:t>What factors contribute to diversity and similarity of sexual attitudes and behaviors within the United States?</a:t>
            </a:r>
          </a:p>
          <a:p>
            <a:pPr eaLnBrk="1" hangingPunct="1"/>
            <a:endParaRPr lang="en-US" altLang="en-US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ea typeface="ＭＳ Ｐゴシック" pitchFamily="34" charset="-128"/>
              </a:rPr>
              <a:t>Diversity in the United States</a:t>
            </a:r>
          </a:p>
        </p:txBody>
      </p:sp>
      <p:pic>
        <p:nvPicPr>
          <p:cNvPr id="22530" name="Content Placeholder 6" descr="12944_p0103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49" r="-121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Cross-Cultural Perspectives</a:t>
            </a:r>
            <a:br>
              <a:rPr lang="en-US" altLang="en-US" sz="3200" b="1" smtClean="0">
                <a:ea typeface="ＭＳ Ｐゴシック" pitchFamily="34" charset="-128"/>
              </a:rPr>
            </a:br>
            <a:r>
              <a:rPr lang="en-US" altLang="en-US" sz="2800" i="1" smtClean="0">
                <a:ea typeface="ＭＳ Ｐゴシック" pitchFamily="34" charset="-128"/>
              </a:rPr>
              <a:t>Islamic Middle East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5029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Based on beliefs of Muhammad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Belief that sex should be enjoyed by both sexes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Women viewed inherently more sexual than men (this power contained by veils, segregation, female circumcision)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Oppression of women and many sexually related restrictions stem from patriarchal cultural traditions and fundamentalist sects, not from religion and the teaching of the </a:t>
            </a:r>
            <a:r>
              <a:rPr lang="en-US" altLang="en-US" sz="2800" dirty="0" err="1" smtClean="0">
                <a:ea typeface="ＭＳ Ｐゴシック" pitchFamily="34" charset="-128"/>
              </a:rPr>
              <a:t>Qur</a:t>
            </a:r>
            <a:r>
              <a:rPr lang="ja-JP" altLang="en-US" sz="2800" dirty="0" smtClean="0">
                <a:ea typeface="ＭＳ Ｐゴシック" pitchFamily="34" charset="-128"/>
              </a:rPr>
              <a:t>’</a:t>
            </a:r>
            <a:r>
              <a:rPr lang="en-US" altLang="ja-JP" sz="2800" dirty="0" smtClean="0">
                <a:ea typeface="ＭＳ Ｐゴシック" pitchFamily="34" charset="-128"/>
              </a:rPr>
              <a:t>an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Cross-Cultural Perspectives</a:t>
            </a:r>
            <a:r>
              <a:rPr lang="en-US" altLang="en-US" sz="3600" i="1" smtClean="0">
                <a:ea typeface="ＭＳ Ｐゴシック" pitchFamily="34" charset="-128"/>
              </a:rPr>
              <a:t/>
            </a:r>
            <a:br>
              <a:rPr lang="en-US" altLang="en-US" sz="3600" i="1" smtClean="0">
                <a:ea typeface="ＭＳ Ｐゴシック" pitchFamily="34" charset="-128"/>
              </a:rPr>
            </a:br>
            <a:r>
              <a:rPr lang="en-US" altLang="en-US" sz="3200" i="1" smtClean="0">
                <a:ea typeface="ＭＳ Ｐゴシック" pitchFamily="34" charset="-128"/>
              </a:rPr>
              <a:t> </a:t>
            </a:r>
            <a:r>
              <a:rPr lang="en-US" altLang="en-US" sz="2800" i="1" smtClean="0">
                <a:ea typeface="ＭＳ Ｐゴシック" pitchFamily="34" charset="-128"/>
              </a:rPr>
              <a:t>China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Ancient China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Produced the earliest known sex manuals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Under Taoism, sexual activity was promoted for spiritual growth and harmony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The sexual connection of men and women was believed to join the opposing forces of yin and yang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ea typeface="ＭＳ Ｐゴシック" pitchFamily="34" charset="-128"/>
              </a:rPr>
              <a:t>Cross-Cultural Perspectives</a:t>
            </a:r>
            <a:r>
              <a:rPr lang="en-US" altLang="en-US" sz="3600" i="1" smtClean="0">
                <a:ea typeface="ＭＳ Ｐゴシック" pitchFamily="34" charset="-128"/>
              </a:rPr>
              <a:t/>
            </a:r>
            <a:br>
              <a:rPr lang="en-US" altLang="en-US" sz="3600" i="1" smtClean="0">
                <a:ea typeface="ＭＳ Ｐゴシック" pitchFamily="34" charset="-128"/>
              </a:rPr>
            </a:br>
            <a:r>
              <a:rPr lang="en-US" altLang="en-US" sz="3200" i="1" smtClean="0">
                <a:ea typeface="ＭＳ Ｐゴシック" pitchFamily="34" charset="-128"/>
              </a:rPr>
              <a:t> </a:t>
            </a:r>
            <a:r>
              <a:rPr lang="en-US" altLang="en-US" sz="2800" i="1" smtClean="0">
                <a:ea typeface="ＭＳ Ｐゴシック" pitchFamily="34" charset="-128"/>
              </a:rPr>
              <a:t>China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Sexual conservatism with communist rule (1949)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Lack of basic information about sexuality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Sex outside of marriage and frequent sex within marriage discouraged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Almost no STDs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Current trends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Increasing rates of premarital sex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Increasing rates of HIV infection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Slightly more open to homosexuality</a:t>
            </a:r>
          </a:p>
          <a:p>
            <a:pPr lvl="1" eaLnBrk="1" hangingPunct="1"/>
            <a:r>
              <a:rPr lang="en-US" altLang="en-US" sz="2400" dirty="0" smtClean="0">
                <a:ea typeface="ＭＳ Ｐゴシック" pitchFamily="34" charset="-128"/>
              </a:rPr>
              <a:t>Still lack sexual knowledge and safe-sex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748</Words>
  <Application>Microsoft Office PowerPoint</Application>
  <PresentationFormat>On-screen Show (4:3)</PresentationFormat>
  <Paragraphs>138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ＭＳ Ｐゴシック</vt:lpstr>
      <vt:lpstr>Calibri</vt:lpstr>
      <vt:lpstr>Office Theme</vt:lpstr>
      <vt:lpstr>Chapter 1 Perspectives on Sexuality</vt:lpstr>
      <vt:lpstr>Sexuality</vt:lpstr>
      <vt:lpstr>Sexual Intelligence</vt:lpstr>
      <vt:lpstr>Studying Sexuality:   From a Psychosocial Orientation</vt:lpstr>
      <vt:lpstr>Controversy and Diversity in Human Sexuality </vt:lpstr>
      <vt:lpstr>Diversity in the United States</vt:lpstr>
      <vt:lpstr>Cross-Cultural Perspectives Islamic Middle East</vt:lpstr>
      <vt:lpstr>Cross-Cultural Perspectives  China</vt:lpstr>
      <vt:lpstr>Cross-Cultural Perspectives  China</vt:lpstr>
      <vt:lpstr>Our Cultural Legacy  Two Themes</vt:lpstr>
      <vt:lpstr>Sexuality in the Western World Judeo-Christian Perspective</vt:lpstr>
      <vt:lpstr>Positive Shift in Thinking </vt:lpstr>
      <vt:lpstr>Sexual Attitudes  Victorian Era</vt:lpstr>
      <vt:lpstr>20th Century Sexuality</vt:lpstr>
      <vt:lpstr>20th Century Sexuality</vt:lpstr>
      <vt:lpstr>The Media and Sexuality</vt:lpstr>
      <vt:lpstr>The Media and Sexuality</vt:lpstr>
      <vt:lpstr>Sexual Taboos and Television</vt:lpstr>
      <vt:lpstr>Cyberspace and Sexuality </vt:lpstr>
      <vt:lpstr>Sexuality Where the Personal is Political 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Leeds, Paige</dc:creator>
  <cp:lastModifiedBy>Donna Vandergrift</cp:lastModifiedBy>
  <cp:revision>12</cp:revision>
  <dcterms:created xsi:type="dcterms:W3CDTF">2012-03-09T22:32:47Z</dcterms:created>
  <dcterms:modified xsi:type="dcterms:W3CDTF">2015-05-18T01:23:33Z</dcterms:modified>
</cp:coreProperties>
</file>