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99" r:id="rId6"/>
    <p:sldId id="300" r:id="rId7"/>
    <p:sldId id="260" r:id="rId8"/>
    <p:sldId id="263" r:id="rId9"/>
    <p:sldId id="264" r:id="rId10"/>
    <p:sldId id="265" r:id="rId11"/>
    <p:sldId id="266" r:id="rId12"/>
    <p:sldId id="267" r:id="rId13"/>
    <p:sldId id="268" r:id="rId14"/>
    <p:sldId id="301" r:id="rId15"/>
    <p:sldId id="269" r:id="rId16"/>
    <p:sldId id="272"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98" r:id="rId30"/>
    <p:sldId id="289" r:id="rId31"/>
    <p:sldId id="290" r:id="rId32"/>
    <p:sldId id="291" r:id="rId33"/>
    <p:sldId id="292" r:id="rId34"/>
    <p:sldId id="293" r:id="rId35"/>
    <p:sldId id="296" r:id="rId36"/>
    <p:sldId id="297" r:id="rId37"/>
  </p:sldIdLst>
  <p:sldSz cx="9144000" cy="6858000" type="screen4x3"/>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o"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8" y="642"/>
      </p:cViewPr>
      <p:guideLst>
        <p:guide orient="horz" pos="2160"/>
        <p:guide pos="2880"/>
      </p:guideLst>
    </p:cSldViewPr>
  </p:slideViewPr>
  <p:notesTextViewPr>
    <p:cViewPr>
      <p:scale>
        <a:sx n="1" d="1"/>
        <a:sy n="1" d="1"/>
      </p:scale>
      <p:origin x="0" y="0"/>
    </p:cViewPr>
  </p:notesTextViewPr>
  <p:sorterViewPr>
    <p:cViewPr>
      <p:scale>
        <a:sx n="100" d="100"/>
        <a:sy n="100" d="100"/>
      </p:scale>
      <p:origin x="0" y="38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D6FF0434-1E4A-4A62-9040-5426C585FE3D}" type="datetimeFigureOut">
              <a:rPr lang="en-US"/>
              <a:pPr/>
              <a:t>9/12/2013</a:t>
            </a:fld>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2B0EB1F-1143-40DA-A8B8-48098915C84D}" type="slidenum">
              <a:rPr lang="en-US"/>
              <a:pPr/>
              <a:t>‹#›</a:t>
            </a:fld>
            <a:endParaRPr lang="en-US"/>
          </a:p>
        </p:txBody>
      </p:sp>
    </p:spTree>
    <p:extLst>
      <p:ext uri="{BB962C8B-B14F-4D97-AF65-F5344CB8AC3E}">
        <p14:creationId xmlns:p14="http://schemas.microsoft.com/office/powerpoint/2010/main" val="17308057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blip>
          <a:stretch>
            <a:fillRect/>
          </a:stretch>
        </p:blipFill>
        <p:spPr>
          <a:xfrm>
            <a:off x="323528" y="260648"/>
            <a:ext cx="3705742" cy="3477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4247526" y="1916832"/>
            <a:ext cx="4428930" cy="1470025"/>
          </a:xfrm>
        </p:spPr>
        <p:txBody>
          <a:bodyPr>
            <a:normAutofit/>
          </a:bodyPr>
          <a:lstStyle>
            <a:lvl1pPr>
              <a:defRPr sz="3800">
                <a:solidFill>
                  <a:schemeClr val="bg1"/>
                </a:solidFill>
              </a:defRPr>
            </a:lvl1pPr>
          </a:lstStyle>
          <a:p>
            <a:r>
              <a:rPr lang="en-US" smtClean="0"/>
              <a:t>Click to edit Master title style</a:t>
            </a:r>
            <a:endParaRPr lang="en-IN"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dirty="0"/>
          </a:p>
        </p:txBody>
      </p:sp>
      <p:sp>
        <p:nvSpPr>
          <p:cNvPr id="6" name="Date Placeholder 3"/>
          <p:cNvSpPr>
            <a:spLocks noGrp="1"/>
          </p:cNvSpPr>
          <p:nvPr>
            <p:ph type="dt" sz="half" idx="10"/>
          </p:nvPr>
        </p:nvSpPr>
        <p:spPr/>
        <p:txBody>
          <a:bodyPr/>
          <a:lstStyle>
            <a:lvl1pPr>
              <a:defRPr/>
            </a:lvl1pPr>
          </a:lstStyle>
          <a:p>
            <a:pPr>
              <a:defRPr/>
            </a:pPr>
            <a:fld id="{DEB3A8F1-F069-45D9-A8EE-FD0E6AFFD111}" type="datetime1">
              <a:rPr lang="en-IN"/>
              <a:pPr>
                <a:defRPr/>
              </a:pPr>
              <a:t>12-09-2013</a:t>
            </a:fld>
            <a:endParaRPr lang="en-IN" dirty="0"/>
          </a:p>
        </p:txBody>
      </p:sp>
      <p:sp>
        <p:nvSpPr>
          <p:cNvPr id="7" name="Footer Placeholder 4"/>
          <p:cNvSpPr>
            <a:spLocks noGrp="1"/>
          </p:cNvSpPr>
          <p:nvPr>
            <p:ph type="ftr" sz="quarter" idx="11"/>
          </p:nvPr>
        </p:nvSpPr>
        <p:spPr>
          <a:xfrm>
            <a:off x="2667000" y="6356350"/>
            <a:ext cx="3733800" cy="365125"/>
          </a:xfrm>
        </p:spPr>
        <p:txBody>
          <a:bodyPr/>
          <a:lstStyle>
            <a:lvl1pPr>
              <a:defRPr/>
            </a:lvl1p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8" name="Slide Number Placeholder 5"/>
          <p:cNvSpPr>
            <a:spLocks noGrp="1"/>
          </p:cNvSpPr>
          <p:nvPr>
            <p:ph type="sldNum" sz="quarter" idx="12"/>
          </p:nvPr>
        </p:nvSpPr>
        <p:spPr/>
        <p:txBody>
          <a:bodyPr/>
          <a:lstStyle>
            <a:lvl1pPr>
              <a:defRPr/>
            </a:lvl1pPr>
          </a:lstStyle>
          <a:p>
            <a:pPr>
              <a:defRPr/>
            </a:pPr>
            <a:fld id="{BCC18E28-5890-4F28-9EFE-D4956F7622A5}" type="slidenum">
              <a:rPr lang="en-IN"/>
              <a:pPr>
                <a:defRPr/>
              </a:pPr>
              <a:t>‹#›</a:t>
            </a:fld>
            <a:endParaRPr lang="en-IN" dirty="0"/>
          </a:p>
        </p:txBody>
      </p:sp>
    </p:spTree>
    <p:extLst>
      <p:ext uri="{BB962C8B-B14F-4D97-AF65-F5344CB8AC3E}">
        <p14:creationId xmlns:p14="http://schemas.microsoft.com/office/powerpoint/2010/main" val="99800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3"/>
          <p:cNvSpPr>
            <a:spLocks noGrp="1"/>
          </p:cNvSpPr>
          <p:nvPr>
            <p:ph type="dt" sz="half" idx="10"/>
          </p:nvPr>
        </p:nvSpPr>
        <p:spPr/>
        <p:txBody>
          <a:bodyPr/>
          <a:lstStyle>
            <a:lvl1pPr>
              <a:defRPr/>
            </a:lvl1pPr>
          </a:lstStyle>
          <a:p>
            <a:pPr>
              <a:defRPr/>
            </a:pPr>
            <a:fld id="{4511C8DC-EADB-4872-802A-2700263BF999}" type="datetime1">
              <a:rPr lang="en-IN"/>
              <a:pPr>
                <a:defRPr/>
              </a:pPr>
              <a:t>12-09-2013</a:t>
            </a:fld>
            <a:endParaRPr lang="en-IN" dirty="0"/>
          </a:p>
        </p:txBody>
      </p:sp>
      <p:sp>
        <p:nvSpPr>
          <p:cNvPr id="5" name="Footer Placeholder 4"/>
          <p:cNvSpPr>
            <a:spLocks noGrp="1"/>
          </p:cNvSpPr>
          <p:nvPr>
            <p:ph type="ftr" sz="quarter" idx="11"/>
          </p:nvPr>
        </p:nvSpPr>
        <p:spPr/>
        <p:txBody>
          <a:bodyPr/>
          <a:lstStyle>
            <a:lvl1pPr>
              <a:defRPr/>
            </a:lvl1p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6" name="Slide Number Placeholder 5"/>
          <p:cNvSpPr>
            <a:spLocks noGrp="1"/>
          </p:cNvSpPr>
          <p:nvPr>
            <p:ph type="sldNum" sz="quarter" idx="12"/>
          </p:nvPr>
        </p:nvSpPr>
        <p:spPr/>
        <p:txBody>
          <a:bodyPr/>
          <a:lstStyle>
            <a:lvl1pPr>
              <a:defRPr/>
            </a:lvl1pPr>
          </a:lstStyle>
          <a:p>
            <a:pPr>
              <a:defRPr/>
            </a:pPr>
            <a:fld id="{CC590A55-5B44-48C6-800D-B424EA7B9EF8}" type="slidenum">
              <a:rPr lang="en-IN"/>
              <a:pPr>
                <a:defRPr/>
              </a:pPr>
              <a:t>‹#›</a:t>
            </a:fld>
            <a:endParaRPr lang="en-IN" dirty="0"/>
          </a:p>
        </p:txBody>
      </p:sp>
    </p:spTree>
    <p:extLst>
      <p:ext uri="{BB962C8B-B14F-4D97-AF65-F5344CB8AC3E}">
        <p14:creationId xmlns:p14="http://schemas.microsoft.com/office/powerpoint/2010/main" val="365277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BC0FC067-6FA7-4E46-9FFA-7DF9BB5FACFF}" type="datetime1">
              <a:rPr lang="en-IN"/>
              <a:pPr>
                <a:defRPr/>
              </a:pPr>
              <a:t>12-09-2013</a:t>
            </a:fld>
            <a:endParaRPr lang="en-IN" dirty="0"/>
          </a:p>
        </p:txBody>
      </p:sp>
      <p:sp>
        <p:nvSpPr>
          <p:cNvPr id="6" name="Footer Placeholder 4"/>
          <p:cNvSpPr>
            <a:spLocks noGrp="1"/>
          </p:cNvSpPr>
          <p:nvPr>
            <p:ph type="ftr" sz="quarter" idx="11"/>
          </p:nvPr>
        </p:nvSpPr>
        <p:spPr/>
        <p:txBody>
          <a:bodyPr/>
          <a:lstStyle>
            <a:lvl1pPr>
              <a:defRPr/>
            </a:lvl1p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7" name="Slide Number Placeholder 5"/>
          <p:cNvSpPr>
            <a:spLocks noGrp="1"/>
          </p:cNvSpPr>
          <p:nvPr>
            <p:ph type="sldNum" sz="quarter" idx="12"/>
          </p:nvPr>
        </p:nvSpPr>
        <p:spPr/>
        <p:txBody>
          <a:bodyPr/>
          <a:lstStyle>
            <a:lvl1pPr>
              <a:defRPr/>
            </a:lvl1pPr>
          </a:lstStyle>
          <a:p>
            <a:pPr>
              <a:defRPr/>
            </a:pPr>
            <a:fld id="{01034B42-8213-4086-801F-B63A24CF4363}" type="slidenum">
              <a:rPr lang="en-IN"/>
              <a:pPr>
                <a:defRPr/>
              </a:pPr>
              <a:t>‹#›</a:t>
            </a:fld>
            <a:endParaRPr lang="en-IN" dirty="0"/>
          </a:p>
        </p:txBody>
      </p:sp>
    </p:spTree>
    <p:extLst>
      <p:ext uri="{BB962C8B-B14F-4D97-AF65-F5344CB8AC3E}">
        <p14:creationId xmlns:p14="http://schemas.microsoft.com/office/powerpoint/2010/main" val="354682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33DBCB4B-03D9-46ED-BC4B-76B78E58C764}" type="datetime1">
              <a:rPr lang="en-IN"/>
              <a:pPr>
                <a:defRPr/>
              </a:pPr>
              <a:t>12-09-2013</a:t>
            </a:fld>
            <a:endParaRPr lang="en-IN" dirty="0"/>
          </a:p>
        </p:txBody>
      </p:sp>
      <p:sp>
        <p:nvSpPr>
          <p:cNvPr id="8" name="Footer Placeholder 4"/>
          <p:cNvSpPr>
            <a:spLocks noGrp="1"/>
          </p:cNvSpPr>
          <p:nvPr>
            <p:ph type="ftr" sz="quarter" idx="11"/>
          </p:nvPr>
        </p:nvSpPr>
        <p:spPr/>
        <p:txBody>
          <a:bodyPr/>
          <a:lstStyle>
            <a:lvl1pPr>
              <a:defRPr/>
            </a:lvl1p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9" name="Slide Number Placeholder 5"/>
          <p:cNvSpPr>
            <a:spLocks noGrp="1"/>
          </p:cNvSpPr>
          <p:nvPr>
            <p:ph type="sldNum" sz="quarter" idx="12"/>
          </p:nvPr>
        </p:nvSpPr>
        <p:spPr/>
        <p:txBody>
          <a:bodyPr/>
          <a:lstStyle>
            <a:lvl1pPr>
              <a:defRPr/>
            </a:lvl1pPr>
          </a:lstStyle>
          <a:p>
            <a:pPr>
              <a:defRPr/>
            </a:pPr>
            <a:fld id="{AA3962A4-8D4B-4535-99DE-839FE218D4DE}" type="slidenum">
              <a:rPr lang="en-IN"/>
              <a:pPr>
                <a:defRPr/>
              </a:pPr>
              <a:t>‹#›</a:t>
            </a:fld>
            <a:endParaRPr lang="en-IN" dirty="0"/>
          </a:p>
        </p:txBody>
      </p:sp>
    </p:spTree>
    <p:extLst>
      <p:ext uri="{BB962C8B-B14F-4D97-AF65-F5344CB8AC3E}">
        <p14:creationId xmlns:p14="http://schemas.microsoft.com/office/powerpoint/2010/main" val="353980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5177BD5-C028-4301-AFEF-154D99D77E9F}" type="datetime1">
              <a:rPr lang="en-IN"/>
              <a:pPr>
                <a:defRPr/>
              </a:pPr>
              <a:t>12-09-2013</a:t>
            </a:fld>
            <a:endParaRPr lang="en-IN" dirty="0"/>
          </a:p>
        </p:txBody>
      </p:sp>
      <p:sp>
        <p:nvSpPr>
          <p:cNvPr id="5" name="Footer Placeholder 4"/>
          <p:cNvSpPr>
            <a:spLocks noGrp="1"/>
          </p:cNvSpPr>
          <p:nvPr>
            <p:ph type="ftr" sz="quarter" idx="3"/>
          </p:nvPr>
        </p:nvSpPr>
        <p:spPr>
          <a:xfrm>
            <a:off x="2590800" y="6356350"/>
            <a:ext cx="39624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898989"/>
                </a:solidFill>
              </a:defRPr>
            </a:lvl1p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CC4AA4E-1BCF-40B2-9699-EBAA7239B925}" type="slidenum">
              <a:rPr lang="en-IN"/>
              <a:pPr>
                <a:defRPr/>
              </a:pPr>
              <a:t>‹#›</a:t>
            </a:fld>
            <a:endParaRPr lang="en-IN" dirty="0"/>
          </a:p>
        </p:txBody>
      </p:sp>
      <p:pic>
        <p:nvPicPr>
          <p:cNvPr id="7" name="Picture 6"/>
          <p:cNvPicPr>
            <a:picLocks noChangeAspect="1"/>
          </p:cNvPicPr>
          <p:nvPr/>
        </p:nvPicPr>
        <p:blipFill>
          <a:blip r:embed="rId6" cstate="print">
            <a:extLst/>
          </a:blip>
          <a:stretch>
            <a:fillRect/>
          </a:stretch>
        </p:blipFill>
        <p:spPr>
          <a:xfrm>
            <a:off x="8037328" y="51121"/>
            <a:ext cx="1080120" cy="101348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 y="0"/>
            <a:ext cx="147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25" y="-11113"/>
            <a:ext cx="16192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0" r:id="rId2"/>
    <p:sldLayoutId id="2147483651" r:id="rId3"/>
    <p:sldLayoutId id="2147483652" r:id="rId4"/>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7F6745A8-9B9F-4F2C-A26A-11C5884CC6AE}" type="slidenum">
              <a:rPr lang="en-IN"/>
              <a:pPr>
                <a:defRPr/>
              </a:pPr>
              <a:t>1</a:t>
            </a:fld>
            <a:endParaRPr lang="en-IN" dirty="0"/>
          </a:p>
        </p:txBody>
      </p:sp>
      <p:sp>
        <p:nvSpPr>
          <p:cNvPr id="6145" name="Title 1"/>
          <p:cNvSpPr>
            <a:spLocks noGrp="1"/>
          </p:cNvSpPr>
          <p:nvPr>
            <p:ph type="ctrTitle"/>
          </p:nvPr>
        </p:nvSpPr>
        <p:spPr>
          <a:xfrm>
            <a:off x="4248150" y="1916113"/>
            <a:ext cx="4427538" cy="1470025"/>
          </a:xfrm>
        </p:spPr>
        <p:txBody>
          <a:bodyPr/>
          <a:lstStyle/>
          <a:p>
            <a:pPr marL="342900" indent="-342900"/>
            <a:r>
              <a:rPr lang="en-US" sz="4000" smtClean="0">
                <a:solidFill>
                  <a:schemeClr val="tx2"/>
                </a:solidFill>
                <a:latin typeface="Arial" pitchFamily="34" charset="0"/>
              </a:rPr>
              <a:t>Chapter 6</a:t>
            </a:r>
            <a:br>
              <a:rPr lang="en-US" sz="4000" smtClean="0">
                <a:solidFill>
                  <a:schemeClr val="tx2"/>
                </a:solidFill>
                <a:latin typeface="Arial" pitchFamily="34" charset="0"/>
              </a:rPr>
            </a:br>
            <a:endParaRPr lang="en-IN" sz="4400" smtClean="0">
              <a:solidFill>
                <a:schemeClr val="tx1"/>
              </a:solidFill>
            </a:endParaRPr>
          </a:p>
        </p:txBody>
      </p:sp>
      <p:sp>
        <p:nvSpPr>
          <p:cNvPr id="6146" name="Subtitle 2"/>
          <p:cNvSpPr>
            <a:spLocks noGrp="1"/>
          </p:cNvSpPr>
          <p:nvPr>
            <p:ph type="subTitle" idx="1"/>
          </p:nvPr>
        </p:nvSpPr>
        <p:spPr/>
        <p:txBody>
          <a:bodyPr/>
          <a:lstStyle/>
          <a:p>
            <a:pPr lvl="1">
              <a:spcBef>
                <a:spcPct val="0"/>
              </a:spcBef>
            </a:pPr>
            <a:r>
              <a:rPr lang="en-US" sz="4000" smtClean="0">
                <a:solidFill>
                  <a:schemeClr val="tx2"/>
                </a:solidFill>
                <a:latin typeface="Arial" pitchFamily="34" charset="0"/>
                <a:ea typeface="ＭＳ Ｐゴシック" pitchFamily="34" charset="-128"/>
              </a:rPr>
              <a:t>Memory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498C2A72-9723-4614-B5CF-8091E2F76681}" type="slidenum">
              <a:rPr lang="en-IN"/>
              <a:pPr>
                <a:defRPr/>
              </a:pPr>
              <a:t>10</a:t>
            </a:fld>
            <a:endParaRPr lang="en-IN" dirty="0"/>
          </a:p>
        </p:txBody>
      </p:sp>
      <p:sp>
        <p:nvSpPr>
          <p:cNvPr id="15361" name="Title 1"/>
          <p:cNvSpPr>
            <a:spLocks noGrp="1"/>
          </p:cNvSpPr>
          <p:nvPr>
            <p:ph type="title"/>
          </p:nvPr>
        </p:nvSpPr>
        <p:spPr/>
        <p:txBody>
          <a:bodyPr/>
          <a:lstStyle/>
          <a:p>
            <a:r>
              <a:rPr lang="en-US" dirty="0" smtClean="0"/>
              <a:t>Memory Storage</a:t>
            </a:r>
          </a:p>
        </p:txBody>
      </p:sp>
      <p:sp>
        <p:nvSpPr>
          <p:cNvPr id="15362" name="Content Placeholder 2"/>
          <p:cNvSpPr>
            <a:spLocks noGrp="1"/>
          </p:cNvSpPr>
          <p:nvPr>
            <p:ph idx="1"/>
          </p:nvPr>
        </p:nvSpPr>
        <p:spPr/>
        <p:txBody>
          <a:bodyPr/>
          <a:lstStyle/>
          <a:p>
            <a:r>
              <a:rPr lang="en-US" dirty="0" smtClean="0"/>
              <a:t>How information is:</a:t>
            </a:r>
          </a:p>
          <a:p>
            <a:pPr lvl="1"/>
            <a:r>
              <a:rPr lang="en-US" dirty="0" smtClean="0">
                <a:ea typeface="ＭＳ Ｐゴシック" pitchFamily="34" charset="-128"/>
              </a:rPr>
              <a:t>Retained over time</a:t>
            </a:r>
          </a:p>
          <a:p>
            <a:pPr lvl="1"/>
            <a:r>
              <a:rPr lang="en-US" dirty="0" smtClean="0">
                <a:ea typeface="ＭＳ Ｐゴシック" pitchFamily="34" charset="-128"/>
              </a:rPr>
              <a:t>Represented in memory</a:t>
            </a:r>
          </a:p>
          <a:p>
            <a:r>
              <a:rPr lang="en-US" dirty="0" smtClean="0"/>
              <a:t>Atkinson-</a:t>
            </a:r>
            <a:r>
              <a:rPr lang="en-US" dirty="0" err="1" smtClean="0"/>
              <a:t>Shiffrin</a:t>
            </a:r>
            <a:r>
              <a:rPr lang="en-US" dirty="0" smtClean="0"/>
              <a:t> theory </a:t>
            </a:r>
          </a:p>
          <a:p>
            <a:pPr lvl="1"/>
            <a:r>
              <a:rPr lang="en-US" dirty="0" smtClean="0">
                <a:ea typeface="ＭＳ Ｐゴシック" pitchFamily="34" charset="-128"/>
              </a:rPr>
              <a:t>Sensory memory</a:t>
            </a:r>
          </a:p>
          <a:p>
            <a:pPr lvl="1"/>
            <a:r>
              <a:rPr lang="en-US" dirty="0" smtClean="0">
                <a:ea typeface="ＭＳ Ｐゴシック" pitchFamily="34" charset="-128"/>
              </a:rPr>
              <a:t>Short-term memory</a:t>
            </a:r>
          </a:p>
          <a:p>
            <a:pPr lvl="1"/>
            <a:r>
              <a:rPr lang="en-US" dirty="0" smtClean="0">
                <a:ea typeface="ＭＳ Ｐゴシック" pitchFamily="34" charset="-128"/>
              </a:rPr>
              <a:t>Long-term memory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2BE94D0A-79EF-4DA0-A7A9-F510A36FBAA7}" type="slidenum">
              <a:rPr lang="en-IN"/>
              <a:pPr>
                <a:defRPr/>
              </a:pPr>
              <a:t>11</a:t>
            </a:fld>
            <a:endParaRPr lang="en-IN" dirty="0"/>
          </a:p>
        </p:txBody>
      </p:sp>
      <p:sp>
        <p:nvSpPr>
          <p:cNvPr id="16385" name="Title 1"/>
          <p:cNvSpPr>
            <a:spLocks noGrp="1"/>
          </p:cNvSpPr>
          <p:nvPr>
            <p:ph type="title"/>
          </p:nvPr>
        </p:nvSpPr>
        <p:spPr>
          <a:xfrm>
            <a:off x="457200" y="228600"/>
            <a:ext cx="7620000" cy="1189038"/>
          </a:xfrm>
        </p:spPr>
        <p:txBody>
          <a:bodyPr/>
          <a:lstStyle/>
          <a:p>
            <a:r>
              <a:rPr lang="en-US" dirty="0" smtClean="0"/>
              <a:t>Atkinson and </a:t>
            </a:r>
            <a:r>
              <a:rPr lang="en-US" dirty="0" err="1" smtClean="0"/>
              <a:t>Shiffrin’s</a:t>
            </a:r>
            <a:r>
              <a:rPr lang="en-US" dirty="0" smtClean="0"/>
              <a:t> </a:t>
            </a:r>
            <a:br>
              <a:rPr lang="en-US" dirty="0" smtClean="0"/>
            </a:br>
            <a:r>
              <a:rPr lang="en-US" dirty="0" smtClean="0"/>
              <a:t>Theory of Memory</a:t>
            </a:r>
          </a:p>
        </p:txBody>
      </p:sp>
      <p:pic>
        <p:nvPicPr>
          <p:cNvPr id="16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19350"/>
            <a:ext cx="8229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9B3923D0-C0A0-457F-B73C-BD9A5F918E10}" type="slidenum">
              <a:rPr lang="en-IN"/>
              <a:pPr>
                <a:defRPr/>
              </a:pPr>
              <a:t>12</a:t>
            </a:fld>
            <a:endParaRPr lang="en-IN" dirty="0"/>
          </a:p>
        </p:txBody>
      </p:sp>
      <p:sp>
        <p:nvSpPr>
          <p:cNvPr id="17409" name="Title 1"/>
          <p:cNvSpPr>
            <a:spLocks noGrp="1"/>
          </p:cNvSpPr>
          <p:nvPr>
            <p:ph type="title"/>
          </p:nvPr>
        </p:nvSpPr>
        <p:spPr/>
        <p:txBody>
          <a:bodyPr/>
          <a:lstStyle/>
          <a:p>
            <a:r>
              <a:rPr lang="en-US" smtClean="0"/>
              <a:t>Sensory Memory</a:t>
            </a:r>
          </a:p>
        </p:txBody>
      </p:sp>
      <p:sp>
        <p:nvSpPr>
          <p:cNvPr id="17410" name="Content Placeholder 2"/>
          <p:cNvSpPr>
            <a:spLocks noGrp="1"/>
          </p:cNvSpPr>
          <p:nvPr>
            <p:ph idx="1"/>
          </p:nvPr>
        </p:nvSpPr>
        <p:spPr/>
        <p:txBody>
          <a:bodyPr/>
          <a:lstStyle/>
          <a:p>
            <a:r>
              <a:rPr lang="en-US" dirty="0" smtClean="0"/>
              <a:t>Holds information in sensory form for an instant</a:t>
            </a:r>
            <a:endParaRPr lang="en-US" sz="1800" dirty="0" smtClean="0"/>
          </a:p>
          <a:p>
            <a:r>
              <a:rPr lang="en-US" dirty="0" smtClean="0"/>
              <a:t>Echoic memory</a:t>
            </a:r>
          </a:p>
          <a:p>
            <a:pPr lvl="1"/>
            <a:r>
              <a:rPr lang="en-US" dirty="0" smtClean="0">
                <a:ea typeface="ＭＳ Ｐゴシック" pitchFamily="34" charset="-128"/>
              </a:rPr>
              <a:t>Auditory sensory memory</a:t>
            </a:r>
          </a:p>
          <a:p>
            <a:pPr lvl="1"/>
            <a:r>
              <a:rPr lang="en-US" dirty="0" smtClean="0">
                <a:ea typeface="ＭＳ Ｐゴシック" pitchFamily="34" charset="-128"/>
              </a:rPr>
              <a:t>Retained for up to several seconds</a:t>
            </a:r>
          </a:p>
          <a:p>
            <a:r>
              <a:rPr lang="en-US" dirty="0" smtClean="0"/>
              <a:t>Iconic memory</a:t>
            </a:r>
          </a:p>
          <a:p>
            <a:pPr lvl="1"/>
            <a:r>
              <a:rPr lang="en-US" dirty="0" smtClean="0">
                <a:ea typeface="ＭＳ Ｐゴシック" pitchFamily="34" charset="-128"/>
              </a:rPr>
              <a:t>Visual sensory memory</a:t>
            </a:r>
          </a:p>
          <a:p>
            <a:pPr lvl="1"/>
            <a:r>
              <a:rPr lang="en-US" dirty="0" smtClean="0">
                <a:ea typeface="ＭＳ Ｐゴシック" pitchFamily="34" charset="-128"/>
              </a:rPr>
              <a:t>Retained for only about ¼ second</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15E98202-0BC7-4D92-8577-EC0B3563BF05}" type="slidenum">
              <a:rPr lang="en-IN"/>
              <a:pPr>
                <a:defRPr/>
              </a:pPr>
              <a:t>13</a:t>
            </a:fld>
            <a:endParaRPr lang="en-IN" dirty="0"/>
          </a:p>
        </p:txBody>
      </p:sp>
      <p:sp>
        <p:nvSpPr>
          <p:cNvPr id="18433" name="Title 1"/>
          <p:cNvSpPr>
            <a:spLocks noGrp="1"/>
          </p:cNvSpPr>
          <p:nvPr>
            <p:ph type="title"/>
          </p:nvPr>
        </p:nvSpPr>
        <p:spPr/>
        <p:txBody>
          <a:bodyPr/>
          <a:lstStyle/>
          <a:p>
            <a:r>
              <a:rPr lang="en-US" smtClean="0"/>
              <a:t>Short-Term Memory</a:t>
            </a:r>
          </a:p>
        </p:txBody>
      </p:sp>
      <p:sp>
        <p:nvSpPr>
          <p:cNvPr id="18434" name="Content Placeholder 2"/>
          <p:cNvSpPr>
            <a:spLocks noGrp="1"/>
          </p:cNvSpPr>
          <p:nvPr>
            <p:ph idx="1"/>
          </p:nvPr>
        </p:nvSpPr>
        <p:spPr/>
        <p:txBody>
          <a:bodyPr/>
          <a:lstStyle/>
          <a:p>
            <a:r>
              <a:rPr lang="en-US" dirty="0" smtClean="0"/>
              <a:t>Limited-capacity (7±2 items)</a:t>
            </a:r>
          </a:p>
          <a:p>
            <a:r>
              <a:rPr lang="en-US" dirty="0" smtClean="0"/>
              <a:t>Information retained for up to 30 seconds, without strategies to retain it longer</a:t>
            </a:r>
            <a:endParaRPr lang="en-US" dirty="0" smtClean="0">
              <a:ea typeface="ＭＳ Ｐゴシック" pitchFamily="34" charset="-128"/>
            </a:endParaRPr>
          </a:p>
          <a:p>
            <a:r>
              <a:rPr lang="en-US" dirty="0" smtClean="0"/>
              <a:t>Chunking</a:t>
            </a:r>
          </a:p>
          <a:p>
            <a:pPr lvl="1"/>
            <a:r>
              <a:rPr lang="en-US" dirty="0" smtClean="0">
                <a:ea typeface="ＭＳ Ｐゴシック" pitchFamily="34" charset="-128"/>
              </a:rPr>
              <a:t>Grouping information into higher-order units</a:t>
            </a:r>
          </a:p>
          <a:p>
            <a:r>
              <a:rPr lang="en-US" dirty="0" smtClean="0"/>
              <a:t>Rehearsal</a:t>
            </a:r>
          </a:p>
          <a:p>
            <a:pPr lvl="1"/>
            <a:r>
              <a:rPr lang="en-US" dirty="0" smtClean="0">
                <a:ea typeface="ＭＳ Ｐゴシック" pitchFamily="34" charset="-128"/>
              </a:rPr>
              <a:t>Conscious repetition of information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Remember These?</a:t>
            </a:r>
            <a:endParaRPr lang="en-US" dirty="0"/>
          </a:p>
        </p:txBody>
      </p:sp>
      <p:sp>
        <p:nvSpPr>
          <p:cNvPr id="3" name="Content Placeholder 2"/>
          <p:cNvSpPr>
            <a:spLocks noGrp="1"/>
          </p:cNvSpPr>
          <p:nvPr>
            <p:ph idx="1"/>
          </p:nvPr>
        </p:nvSpPr>
        <p:spPr/>
        <p:txBody>
          <a:bodyPr/>
          <a:lstStyle/>
          <a:p>
            <a:r>
              <a:rPr lang="en-US" dirty="0" smtClean="0"/>
              <a:t>1776200119951970179219402007</a:t>
            </a:r>
          </a:p>
          <a:p>
            <a:r>
              <a:rPr lang="en-US" dirty="0" smtClean="0"/>
              <a:t>?</a:t>
            </a:r>
            <a:endParaRPr lang="en-US" dirty="0"/>
          </a:p>
          <a:p>
            <a:r>
              <a:rPr lang="en-US" dirty="0" smtClean="0"/>
              <a:t>510152025303540</a:t>
            </a:r>
          </a:p>
          <a:p>
            <a:r>
              <a:rPr lang="en-US" dirty="0" smtClean="0"/>
              <a:t>?</a:t>
            </a:r>
            <a:endParaRPr lang="en-US" dirty="0"/>
          </a:p>
          <a:p>
            <a:r>
              <a:rPr lang="en-US" dirty="0" smtClean="0"/>
              <a:t>300305310320330340350</a:t>
            </a:r>
            <a:endParaRPr lang="en-US" dirty="0"/>
          </a:p>
          <a:p>
            <a:r>
              <a:rPr lang="en-US" dirty="0" smtClean="0"/>
              <a:t>?</a:t>
            </a:r>
            <a:endParaRPr lang="en-US" dirty="0"/>
          </a:p>
          <a:p>
            <a:r>
              <a:rPr lang="en-US" dirty="0" err="1"/>
              <a:t>issheilagoingtobuythenewphone</a:t>
            </a:r>
            <a:endParaRPr lang="en-US" dirty="0"/>
          </a:p>
          <a:p>
            <a:endParaRPr lang="en-US" dirty="0"/>
          </a:p>
        </p:txBody>
      </p:sp>
      <p:sp>
        <p:nvSpPr>
          <p:cNvPr id="4" name="Footer Placeholder 3"/>
          <p:cNvSpPr>
            <a:spLocks noGrp="1"/>
          </p:cNvSpPr>
          <p:nvPr>
            <p:ph type="ftr" sz="quarter" idx="11"/>
          </p:nvPr>
        </p:nvSpPr>
        <p:spPr/>
        <p:txBody>
          <a:bodyPr/>
          <a:lstStyle/>
          <a:p>
            <a:r>
              <a:rPr lang="en-US" smtClean="0"/>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4"/>
          <p:cNvSpPr>
            <a:spLocks noGrp="1"/>
          </p:cNvSpPr>
          <p:nvPr>
            <p:ph type="sldNum" sz="quarter" idx="12"/>
          </p:nvPr>
        </p:nvSpPr>
        <p:spPr/>
        <p:txBody>
          <a:bodyPr/>
          <a:lstStyle/>
          <a:p>
            <a:pPr>
              <a:defRPr/>
            </a:pPr>
            <a:fld id="{CC590A55-5B44-48C6-800D-B424EA7B9EF8}" type="slidenum">
              <a:rPr lang="en-IN" smtClean="0"/>
              <a:pPr>
                <a:defRPr/>
              </a:pPr>
              <a:t>14</a:t>
            </a:fld>
            <a:endParaRPr lang="en-IN" dirty="0"/>
          </a:p>
        </p:txBody>
      </p:sp>
    </p:spTree>
    <p:extLst>
      <p:ext uri="{BB962C8B-B14F-4D97-AF65-F5344CB8AC3E}">
        <p14:creationId xmlns:p14="http://schemas.microsoft.com/office/powerpoint/2010/main" val="32440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set>
                                      <p:cBhvr override="childStyle">
                                        <p:cTn dur="1" fill="hold" display="0" masterRel="nextClick" afterEffect="1"/>
                                        <p:tgtEl>
                                          <p:spTgt spid="3">
                                            <p:txEl>
                                              <p:pRg st="5" end="5"/>
                                            </p:txEl>
                                          </p:spTgt>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set>
                                      <p:cBhvr override="childStyle">
                                        <p:cTn dur="1" fill="hold" display="0" masterRel="nextClick" afterEffect="1"/>
                                        <p:tgtEl>
                                          <p:spTgt spid="3">
                                            <p:txEl>
                                              <p:pRg st="6" end="6"/>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6A2B1C63-10A0-42C6-9616-188EFA08A62E}" type="slidenum">
              <a:rPr lang="en-IN"/>
              <a:pPr>
                <a:defRPr/>
              </a:pPr>
              <a:t>15</a:t>
            </a:fld>
            <a:endParaRPr lang="en-IN" dirty="0"/>
          </a:p>
        </p:txBody>
      </p:sp>
      <p:sp>
        <p:nvSpPr>
          <p:cNvPr id="19457" name="Title 1"/>
          <p:cNvSpPr>
            <a:spLocks noGrp="1"/>
          </p:cNvSpPr>
          <p:nvPr>
            <p:ph type="title"/>
          </p:nvPr>
        </p:nvSpPr>
        <p:spPr/>
        <p:txBody>
          <a:bodyPr/>
          <a:lstStyle/>
          <a:p>
            <a:r>
              <a:rPr lang="en-US" smtClean="0"/>
              <a:t>Working Memory</a:t>
            </a:r>
          </a:p>
        </p:txBody>
      </p:sp>
      <p:sp>
        <p:nvSpPr>
          <p:cNvPr id="19458" name="Content Placeholder 2"/>
          <p:cNvSpPr>
            <a:spLocks noGrp="1"/>
          </p:cNvSpPr>
          <p:nvPr>
            <p:ph idx="1"/>
          </p:nvPr>
        </p:nvSpPr>
        <p:spPr/>
        <p:txBody>
          <a:bodyPr/>
          <a:lstStyle/>
          <a:p>
            <a:r>
              <a:rPr lang="en-US" dirty="0" smtClean="0"/>
              <a:t>Alternative approach to explaining short-term memory</a:t>
            </a:r>
          </a:p>
          <a:p>
            <a:r>
              <a:rPr lang="en-US" dirty="0" smtClean="0"/>
              <a:t>Three-part system to hold information temporarily</a:t>
            </a:r>
            <a:endParaRPr lang="en-US" sz="2400" dirty="0" smtClean="0"/>
          </a:p>
          <a:p>
            <a:r>
              <a:rPr lang="en-US" dirty="0" smtClean="0"/>
              <a:t>Phonological loop</a:t>
            </a:r>
          </a:p>
          <a:p>
            <a:pPr lvl="1"/>
            <a:r>
              <a:rPr lang="en-US" dirty="0" smtClean="0">
                <a:ea typeface="ＭＳ Ｐゴシック" pitchFamily="34" charset="-128"/>
              </a:rPr>
              <a:t>Briefly stores speech-based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E2957FCD-0F28-4B66-8AAD-AEDA76A0F368}" type="slidenum">
              <a:rPr lang="en-IN"/>
              <a:pPr>
                <a:defRPr/>
              </a:pPr>
              <a:t>16</a:t>
            </a:fld>
            <a:endParaRPr lang="en-IN" dirty="0"/>
          </a:p>
        </p:txBody>
      </p:sp>
      <p:sp>
        <p:nvSpPr>
          <p:cNvPr id="22529" name="Title 1"/>
          <p:cNvSpPr>
            <a:spLocks noGrp="1"/>
          </p:cNvSpPr>
          <p:nvPr>
            <p:ph type="title"/>
          </p:nvPr>
        </p:nvSpPr>
        <p:spPr/>
        <p:txBody>
          <a:bodyPr/>
          <a:lstStyle/>
          <a:p>
            <a:r>
              <a:rPr lang="en-US" smtClean="0"/>
              <a:t>Long-Term Memory</a:t>
            </a:r>
          </a:p>
        </p:txBody>
      </p:sp>
      <p:sp>
        <p:nvSpPr>
          <p:cNvPr id="3" name="Content Placeholder 2"/>
          <p:cNvSpPr>
            <a:spLocks noGrp="1"/>
          </p:cNvSpPr>
          <p:nvPr>
            <p:ph idx="1"/>
          </p:nvPr>
        </p:nvSpPr>
        <p:spPr/>
        <p:txBody>
          <a:bodyPr/>
          <a:lstStyle/>
          <a:p>
            <a:pPr>
              <a:defRPr/>
            </a:pPr>
            <a:r>
              <a:rPr lang="en-US" dirty="0" smtClean="0"/>
              <a:t>Relatively permanent memory</a:t>
            </a:r>
          </a:p>
          <a:p>
            <a:pPr>
              <a:defRPr/>
            </a:pPr>
            <a:r>
              <a:rPr lang="en-US" dirty="0" smtClean="0"/>
              <a:t>Stores huge amounts of information for long time</a:t>
            </a:r>
            <a:endParaRPr lang="en-US" sz="2400" dirty="0" smtClean="0"/>
          </a:p>
          <a:p>
            <a:pPr>
              <a:defRPr/>
            </a:pPr>
            <a:r>
              <a:rPr lang="en-US" dirty="0" smtClean="0"/>
              <a:t>Explicit memory</a:t>
            </a:r>
          </a:p>
          <a:p>
            <a:pPr>
              <a:defRPr/>
            </a:pPr>
            <a:r>
              <a:rPr lang="en-US" dirty="0"/>
              <a:t>Implicit </a:t>
            </a:r>
            <a:r>
              <a:rPr lang="en-US" dirty="0" smtClean="0"/>
              <a:t>memory</a:t>
            </a:r>
            <a:endParaRPr lang="en-US" dirty="0"/>
          </a:p>
          <a:p>
            <a:pPr marL="0" indent="0">
              <a:buFont typeface="Arial" pitchFamily="34" charset="0"/>
              <a:buNone/>
              <a:defRPr/>
            </a:pPr>
            <a:endParaRPr lang="en-US" dirty="0" smtClean="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B4B30991-9028-4631-9D25-17EAB4D59564}" type="slidenum">
              <a:rPr lang="en-IN"/>
              <a:pPr>
                <a:defRPr/>
              </a:pPr>
              <a:t>17</a:t>
            </a:fld>
            <a:endParaRPr lang="en-IN" dirty="0"/>
          </a:p>
        </p:txBody>
      </p:sp>
      <p:sp>
        <p:nvSpPr>
          <p:cNvPr id="23553" name="Title 1"/>
          <p:cNvSpPr>
            <a:spLocks noGrp="1"/>
          </p:cNvSpPr>
          <p:nvPr>
            <p:ph type="title"/>
          </p:nvPr>
        </p:nvSpPr>
        <p:spPr/>
        <p:txBody>
          <a:bodyPr/>
          <a:lstStyle/>
          <a:p>
            <a:r>
              <a:rPr lang="en-US" smtClean="0"/>
              <a:t>Explicit (Declarative) Memory</a:t>
            </a:r>
          </a:p>
        </p:txBody>
      </p:sp>
      <p:sp>
        <p:nvSpPr>
          <p:cNvPr id="23554" name="Content Placeholder 2"/>
          <p:cNvSpPr>
            <a:spLocks noGrp="1"/>
          </p:cNvSpPr>
          <p:nvPr>
            <p:ph idx="1"/>
          </p:nvPr>
        </p:nvSpPr>
        <p:spPr/>
        <p:txBody>
          <a:bodyPr/>
          <a:lstStyle/>
          <a:p>
            <a:r>
              <a:rPr lang="en-US" dirty="0" smtClean="0"/>
              <a:t>Conscious recollection of information that can be verbally communicated</a:t>
            </a:r>
          </a:p>
          <a:p>
            <a:r>
              <a:rPr lang="en-US" dirty="0" err="1" smtClean="0"/>
              <a:t>Permastore</a:t>
            </a:r>
            <a:r>
              <a:rPr lang="en-US" dirty="0" smtClean="0"/>
              <a:t> content</a:t>
            </a:r>
          </a:p>
          <a:p>
            <a:r>
              <a:rPr lang="en-US" dirty="0" smtClean="0"/>
              <a:t>Episodic memory</a:t>
            </a:r>
          </a:p>
          <a:p>
            <a:pPr lvl="1"/>
            <a:r>
              <a:rPr lang="en-US" dirty="0" smtClean="0">
                <a:ea typeface="ＭＳ Ｐゴシック" pitchFamily="34" charset="-128"/>
              </a:rPr>
              <a:t>Autobiographical information </a:t>
            </a:r>
          </a:p>
          <a:p>
            <a:r>
              <a:rPr lang="en-US" dirty="0" smtClean="0"/>
              <a:t>Semantic memory</a:t>
            </a:r>
          </a:p>
          <a:p>
            <a:pPr lvl="1"/>
            <a:r>
              <a:rPr lang="en-US" dirty="0" smtClean="0">
                <a:ea typeface="ＭＳ Ｐゴシック" pitchFamily="34" charset="-128"/>
              </a:rPr>
              <a:t>Knowledge about the world</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B2151463-8D42-428A-9265-3F89AEDF4B1E}" type="slidenum">
              <a:rPr lang="en-IN"/>
              <a:pPr>
                <a:defRPr/>
              </a:pPr>
              <a:t>18</a:t>
            </a:fld>
            <a:endParaRPr lang="en-IN" dirty="0"/>
          </a:p>
        </p:txBody>
      </p:sp>
      <p:sp>
        <p:nvSpPr>
          <p:cNvPr id="24577" name="Title 1"/>
          <p:cNvSpPr>
            <a:spLocks noGrp="1"/>
          </p:cNvSpPr>
          <p:nvPr>
            <p:ph type="title"/>
          </p:nvPr>
        </p:nvSpPr>
        <p:spPr/>
        <p:txBody>
          <a:bodyPr/>
          <a:lstStyle/>
          <a:p>
            <a:r>
              <a:rPr lang="en-US" sz="3400" dirty="0" smtClean="0"/>
              <a:t>Some Differences </a:t>
            </a:r>
            <a:br>
              <a:rPr lang="en-US" sz="3400" dirty="0" smtClean="0"/>
            </a:br>
            <a:r>
              <a:rPr lang="en-US" sz="3400" dirty="0" smtClean="0"/>
              <a:t>Between Episodic and Semantic Memory</a:t>
            </a:r>
          </a:p>
        </p:txBody>
      </p:sp>
      <p:pic>
        <p:nvPicPr>
          <p:cNvPr id="2457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24075"/>
            <a:ext cx="7821613"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DD8EFBA0-C7B9-4DAB-9DEB-754A65437785}" type="slidenum">
              <a:rPr lang="en-IN"/>
              <a:pPr>
                <a:defRPr/>
              </a:pPr>
              <a:t>19</a:t>
            </a:fld>
            <a:endParaRPr lang="en-IN" dirty="0"/>
          </a:p>
        </p:txBody>
      </p:sp>
      <p:sp>
        <p:nvSpPr>
          <p:cNvPr id="25601" name="Title 1"/>
          <p:cNvSpPr>
            <a:spLocks noGrp="1"/>
          </p:cNvSpPr>
          <p:nvPr>
            <p:ph type="title"/>
          </p:nvPr>
        </p:nvSpPr>
        <p:spPr/>
        <p:txBody>
          <a:bodyPr/>
          <a:lstStyle/>
          <a:p>
            <a:r>
              <a:rPr lang="en-US" sz="4000" smtClean="0"/>
              <a:t>Implicit (Nondeclarative) Memory</a:t>
            </a:r>
          </a:p>
        </p:txBody>
      </p:sp>
      <p:sp>
        <p:nvSpPr>
          <p:cNvPr id="25602" name="Content Placeholder 2"/>
          <p:cNvSpPr>
            <a:spLocks noGrp="1"/>
          </p:cNvSpPr>
          <p:nvPr>
            <p:ph idx="1"/>
          </p:nvPr>
        </p:nvSpPr>
        <p:spPr/>
        <p:txBody>
          <a:bodyPr/>
          <a:lstStyle/>
          <a:p>
            <a:r>
              <a:rPr lang="en-US" dirty="0" err="1" smtClean="0"/>
              <a:t>Nonconscious</a:t>
            </a:r>
            <a:r>
              <a:rPr lang="en-US" dirty="0" smtClean="0"/>
              <a:t> recollection of skills and sensory perceptions</a:t>
            </a:r>
            <a:endParaRPr lang="en-US" sz="1800" dirty="0" smtClean="0"/>
          </a:p>
          <a:p>
            <a:r>
              <a:rPr lang="en-US" dirty="0" smtClean="0"/>
              <a:t>Procedural memory</a:t>
            </a:r>
          </a:p>
          <a:p>
            <a:pPr lvl="1"/>
            <a:r>
              <a:rPr lang="en-US" dirty="0" smtClean="0">
                <a:ea typeface="ＭＳ Ｐゴシック" pitchFamily="34" charset="-128"/>
              </a:rPr>
              <a:t>Memory for skills</a:t>
            </a:r>
          </a:p>
          <a:p>
            <a:r>
              <a:rPr lang="en-US" dirty="0" smtClean="0"/>
              <a:t>Classical conditioning</a:t>
            </a:r>
          </a:p>
          <a:p>
            <a:pPr lvl="1"/>
            <a:r>
              <a:rPr lang="en-US" dirty="0" smtClean="0">
                <a:ea typeface="ＭＳ Ｐゴシック" pitchFamily="34" charset="-128"/>
              </a:rPr>
              <a:t>Memory for associations between stimuli</a:t>
            </a:r>
          </a:p>
          <a:p>
            <a:r>
              <a:rPr lang="en-US" dirty="0" smtClean="0"/>
              <a:t>Priming</a:t>
            </a:r>
          </a:p>
          <a:p>
            <a:pPr lvl="1"/>
            <a:r>
              <a:rPr lang="en-US" dirty="0" smtClean="0">
                <a:ea typeface="ＭＳ Ｐゴシック" pitchFamily="34" charset="-128"/>
              </a:rPr>
              <a:t>Activation of information already in storage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C2DB8D5A-23C1-4974-9B7C-1D4EF0299F83}" type="slidenum">
              <a:rPr lang="en-IN"/>
              <a:pPr>
                <a:defRPr/>
              </a:pPr>
              <a:t>2</a:t>
            </a:fld>
            <a:endParaRPr lang="en-IN" dirty="0"/>
          </a:p>
        </p:txBody>
      </p:sp>
      <p:sp>
        <p:nvSpPr>
          <p:cNvPr id="7169" name="Title 1"/>
          <p:cNvSpPr>
            <a:spLocks noGrp="1"/>
          </p:cNvSpPr>
          <p:nvPr>
            <p:ph type="title"/>
          </p:nvPr>
        </p:nvSpPr>
        <p:spPr/>
        <p:txBody>
          <a:bodyPr/>
          <a:lstStyle/>
          <a:p>
            <a:r>
              <a:rPr lang="en-US" sz="4000" smtClean="0"/>
              <a:t>Chapter Preview</a:t>
            </a:r>
            <a:endParaRPr lang="en-IN" sz="4000" smtClean="0"/>
          </a:p>
        </p:txBody>
      </p:sp>
      <p:sp>
        <p:nvSpPr>
          <p:cNvPr id="7170" name="Content Placeholder 2"/>
          <p:cNvSpPr>
            <a:spLocks noGrp="1"/>
          </p:cNvSpPr>
          <p:nvPr>
            <p:ph idx="1"/>
          </p:nvPr>
        </p:nvSpPr>
        <p:spPr>
          <a:xfrm>
            <a:off x="457200" y="1600200"/>
            <a:ext cx="8229600" cy="4781550"/>
          </a:xfrm>
        </p:spPr>
        <p:txBody>
          <a:bodyPr/>
          <a:lstStyle/>
          <a:p>
            <a:pPr>
              <a:spcBef>
                <a:spcPts val="1200"/>
              </a:spcBef>
            </a:pPr>
            <a:r>
              <a:rPr lang="en-US" dirty="0" smtClean="0"/>
              <a:t>The nature of memory</a:t>
            </a:r>
          </a:p>
          <a:p>
            <a:pPr>
              <a:spcBef>
                <a:spcPts val="1200"/>
              </a:spcBef>
            </a:pPr>
            <a:r>
              <a:rPr lang="en-US" dirty="0" smtClean="0"/>
              <a:t>Memory encoding</a:t>
            </a:r>
          </a:p>
          <a:p>
            <a:pPr>
              <a:spcBef>
                <a:spcPts val="1200"/>
              </a:spcBef>
            </a:pPr>
            <a:r>
              <a:rPr lang="en-US" dirty="0" smtClean="0"/>
              <a:t>Memory storage</a:t>
            </a:r>
          </a:p>
          <a:p>
            <a:pPr>
              <a:spcBef>
                <a:spcPts val="1200"/>
              </a:spcBef>
            </a:pPr>
            <a:r>
              <a:rPr lang="en-US" dirty="0" smtClean="0"/>
              <a:t>Memory retrieval</a:t>
            </a:r>
          </a:p>
          <a:p>
            <a:pPr>
              <a:spcBef>
                <a:spcPts val="1200"/>
              </a:spcBef>
            </a:pPr>
            <a:r>
              <a:rPr lang="en-US" dirty="0" smtClean="0"/>
              <a:t>Forgetting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82303C5F-7C96-4038-AFFD-690EDEBBF3C4}" type="slidenum">
              <a:rPr lang="en-IN"/>
              <a:pPr>
                <a:defRPr/>
              </a:pPr>
              <a:t>20</a:t>
            </a:fld>
            <a:endParaRPr lang="en-IN" dirty="0"/>
          </a:p>
        </p:txBody>
      </p:sp>
      <p:sp>
        <p:nvSpPr>
          <p:cNvPr id="27649" name="Title 1"/>
          <p:cNvSpPr>
            <a:spLocks noGrp="1"/>
          </p:cNvSpPr>
          <p:nvPr>
            <p:ph type="title"/>
          </p:nvPr>
        </p:nvSpPr>
        <p:spPr/>
        <p:txBody>
          <a:bodyPr/>
          <a:lstStyle/>
          <a:p>
            <a:r>
              <a:rPr lang="en-US" smtClean="0"/>
              <a:t>Memory: Location</a:t>
            </a:r>
          </a:p>
        </p:txBody>
      </p:sp>
      <p:sp>
        <p:nvSpPr>
          <p:cNvPr id="27650" name="Content Placeholder 2"/>
          <p:cNvSpPr>
            <a:spLocks noGrp="1"/>
          </p:cNvSpPr>
          <p:nvPr>
            <p:ph idx="1"/>
          </p:nvPr>
        </p:nvSpPr>
        <p:spPr/>
        <p:txBody>
          <a:bodyPr/>
          <a:lstStyle/>
          <a:p>
            <a:r>
              <a:rPr lang="en-US" dirty="0" smtClean="0"/>
              <a:t>Neurons</a:t>
            </a:r>
          </a:p>
          <a:p>
            <a:pPr lvl="1"/>
            <a:r>
              <a:rPr lang="en-US" dirty="0" smtClean="0">
                <a:ea typeface="ＭＳ Ｐゴシック" pitchFamily="34" charset="-128"/>
              </a:rPr>
              <a:t>Memory located in specific circuits of neurons</a:t>
            </a:r>
          </a:p>
          <a:p>
            <a:pPr lvl="1"/>
            <a:r>
              <a:rPr lang="en-US" dirty="0" smtClean="0">
                <a:ea typeface="ＭＳ Ｐゴシック" pitchFamily="34" charset="-128"/>
              </a:rPr>
              <a:t>Neurotransmitters play a role in forging connections</a:t>
            </a:r>
          </a:p>
          <a:p>
            <a:pPr lvl="1"/>
            <a:r>
              <a:rPr lang="en-US" dirty="0" smtClean="0">
                <a:ea typeface="ＭＳ Ｐゴシック" pitchFamily="34" charset="-128"/>
              </a:rPr>
              <a:t>Long-term potentiation</a:t>
            </a:r>
          </a:p>
          <a:p>
            <a:pPr lvl="2"/>
            <a:r>
              <a:rPr lang="en-US" dirty="0" smtClean="0">
                <a:ea typeface="ＭＳ Ｐゴシック" pitchFamily="34" charset="-128"/>
              </a:rPr>
              <a:t>Simultaneous activation of neurons strengthens memory</a:t>
            </a:r>
          </a:p>
          <a:p>
            <a:pPr lvl="2"/>
            <a:endParaRPr lang="en-US" sz="10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D9E8CFF1-55A6-47EB-A973-2A4EE5636C58}" type="slidenum">
              <a:rPr lang="en-IN"/>
              <a:pPr>
                <a:defRPr/>
              </a:pPr>
              <a:t>21</a:t>
            </a:fld>
            <a:endParaRPr lang="en-IN" dirty="0"/>
          </a:p>
        </p:txBody>
      </p:sp>
      <p:sp>
        <p:nvSpPr>
          <p:cNvPr id="28673" name="Title 1"/>
          <p:cNvSpPr>
            <a:spLocks noGrp="1"/>
          </p:cNvSpPr>
          <p:nvPr>
            <p:ph type="title"/>
          </p:nvPr>
        </p:nvSpPr>
        <p:spPr/>
        <p:txBody>
          <a:bodyPr/>
          <a:lstStyle/>
          <a:p>
            <a:r>
              <a:rPr lang="en-US" smtClean="0"/>
              <a:t>Memory: Location</a:t>
            </a:r>
          </a:p>
        </p:txBody>
      </p:sp>
      <p:sp>
        <p:nvSpPr>
          <p:cNvPr id="28674" name="Content Placeholder 2"/>
          <p:cNvSpPr>
            <a:spLocks noGrp="1"/>
          </p:cNvSpPr>
          <p:nvPr>
            <p:ph idx="1"/>
          </p:nvPr>
        </p:nvSpPr>
        <p:spPr/>
        <p:txBody>
          <a:bodyPr/>
          <a:lstStyle/>
          <a:p>
            <a:r>
              <a:rPr lang="en-US" dirty="0" smtClean="0"/>
              <a:t>Brain structures</a:t>
            </a:r>
          </a:p>
          <a:p>
            <a:pPr lvl="1"/>
            <a:r>
              <a:rPr lang="en-US" dirty="0" smtClean="0">
                <a:ea typeface="ＭＳ Ｐゴシック" pitchFamily="34" charset="-128"/>
              </a:rPr>
              <a:t>Explicit memory</a:t>
            </a:r>
          </a:p>
          <a:p>
            <a:pPr lvl="2"/>
            <a:r>
              <a:rPr lang="en-US" dirty="0" smtClean="0">
                <a:ea typeface="ＭＳ Ｐゴシック" pitchFamily="34" charset="-128"/>
              </a:rPr>
              <a:t>Hippocampus, temporal lobes, limbic system (amygdala)</a:t>
            </a:r>
          </a:p>
          <a:p>
            <a:pPr lvl="1"/>
            <a:r>
              <a:rPr lang="en-US" dirty="0" smtClean="0">
                <a:ea typeface="ＭＳ Ｐゴシック" pitchFamily="34" charset="-128"/>
              </a:rPr>
              <a:t>Implicit memory</a:t>
            </a:r>
          </a:p>
          <a:p>
            <a:pPr lvl="2"/>
            <a:r>
              <a:rPr lang="en-US" dirty="0" smtClean="0">
                <a:ea typeface="ＭＳ Ｐゴシック" pitchFamily="34" charset="-128"/>
              </a:rPr>
              <a:t>Cerebellum, temporal lobes, hippocampus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17BDAE19-3433-42C6-81B6-5610BA9C9462}" type="slidenum">
              <a:rPr lang="en-IN"/>
              <a:pPr>
                <a:defRPr/>
              </a:pPr>
              <a:t>22</a:t>
            </a:fld>
            <a:endParaRPr lang="en-IN" dirty="0"/>
          </a:p>
        </p:txBody>
      </p:sp>
      <p:sp>
        <p:nvSpPr>
          <p:cNvPr id="29697" name="Title 1"/>
          <p:cNvSpPr>
            <a:spLocks noGrp="1"/>
          </p:cNvSpPr>
          <p:nvPr>
            <p:ph type="title"/>
          </p:nvPr>
        </p:nvSpPr>
        <p:spPr>
          <a:xfrm>
            <a:off x="457200" y="228600"/>
            <a:ext cx="7620000" cy="1189038"/>
          </a:xfrm>
        </p:spPr>
        <p:txBody>
          <a:bodyPr/>
          <a:lstStyle/>
          <a:p>
            <a:r>
              <a:rPr lang="en-US" sz="3200" smtClean="0"/>
              <a:t>Figure 6.12 – Structures of the Brain Involved in Different Aspects of Long-Term Memory</a:t>
            </a:r>
          </a:p>
        </p:txBody>
      </p:sp>
      <p:pic>
        <p:nvPicPr>
          <p:cNvPr id="296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462713"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A83BA623-67D3-46E9-8320-FEC4B136F6B1}" type="slidenum">
              <a:rPr lang="en-IN"/>
              <a:pPr>
                <a:defRPr/>
              </a:pPr>
              <a:t>23</a:t>
            </a:fld>
            <a:endParaRPr lang="en-IN" dirty="0"/>
          </a:p>
        </p:txBody>
      </p:sp>
      <p:sp>
        <p:nvSpPr>
          <p:cNvPr id="30721" name="Title 1"/>
          <p:cNvSpPr>
            <a:spLocks noGrp="1"/>
          </p:cNvSpPr>
          <p:nvPr>
            <p:ph type="title"/>
          </p:nvPr>
        </p:nvSpPr>
        <p:spPr/>
        <p:txBody>
          <a:bodyPr/>
          <a:lstStyle/>
          <a:p>
            <a:r>
              <a:rPr lang="en-US" smtClean="0"/>
              <a:t>Memory: Retrieval</a:t>
            </a:r>
          </a:p>
        </p:txBody>
      </p:sp>
      <p:sp>
        <p:nvSpPr>
          <p:cNvPr id="30722" name="Content Placeholder 2"/>
          <p:cNvSpPr>
            <a:spLocks noGrp="1"/>
          </p:cNvSpPr>
          <p:nvPr>
            <p:ph idx="1"/>
          </p:nvPr>
        </p:nvSpPr>
        <p:spPr/>
        <p:txBody>
          <a:bodyPr/>
          <a:lstStyle/>
          <a:p>
            <a:r>
              <a:rPr lang="en-US" dirty="0" smtClean="0"/>
              <a:t>When information retained in memory comes out of storage</a:t>
            </a:r>
          </a:p>
          <a:p>
            <a:r>
              <a:rPr lang="en-US" dirty="0" smtClean="0"/>
              <a:t>Serial position effect</a:t>
            </a:r>
          </a:p>
          <a:p>
            <a:pPr lvl="1"/>
            <a:r>
              <a:rPr lang="en-US" dirty="0" smtClean="0">
                <a:ea typeface="ＭＳ Ｐゴシック" pitchFamily="34" charset="-128"/>
              </a:rPr>
              <a:t>Tendency to recall items at beginning and end of lists</a:t>
            </a:r>
          </a:p>
          <a:p>
            <a:pPr lvl="1"/>
            <a:r>
              <a:rPr lang="en-US" dirty="0" smtClean="0">
                <a:ea typeface="ＭＳ Ｐゴシック" pitchFamily="34" charset="-128"/>
              </a:rPr>
              <a:t>Primacy effect</a:t>
            </a:r>
          </a:p>
          <a:p>
            <a:pPr lvl="2"/>
            <a:r>
              <a:rPr lang="en-US" dirty="0" smtClean="0">
                <a:ea typeface="ＭＳ Ｐゴシック" pitchFamily="34" charset="-128"/>
              </a:rPr>
              <a:t>Better recall for items at beginning of list</a:t>
            </a:r>
          </a:p>
          <a:p>
            <a:pPr lvl="1"/>
            <a:r>
              <a:rPr lang="en-US" dirty="0" err="1" smtClean="0">
                <a:ea typeface="ＭＳ Ｐゴシック" pitchFamily="34" charset="-128"/>
              </a:rPr>
              <a:t>Recency</a:t>
            </a:r>
            <a:r>
              <a:rPr lang="en-US" dirty="0" smtClean="0">
                <a:ea typeface="ＭＳ Ｐゴシック" pitchFamily="34" charset="-128"/>
              </a:rPr>
              <a:t> effect</a:t>
            </a:r>
          </a:p>
          <a:p>
            <a:pPr lvl="2"/>
            <a:r>
              <a:rPr lang="en-US" dirty="0" smtClean="0">
                <a:ea typeface="ＭＳ Ｐゴシック" pitchFamily="34" charset="-128"/>
              </a:rPr>
              <a:t>Better recall for items at end of list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BAB6DA36-8BAD-4E55-9C88-3ABE7F8EEEF4}" type="slidenum">
              <a:rPr lang="en-IN"/>
              <a:pPr>
                <a:defRPr/>
              </a:pPr>
              <a:t>24</a:t>
            </a:fld>
            <a:endParaRPr lang="en-IN" dirty="0"/>
          </a:p>
        </p:txBody>
      </p:sp>
      <p:sp>
        <p:nvSpPr>
          <p:cNvPr id="31745" name="Title 1"/>
          <p:cNvSpPr>
            <a:spLocks noGrp="1"/>
          </p:cNvSpPr>
          <p:nvPr>
            <p:ph type="title"/>
          </p:nvPr>
        </p:nvSpPr>
        <p:spPr/>
        <p:txBody>
          <a:bodyPr/>
          <a:lstStyle/>
          <a:p>
            <a:r>
              <a:rPr lang="en-US" smtClean="0"/>
              <a:t>Memory: Retrieval</a:t>
            </a:r>
          </a:p>
        </p:txBody>
      </p:sp>
      <p:sp>
        <p:nvSpPr>
          <p:cNvPr id="31746" name="Content Placeholder 2"/>
          <p:cNvSpPr>
            <a:spLocks noGrp="1"/>
          </p:cNvSpPr>
          <p:nvPr>
            <p:ph idx="1"/>
          </p:nvPr>
        </p:nvSpPr>
        <p:spPr/>
        <p:txBody>
          <a:bodyPr/>
          <a:lstStyle/>
          <a:p>
            <a:r>
              <a:rPr lang="en-US" dirty="0" smtClean="0"/>
              <a:t>Factors</a:t>
            </a:r>
          </a:p>
          <a:p>
            <a:pPr lvl="1"/>
            <a:r>
              <a:rPr lang="en-US" dirty="0" smtClean="0">
                <a:ea typeface="ＭＳ Ｐゴシック" pitchFamily="34" charset="-128"/>
              </a:rPr>
              <a:t>Retrieval cues</a:t>
            </a:r>
          </a:p>
          <a:p>
            <a:pPr lvl="1"/>
            <a:r>
              <a:rPr lang="en-US" dirty="0" smtClean="0">
                <a:ea typeface="ＭＳ Ｐゴシック" pitchFamily="34" charset="-128"/>
              </a:rPr>
              <a:t>Retrieval task</a:t>
            </a:r>
          </a:p>
          <a:p>
            <a:r>
              <a:rPr lang="en-US" dirty="0" smtClean="0"/>
              <a:t>Recall</a:t>
            </a:r>
          </a:p>
          <a:p>
            <a:pPr lvl="1"/>
            <a:r>
              <a:rPr lang="en-US" dirty="0" smtClean="0">
                <a:ea typeface="ＭＳ Ｐゴシック" pitchFamily="34" charset="-128"/>
              </a:rPr>
              <a:t>Memory task to retrieve previously learned information</a:t>
            </a:r>
          </a:p>
          <a:p>
            <a:r>
              <a:rPr lang="en-US" dirty="0" smtClean="0"/>
              <a:t>Recognition</a:t>
            </a:r>
          </a:p>
          <a:p>
            <a:pPr lvl="1"/>
            <a:r>
              <a:rPr lang="en-US" dirty="0" smtClean="0">
                <a:ea typeface="ＭＳ Ｐゴシック" pitchFamily="34" charset="-128"/>
              </a:rPr>
              <a:t>Memory task to identify, or recognize, learned items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01C2A556-6D43-4D6F-B2B6-C773E0D1E6E2}" type="slidenum">
              <a:rPr lang="en-IN"/>
              <a:pPr>
                <a:defRPr/>
              </a:pPr>
              <a:t>25</a:t>
            </a:fld>
            <a:endParaRPr lang="en-IN" dirty="0"/>
          </a:p>
        </p:txBody>
      </p:sp>
      <p:sp>
        <p:nvSpPr>
          <p:cNvPr id="32769" name="Title 1"/>
          <p:cNvSpPr>
            <a:spLocks noGrp="1"/>
          </p:cNvSpPr>
          <p:nvPr>
            <p:ph type="title"/>
          </p:nvPr>
        </p:nvSpPr>
        <p:spPr/>
        <p:txBody>
          <a:bodyPr/>
          <a:lstStyle/>
          <a:p>
            <a:r>
              <a:rPr lang="en-US" smtClean="0"/>
              <a:t>Memory: Retrieval</a:t>
            </a:r>
          </a:p>
        </p:txBody>
      </p:sp>
      <p:sp>
        <p:nvSpPr>
          <p:cNvPr id="32770" name="Content Placeholder 2"/>
          <p:cNvSpPr>
            <a:spLocks noGrp="1"/>
          </p:cNvSpPr>
          <p:nvPr>
            <p:ph idx="1"/>
          </p:nvPr>
        </p:nvSpPr>
        <p:spPr/>
        <p:txBody>
          <a:bodyPr/>
          <a:lstStyle/>
          <a:p>
            <a:pPr>
              <a:spcBef>
                <a:spcPts val="1200"/>
              </a:spcBef>
            </a:pPr>
            <a:r>
              <a:rPr lang="en-US" dirty="0" smtClean="0"/>
              <a:t>Encoding specificity principle</a:t>
            </a:r>
          </a:p>
          <a:p>
            <a:pPr lvl="1">
              <a:spcBef>
                <a:spcPts val="1200"/>
              </a:spcBef>
            </a:pPr>
            <a:r>
              <a:rPr lang="en-US" dirty="0" smtClean="0">
                <a:ea typeface="ＭＳ Ｐゴシック" pitchFamily="34" charset="-128"/>
              </a:rPr>
              <a:t>Information present at time of learning tends to be effective as retrieval cue</a:t>
            </a:r>
          </a:p>
          <a:p>
            <a:pPr>
              <a:spcBef>
                <a:spcPts val="1200"/>
              </a:spcBef>
            </a:pPr>
            <a:r>
              <a:rPr lang="en-US" dirty="0" smtClean="0"/>
              <a:t>Context-dependent memory</a:t>
            </a:r>
          </a:p>
          <a:p>
            <a:pPr lvl="1">
              <a:spcBef>
                <a:spcPts val="1200"/>
              </a:spcBef>
            </a:pPr>
            <a:r>
              <a:rPr lang="en-US" dirty="0" smtClean="0">
                <a:ea typeface="ＭＳ Ｐゴシック" pitchFamily="34" charset="-128"/>
              </a:rPr>
              <a:t>Remembering better when attempting to recall information in same context in which it was learned</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D3DC7321-27E6-45C8-8658-5D4BFF7DF492}" type="slidenum">
              <a:rPr lang="en-IN"/>
              <a:pPr>
                <a:defRPr/>
              </a:pPr>
              <a:t>26</a:t>
            </a:fld>
            <a:endParaRPr lang="en-IN" dirty="0"/>
          </a:p>
        </p:txBody>
      </p:sp>
      <p:sp>
        <p:nvSpPr>
          <p:cNvPr id="33793" name="Title 1"/>
          <p:cNvSpPr>
            <a:spLocks noGrp="1"/>
          </p:cNvSpPr>
          <p:nvPr>
            <p:ph type="title"/>
          </p:nvPr>
        </p:nvSpPr>
        <p:spPr/>
        <p:txBody>
          <a:bodyPr/>
          <a:lstStyle/>
          <a:p>
            <a:r>
              <a:rPr lang="en-US" smtClean="0"/>
              <a:t>Memory: Retrieval</a:t>
            </a:r>
          </a:p>
        </p:txBody>
      </p:sp>
      <p:sp>
        <p:nvSpPr>
          <p:cNvPr id="33794" name="Content Placeholder 2"/>
          <p:cNvSpPr>
            <a:spLocks noGrp="1"/>
          </p:cNvSpPr>
          <p:nvPr>
            <p:ph idx="1"/>
          </p:nvPr>
        </p:nvSpPr>
        <p:spPr/>
        <p:txBody>
          <a:bodyPr/>
          <a:lstStyle/>
          <a:p>
            <a:r>
              <a:rPr lang="en-US" dirty="0" smtClean="0"/>
              <a:t>Autobiographical memories</a:t>
            </a:r>
          </a:p>
          <a:p>
            <a:pPr lvl="1"/>
            <a:r>
              <a:rPr lang="en-US" dirty="0" smtClean="0">
                <a:ea typeface="ＭＳ Ｐゴシック" pitchFamily="34" charset="-128"/>
              </a:rPr>
              <a:t>Special form of episodic memory containing recollections of own life experiences</a:t>
            </a:r>
          </a:p>
          <a:p>
            <a:pPr lvl="1">
              <a:buFont typeface="Arial" pitchFamily="34" charset="0"/>
              <a:buNone/>
            </a:pPr>
            <a:endParaRPr lang="en-US" dirty="0" smtClean="0">
              <a:ea typeface="ＭＳ Ｐゴシック" pitchFamily="34" charset="-128"/>
            </a:endParaRPr>
          </a:p>
          <a:p>
            <a:pPr lvl="1">
              <a:buFont typeface="Arial" pitchFamily="34" charset="0"/>
              <a:buNone/>
            </a:pPr>
            <a:endParaRPr lang="en-US" dirty="0" smtClean="0">
              <a:ea typeface="ＭＳ Ｐゴシック" pitchFamily="34" charset="-128"/>
            </a:endParaRPr>
          </a:p>
          <a:p>
            <a:pPr lvl="1">
              <a:buFont typeface="Arial" pitchFamily="34" charset="0"/>
              <a:buNone/>
            </a:pPr>
            <a:endParaRPr lang="en-US" dirty="0" smtClean="0">
              <a:ea typeface="ＭＳ Ｐゴシック" pitchFamily="34" charset="-128"/>
            </a:endParaRP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30BD6CA0-2D2B-4FA1-8435-FEDB300EFF9B}" type="slidenum">
              <a:rPr lang="en-IN"/>
              <a:pPr>
                <a:defRPr/>
              </a:pPr>
              <a:t>27</a:t>
            </a:fld>
            <a:endParaRPr lang="en-IN" dirty="0"/>
          </a:p>
        </p:txBody>
      </p:sp>
      <p:sp>
        <p:nvSpPr>
          <p:cNvPr id="34817" name="Title 1"/>
          <p:cNvSpPr>
            <a:spLocks noGrp="1"/>
          </p:cNvSpPr>
          <p:nvPr>
            <p:ph type="title"/>
          </p:nvPr>
        </p:nvSpPr>
        <p:spPr>
          <a:xfrm>
            <a:off x="457200" y="228600"/>
            <a:ext cx="7620000" cy="1219200"/>
          </a:xfrm>
        </p:spPr>
        <p:txBody>
          <a:bodyPr/>
          <a:lstStyle/>
          <a:p>
            <a:r>
              <a:rPr lang="en-US" sz="3400" smtClean="0"/>
              <a:t>Figure 6.15 - The Three-Level Hierarchical Structure of Autobiographical Memory</a:t>
            </a:r>
          </a:p>
        </p:txBody>
      </p:sp>
      <p:pic>
        <p:nvPicPr>
          <p:cNvPr id="348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800225"/>
            <a:ext cx="8621712"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69BC4F32-9E99-430B-94A4-5ECED0A46752}" type="slidenum">
              <a:rPr lang="en-IN"/>
              <a:pPr>
                <a:defRPr/>
              </a:pPr>
              <a:t>28</a:t>
            </a:fld>
            <a:endParaRPr lang="en-IN" dirty="0"/>
          </a:p>
        </p:txBody>
      </p:sp>
      <p:sp>
        <p:nvSpPr>
          <p:cNvPr id="35841" name="Title 1"/>
          <p:cNvSpPr>
            <a:spLocks noGrp="1"/>
          </p:cNvSpPr>
          <p:nvPr>
            <p:ph type="title"/>
          </p:nvPr>
        </p:nvSpPr>
        <p:spPr/>
        <p:txBody>
          <a:bodyPr/>
          <a:lstStyle/>
          <a:p>
            <a:r>
              <a:rPr lang="en-US" smtClean="0"/>
              <a:t>Memory: Retrieval</a:t>
            </a:r>
          </a:p>
        </p:txBody>
      </p:sp>
      <p:sp>
        <p:nvSpPr>
          <p:cNvPr id="35842" name="Content Placeholder 2"/>
          <p:cNvSpPr>
            <a:spLocks noGrp="1"/>
          </p:cNvSpPr>
          <p:nvPr>
            <p:ph idx="1"/>
          </p:nvPr>
        </p:nvSpPr>
        <p:spPr/>
        <p:txBody>
          <a:bodyPr/>
          <a:lstStyle/>
          <a:p>
            <a:pPr>
              <a:spcBef>
                <a:spcPts val="463"/>
              </a:spcBef>
            </a:pPr>
            <a:r>
              <a:rPr lang="en-US" dirty="0" smtClean="0"/>
              <a:t>Flashbulb memory</a:t>
            </a:r>
          </a:p>
          <a:p>
            <a:pPr lvl="1">
              <a:spcBef>
                <a:spcPts val="463"/>
              </a:spcBef>
            </a:pPr>
            <a:r>
              <a:rPr lang="en-US" dirty="0" smtClean="0">
                <a:ea typeface="ＭＳ Ｐゴシック" pitchFamily="34" charset="-128"/>
              </a:rPr>
              <a:t>Emotionally significant events</a:t>
            </a:r>
          </a:p>
          <a:p>
            <a:pPr lvl="1">
              <a:spcBef>
                <a:spcPts val="463"/>
              </a:spcBef>
            </a:pPr>
            <a:r>
              <a:rPr lang="en-US" dirty="0" smtClean="0">
                <a:ea typeface="ＭＳ Ｐゴシック" pitchFamily="34" charset="-128"/>
              </a:rPr>
              <a:t>Recalled with vivid imagery</a:t>
            </a:r>
          </a:p>
          <a:p>
            <a:pPr>
              <a:spcBef>
                <a:spcPts val="463"/>
              </a:spcBef>
            </a:pPr>
            <a:r>
              <a:rPr lang="en-US" dirty="0" smtClean="0"/>
              <a:t>Memory for traumatic events</a:t>
            </a:r>
          </a:p>
          <a:p>
            <a:pPr lvl="1">
              <a:spcBef>
                <a:spcPts val="463"/>
              </a:spcBef>
            </a:pPr>
            <a:r>
              <a:rPr lang="en-US" dirty="0" smtClean="0">
                <a:ea typeface="ＭＳ Ｐゴシック" pitchFamily="34" charset="-128"/>
              </a:rPr>
              <a:t>May contain inaccuracies </a:t>
            </a:r>
            <a:endParaRPr lang="en-US" sz="18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B808F65D-0D2A-46B5-8A4E-E39C6EF95967}" type="slidenum">
              <a:rPr lang="en-IN"/>
              <a:pPr>
                <a:defRPr/>
              </a:pPr>
              <a:t>29</a:t>
            </a:fld>
            <a:endParaRPr lang="en-IN" dirty="0"/>
          </a:p>
        </p:txBody>
      </p:sp>
      <p:sp>
        <p:nvSpPr>
          <p:cNvPr id="36865" name="Title 1"/>
          <p:cNvSpPr>
            <a:spLocks noGrp="1"/>
          </p:cNvSpPr>
          <p:nvPr>
            <p:ph type="title"/>
          </p:nvPr>
        </p:nvSpPr>
        <p:spPr/>
        <p:txBody>
          <a:bodyPr/>
          <a:lstStyle/>
          <a:p>
            <a:r>
              <a:rPr lang="en-US" smtClean="0"/>
              <a:t>Memory: Retrieval</a:t>
            </a:r>
          </a:p>
        </p:txBody>
      </p:sp>
      <p:sp>
        <p:nvSpPr>
          <p:cNvPr id="36866" name="Content Placeholder 2"/>
          <p:cNvSpPr>
            <a:spLocks noGrp="1"/>
          </p:cNvSpPr>
          <p:nvPr>
            <p:ph idx="1"/>
          </p:nvPr>
        </p:nvSpPr>
        <p:spPr/>
        <p:txBody>
          <a:bodyPr/>
          <a:lstStyle/>
          <a:p>
            <a:pPr>
              <a:spcBef>
                <a:spcPts val="763"/>
              </a:spcBef>
            </a:pPr>
            <a:r>
              <a:rPr lang="en-US" dirty="0" smtClean="0"/>
              <a:t>Repressed memories</a:t>
            </a:r>
          </a:p>
          <a:p>
            <a:pPr lvl="1">
              <a:spcBef>
                <a:spcPts val="763"/>
              </a:spcBef>
            </a:pPr>
            <a:r>
              <a:rPr lang="en-US" dirty="0" smtClean="0">
                <a:ea typeface="ＭＳ Ｐゴシック" pitchFamily="34" charset="-128"/>
              </a:rPr>
              <a:t>Defense mechanism by which person, traumatized by an event, forgets it – and then forgets act of forgetting</a:t>
            </a:r>
          </a:p>
          <a:p>
            <a:pPr lvl="1">
              <a:spcBef>
                <a:spcPts val="763"/>
              </a:spcBef>
            </a:pPr>
            <a:r>
              <a:rPr lang="en-US" dirty="0" smtClean="0">
                <a:ea typeface="ＭＳ Ｐゴシック" pitchFamily="34" charset="-128"/>
              </a:rPr>
              <a:t>May be special case of motivated forgetting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EBA542DE-97E2-40D6-B8BD-4BD641381172}" type="slidenum">
              <a:rPr lang="en-IN"/>
              <a:pPr>
                <a:defRPr/>
              </a:pPr>
              <a:t>3</a:t>
            </a:fld>
            <a:endParaRPr lang="en-IN" dirty="0"/>
          </a:p>
        </p:txBody>
      </p:sp>
      <p:sp>
        <p:nvSpPr>
          <p:cNvPr id="8193" name="Title 1"/>
          <p:cNvSpPr>
            <a:spLocks noGrp="1"/>
          </p:cNvSpPr>
          <p:nvPr>
            <p:ph type="title"/>
          </p:nvPr>
        </p:nvSpPr>
        <p:spPr/>
        <p:txBody>
          <a:bodyPr/>
          <a:lstStyle/>
          <a:p>
            <a:r>
              <a:rPr lang="en-US" smtClean="0"/>
              <a:t>Memory</a:t>
            </a:r>
          </a:p>
        </p:txBody>
      </p:sp>
      <p:sp>
        <p:nvSpPr>
          <p:cNvPr id="8194" name="Content Placeholder 2"/>
          <p:cNvSpPr>
            <a:spLocks noGrp="1"/>
          </p:cNvSpPr>
          <p:nvPr>
            <p:ph idx="1"/>
          </p:nvPr>
        </p:nvSpPr>
        <p:spPr/>
        <p:txBody>
          <a:bodyPr/>
          <a:lstStyle/>
          <a:p>
            <a:r>
              <a:rPr lang="en-US" dirty="0" smtClean="0"/>
              <a:t>Retention of information or experience over time</a:t>
            </a:r>
          </a:p>
          <a:p>
            <a:r>
              <a:rPr lang="en-US" dirty="0" smtClean="0"/>
              <a:t>Processes:</a:t>
            </a:r>
          </a:p>
          <a:p>
            <a:pPr lvl="1"/>
            <a:r>
              <a:rPr lang="en-US" dirty="0" smtClean="0">
                <a:ea typeface="ＭＳ Ｐゴシック" pitchFamily="34" charset="-128"/>
              </a:rPr>
              <a:t>Encoding</a:t>
            </a:r>
          </a:p>
          <a:p>
            <a:pPr lvl="1"/>
            <a:r>
              <a:rPr lang="en-US" dirty="0" smtClean="0">
                <a:ea typeface="ＭＳ Ｐゴシック" pitchFamily="34" charset="-128"/>
              </a:rPr>
              <a:t>Storage</a:t>
            </a:r>
          </a:p>
          <a:p>
            <a:pPr lvl="1"/>
            <a:r>
              <a:rPr lang="en-US" dirty="0" smtClean="0">
                <a:ea typeface="ＭＳ Ｐゴシック" pitchFamily="34" charset="-128"/>
              </a:rPr>
              <a:t>Retrieval</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3B4603FD-722B-49D5-A701-0408E0BECFF4}" type="slidenum">
              <a:rPr lang="en-IN"/>
              <a:pPr>
                <a:defRPr/>
              </a:pPr>
              <a:t>30</a:t>
            </a:fld>
            <a:endParaRPr lang="en-IN" dirty="0"/>
          </a:p>
        </p:txBody>
      </p:sp>
      <p:sp>
        <p:nvSpPr>
          <p:cNvPr id="38913" name="Title 1"/>
          <p:cNvSpPr>
            <a:spLocks noGrp="1"/>
          </p:cNvSpPr>
          <p:nvPr>
            <p:ph type="title"/>
          </p:nvPr>
        </p:nvSpPr>
        <p:spPr/>
        <p:txBody>
          <a:bodyPr/>
          <a:lstStyle/>
          <a:p>
            <a:r>
              <a:rPr lang="en-US" smtClean="0"/>
              <a:t>Figure 6.16 - Ebbinghaus’s Forgetting Curve</a:t>
            </a:r>
          </a:p>
        </p:txBody>
      </p:sp>
      <p:pic>
        <p:nvPicPr>
          <p:cNvPr id="389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9883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73DF76B0-1BD2-4270-80B3-E07F69335168}" type="slidenum">
              <a:rPr lang="en-IN"/>
              <a:pPr>
                <a:defRPr/>
              </a:pPr>
              <a:t>31</a:t>
            </a:fld>
            <a:endParaRPr lang="en-IN" dirty="0"/>
          </a:p>
        </p:txBody>
      </p:sp>
      <p:sp>
        <p:nvSpPr>
          <p:cNvPr id="39937" name="Title 1"/>
          <p:cNvSpPr>
            <a:spLocks noGrp="1"/>
          </p:cNvSpPr>
          <p:nvPr>
            <p:ph type="title"/>
          </p:nvPr>
        </p:nvSpPr>
        <p:spPr/>
        <p:txBody>
          <a:bodyPr/>
          <a:lstStyle/>
          <a:p>
            <a:r>
              <a:rPr lang="en-US" smtClean="0"/>
              <a:t>Forgetting</a:t>
            </a:r>
          </a:p>
        </p:txBody>
      </p:sp>
      <p:sp>
        <p:nvSpPr>
          <p:cNvPr id="39938" name="Content Placeholder 2"/>
          <p:cNvSpPr>
            <a:spLocks noGrp="1"/>
          </p:cNvSpPr>
          <p:nvPr>
            <p:ph idx="1"/>
          </p:nvPr>
        </p:nvSpPr>
        <p:spPr/>
        <p:txBody>
          <a:bodyPr/>
          <a:lstStyle/>
          <a:p>
            <a:pPr>
              <a:spcBef>
                <a:spcPts val="1200"/>
              </a:spcBef>
            </a:pPr>
            <a:r>
              <a:rPr lang="en-US" dirty="0" smtClean="0"/>
              <a:t>Encoding failure</a:t>
            </a:r>
          </a:p>
          <a:p>
            <a:pPr lvl="1">
              <a:spcBef>
                <a:spcPts val="1200"/>
              </a:spcBef>
            </a:pPr>
            <a:r>
              <a:rPr lang="en-US" dirty="0" smtClean="0">
                <a:ea typeface="ＭＳ Ｐゴシック" pitchFamily="34" charset="-128"/>
              </a:rPr>
              <a:t>Not ‘forgotten’ but, never encoded  </a:t>
            </a:r>
          </a:p>
          <a:p>
            <a:pPr lvl="1">
              <a:spcBef>
                <a:spcPts val="1200"/>
              </a:spcBef>
            </a:pPr>
            <a:r>
              <a:rPr lang="en-US" dirty="0" smtClean="0">
                <a:ea typeface="ＭＳ Ｐゴシック" pitchFamily="34" charset="-128"/>
              </a:rPr>
              <a:t>Information never entered into long-term memory</a:t>
            </a:r>
            <a:endParaRPr lang="en-US" sz="1800" dirty="0" smtClean="0">
              <a:ea typeface="ＭＳ Ｐゴシック" pitchFamily="34" charset="-128"/>
            </a:endParaRPr>
          </a:p>
          <a:p>
            <a:pPr>
              <a:spcBef>
                <a:spcPts val="1200"/>
              </a:spcBef>
            </a:pPr>
            <a:r>
              <a:rPr lang="en-US" dirty="0" smtClean="0"/>
              <a:t>Retrieval failure</a:t>
            </a:r>
          </a:p>
          <a:p>
            <a:pPr lvl="1">
              <a:spcBef>
                <a:spcPts val="1200"/>
              </a:spcBef>
            </a:pPr>
            <a:r>
              <a:rPr lang="en-US" dirty="0" smtClean="0">
                <a:ea typeface="ＭＳ Ｐゴシック" pitchFamily="34" charset="-128"/>
              </a:rPr>
              <a:t>Forgotten information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1E9F7DD8-6F8F-4E73-B1DC-19D1FEFC251F}" type="slidenum">
              <a:rPr lang="en-IN"/>
              <a:pPr>
                <a:defRPr/>
              </a:pPr>
              <a:t>32</a:t>
            </a:fld>
            <a:endParaRPr lang="en-IN" dirty="0"/>
          </a:p>
        </p:txBody>
      </p:sp>
      <p:sp>
        <p:nvSpPr>
          <p:cNvPr id="40961" name="Title 1"/>
          <p:cNvSpPr>
            <a:spLocks noGrp="1"/>
          </p:cNvSpPr>
          <p:nvPr>
            <p:ph type="title"/>
          </p:nvPr>
        </p:nvSpPr>
        <p:spPr/>
        <p:txBody>
          <a:bodyPr/>
          <a:lstStyle/>
          <a:p>
            <a:r>
              <a:rPr lang="en-US" smtClean="0"/>
              <a:t>Forgetting: Interference</a:t>
            </a:r>
          </a:p>
        </p:txBody>
      </p:sp>
      <p:sp>
        <p:nvSpPr>
          <p:cNvPr id="40962" name="Content Placeholder 2"/>
          <p:cNvSpPr>
            <a:spLocks noGrp="1"/>
          </p:cNvSpPr>
          <p:nvPr>
            <p:ph idx="1"/>
          </p:nvPr>
        </p:nvSpPr>
        <p:spPr/>
        <p:txBody>
          <a:bodyPr/>
          <a:lstStyle/>
          <a:p>
            <a:r>
              <a:rPr lang="en-US" dirty="0" smtClean="0"/>
              <a:t>Forgetting because other information gets in way of remembering</a:t>
            </a:r>
            <a:endParaRPr lang="en-US" sz="1600" dirty="0" smtClean="0"/>
          </a:p>
          <a:p>
            <a:r>
              <a:rPr lang="en-US" dirty="0" smtClean="0"/>
              <a:t>Proactive interference</a:t>
            </a:r>
          </a:p>
          <a:p>
            <a:pPr lvl="1"/>
            <a:r>
              <a:rPr lang="en-US" dirty="0" smtClean="0">
                <a:ea typeface="ＭＳ Ｐゴシック" pitchFamily="34" charset="-128"/>
              </a:rPr>
              <a:t>Material learned earlier disrupts retrieval of material learned later</a:t>
            </a:r>
          </a:p>
          <a:p>
            <a:r>
              <a:rPr lang="en-US" dirty="0" smtClean="0"/>
              <a:t>Retroactive interference</a:t>
            </a:r>
          </a:p>
          <a:p>
            <a:pPr lvl="1"/>
            <a:r>
              <a:rPr lang="en-US" dirty="0" smtClean="0">
                <a:ea typeface="ＭＳ Ｐゴシック" pitchFamily="34" charset="-128"/>
              </a:rPr>
              <a:t>Material learned later disrupts retrieval of material learned earlier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CB195026-EEBB-4641-9218-8F6CAEA3115D}" type="slidenum">
              <a:rPr lang="en-IN"/>
              <a:pPr>
                <a:defRPr/>
              </a:pPr>
              <a:t>33</a:t>
            </a:fld>
            <a:endParaRPr lang="en-IN" dirty="0"/>
          </a:p>
        </p:txBody>
      </p:sp>
      <p:sp>
        <p:nvSpPr>
          <p:cNvPr id="41985" name="Title 1"/>
          <p:cNvSpPr>
            <a:spLocks noGrp="1"/>
          </p:cNvSpPr>
          <p:nvPr>
            <p:ph type="title"/>
          </p:nvPr>
        </p:nvSpPr>
        <p:spPr/>
        <p:txBody>
          <a:bodyPr/>
          <a:lstStyle/>
          <a:p>
            <a:r>
              <a:rPr lang="en-US" smtClean="0"/>
              <a:t>Figure 6.18 - Proactive and</a:t>
            </a:r>
            <a:br>
              <a:rPr lang="en-US" smtClean="0"/>
            </a:br>
            <a:r>
              <a:rPr lang="en-US" smtClean="0"/>
              <a:t>Retroactive Interference</a:t>
            </a:r>
          </a:p>
        </p:txBody>
      </p:sp>
      <p:pic>
        <p:nvPicPr>
          <p:cNvPr id="419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54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FAD0041E-6F94-4845-BCE6-02CF88F33CDC}" type="slidenum">
              <a:rPr lang="en-IN"/>
              <a:pPr>
                <a:defRPr/>
              </a:pPr>
              <a:t>34</a:t>
            </a:fld>
            <a:endParaRPr lang="en-IN" dirty="0"/>
          </a:p>
        </p:txBody>
      </p:sp>
      <p:sp>
        <p:nvSpPr>
          <p:cNvPr id="43009" name="Title 1"/>
          <p:cNvSpPr>
            <a:spLocks noGrp="1"/>
          </p:cNvSpPr>
          <p:nvPr>
            <p:ph type="title"/>
          </p:nvPr>
        </p:nvSpPr>
        <p:spPr/>
        <p:txBody>
          <a:bodyPr/>
          <a:lstStyle/>
          <a:p>
            <a:r>
              <a:rPr lang="en-US" smtClean="0"/>
              <a:t>Forgetting</a:t>
            </a:r>
          </a:p>
        </p:txBody>
      </p:sp>
      <p:sp>
        <p:nvSpPr>
          <p:cNvPr id="43010" name="Content Placeholder 2"/>
          <p:cNvSpPr>
            <a:spLocks noGrp="1"/>
          </p:cNvSpPr>
          <p:nvPr>
            <p:ph idx="1"/>
          </p:nvPr>
        </p:nvSpPr>
        <p:spPr/>
        <p:txBody>
          <a:bodyPr/>
          <a:lstStyle/>
          <a:p>
            <a:pPr>
              <a:spcBef>
                <a:spcPts val="1200"/>
              </a:spcBef>
            </a:pPr>
            <a:r>
              <a:rPr lang="en-US" dirty="0" smtClean="0"/>
              <a:t>Decay</a:t>
            </a:r>
          </a:p>
          <a:p>
            <a:pPr lvl="1">
              <a:spcBef>
                <a:spcPts val="1200"/>
              </a:spcBef>
            </a:pPr>
            <a:r>
              <a:rPr lang="en-US" dirty="0" smtClean="0">
                <a:ea typeface="ＭＳ Ｐゴシック" pitchFamily="34" charset="-128"/>
              </a:rPr>
              <a:t>Neurochemical memory ‘trace’ disintegrates over time</a:t>
            </a:r>
          </a:p>
          <a:p>
            <a:pPr lvl="1">
              <a:spcBef>
                <a:spcPts val="1200"/>
              </a:spcBef>
            </a:pPr>
            <a:r>
              <a:rPr lang="en-US" dirty="0" smtClean="0">
                <a:ea typeface="ＭＳ Ｐゴシック" pitchFamily="34" charset="-128"/>
              </a:rPr>
              <a:t>Cannot, alone, explain forgetting</a:t>
            </a:r>
            <a:endParaRPr lang="en-US" sz="1800" dirty="0" smtClean="0">
              <a:ea typeface="ＭＳ Ｐゴシック" pitchFamily="34" charset="-128"/>
            </a:endParaRPr>
          </a:p>
          <a:p>
            <a:pPr>
              <a:spcBef>
                <a:spcPts val="1200"/>
              </a:spcBef>
            </a:pPr>
            <a:r>
              <a:rPr lang="en-US" dirty="0" smtClean="0"/>
              <a:t>Tip-of-the-tongue phenomenon (TOT state)</a:t>
            </a:r>
          </a:p>
          <a:p>
            <a:pPr lvl="1">
              <a:spcBef>
                <a:spcPts val="1200"/>
              </a:spcBef>
            </a:pPr>
            <a:r>
              <a:rPr lang="en-US" dirty="0" smtClean="0">
                <a:ea typeface="ＭＳ Ｐゴシック" pitchFamily="34" charset="-128"/>
              </a:rPr>
              <a:t>Confident of knowing something but unable to retrieve it from memory</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00CBD8A2-7214-4BD4-B7E3-3BDF44555C23}" type="slidenum">
              <a:rPr lang="en-IN"/>
              <a:pPr>
                <a:defRPr/>
              </a:pPr>
              <a:t>35</a:t>
            </a:fld>
            <a:endParaRPr lang="en-IN" dirty="0"/>
          </a:p>
        </p:txBody>
      </p:sp>
      <p:sp>
        <p:nvSpPr>
          <p:cNvPr id="46081" name="Title 1"/>
          <p:cNvSpPr>
            <a:spLocks noGrp="1"/>
          </p:cNvSpPr>
          <p:nvPr>
            <p:ph type="title"/>
          </p:nvPr>
        </p:nvSpPr>
        <p:spPr/>
        <p:txBody>
          <a:bodyPr/>
          <a:lstStyle/>
          <a:p>
            <a:r>
              <a:rPr lang="en-US" smtClean="0"/>
              <a:t>Amnesia</a:t>
            </a:r>
          </a:p>
        </p:txBody>
      </p:sp>
      <p:sp>
        <p:nvSpPr>
          <p:cNvPr id="46082" name="Content Placeholder 2"/>
          <p:cNvSpPr>
            <a:spLocks noGrp="1"/>
          </p:cNvSpPr>
          <p:nvPr>
            <p:ph idx="1"/>
          </p:nvPr>
        </p:nvSpPr>
        <p:spPr/>
        <p:txBody>
          <a:bodyPr/>
          <a:lstStyle/>
          <a:p>
            <a:pPr>
              <a:spcBef>
                <a:spcPts val="1200"/>
              </a:spcBef>
            </a:pPr>
            <a:r>
              <a:rPr lang="en-US" dirty="0" smtClean="0"/>
              <a:t>Loss of memory</a:t>
            </a:r>
            <a:endParaRPr lang="en-US" sz="1800" dirty="0" smtClean="0"/>
          </a:p>
          <a:p>
            <a:pPr>
              <a:spcBef>
                <a:spcPts val="1200"/>
              </a:spcBef>
            </a:pPr>
            <a:r>
              <a:rPr lang="en-US" dirty="0" smtClean="0"/>
              <a:t>Anterograde amnesia</a:t>
            </a:r>
          </a:p>
          <a:p>
            <a:pPr lvl="1">
              <a:spcBef>
                <a:spcPts val="1200"/>
              </a:spcBef>
            </a:pPr>
            <a:r>
              <a:rPr lang="en-US" dirty="0" smtClean="0">
                <a:ea typeface="ＭＳ Ｐゴシック" pitchFamily="34" charset="-128"/>
              </a:rPr>
              <a:t>Disorder that affects retention of new information </a:t>
            </a:r>
          </a:p>
          <a:p>
            <a:pPr>
              <a:spcBef>
                <a:spcPts val="1200"/>
              </a:spcBef>
            </a:pPr>
            <a:r>
              <a:rPr lang="en-US" dirty="0" smtClean="0"/>
              <a:t>Retrograde amnesia</a:t>
            </a:r>
          </a:p>
          <a:p>
            <a:pPr lvl="1">
              <a:spcBef>
                <a:spcPts val="1200"/>
              </a:spcBef>
            </a:pPr>
            <a:r>
              <a:rPr lang="en-US" dirty="0" smtClean="0">
                <a:ea typeface="ＭＳ Ｐゴシック" pitchFamily="34" charset="-128"/>
              </a:rPr>
              <a:t>Memory loss for a segment of past, but not for new events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0C36AE42-D9E9-4DA0-87D6-A1934CD91C7E}" type="slidenum">
              <a:rPr lang="en-IN"/>
              <a:pPr>
                <a:defRPr/>
              </a:pPr>
              <a:t>36</a:t>
            </a:fld>
            <a:endParaRPr lang="en-IN" dirty="0"/>
          </a:p>
        </p:txBody>
      </p:sp>
      <p:sp>
        <p:nvSpPr>
          <p:cNvPr id="47105" name="Title 1"/>
          <p:cNvSpPr>
            <a:spLocks noGrp="1"/>
          </p:cNvSpPr>
          <p:nvPr>
            <p:ph type="title"/>
          </p:nvPr>
        </p:nvSpPr>
        <p:spPr/>
        <p:txBody>
          <a:bodyPr/>
          <a:lstStyle/>
          <a:p>
            <a:r>
              <a:rPr lang="en-US" smtClean="0"/>
              <a:t>Applying Memory Tips</a:t>
            </a:r>
          </a:p>
        </p:txBody>
      </p:sp>
      <p:sp>
        <p:nvSpPr>
          <p:cNvPr id="47106" name="Content Placeholder 2"/>
          <p:cNvSpPr>
            <a:spLocks noGrp="1"/>
          </p:cNvSpPr>
          <p:nvPr>
            <p:ph idx="1"/>
          </p:nvPr>
        </p:nvSpPr>
        <p:spPr/>
        <p:txBody>
          <a:bodyPr/>
          <a:lstStyle/>
          <a:p>
            <a:r>
              <a:rPr lang="en-US" smtClean="0"/>
              <a:t>To your studies:</a:t>
            </a:r>
          </a:p>
          <a:p>
            <a:pPr lvl="1"/>
            <a:r>
              <a:rPr lang="en-US" smtClean="0">
                <a:ea typeface="ＭＳ Ｐゴシック" pitchFamily="34" charset="-128"/>
              </a:rPr>
              <a:t>Organize</a:t>
            </a:r>
          </a:p>
          <a:p>
            <a:pPr lvl="1"/>
            <a:r>
              <a:rPr lang="en-US" smtClean="0">
                <a:ea typeface="ＭＳ Ｐゴシック" pitchFamily="34" charset="-128"/>
              </a:rPr>
              <a:t>Encode</a:t>
            </a:r>
          </a:p>
          <a:p>
            <a:pPr lvl="1"/>
            <a:r>
              <a:rPr lang="en-US" smtClean="0">
                <a:ea typeface="ＭＳ Ｐゴシック" pitchFamily="34" charset="-128"/>
              </a:rPr>
              <a:t>Rehearse</a:t>
            </a:r>
          </a:p>
          <a:p>
            <a:pPr lvl="1"/>
            <a:r>
              <a:rPr lang="en-US" smtClean="0">
                <a:ea typeface="ＭＳ Ｐゴシック" pitchFamily="34" charset="-128"/>
              </a:rPr>
              <a:t>Retrieve</a:t>
            </a:r>
          </a:p>
          <a:p>
            <a:r>
              <a:rPr lang="en-US" smtClean="0"/>
              <a:t>To your life:</a:t>
            </a:r>
          </a:p>
          <a:p>
            <a:pPr lvl="1"/>
            <a:r>
              <a:rPr lang="en-US" smtClean="0">
                <a:ea typeface="ＭＳ Ｐゴシック" pitchFamily="34" charset="-128"/>
              </a:rPr>
              <a:t>Autobiographical memory and the life story </a:t>
            </a:r>
          </a:p>
          <a:p>
            <a:pPr lvl="1"/>
            <a:r>
              <a:rPr lang="en-US" smtClean="0">
                <a:ea typeface="ＭＳ Ｐゴシック" pitchFamily="34" charset="-128"/>
              </a:rPr>
              <a:t>Generative (vs. contamination) life stories</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D60EE693-507F-41C8-9813-0D8A8BA3516F}" type="slidenum">
              <a:rPr lang="en-IN"/>
              <a:pPr>
                <a:defRPr/>
              </a:pPr>
              <a:t>4</a:t>
            </a:fld>
            <a:endParaRPr lang="en-IN" dirty="0"/>
          </a:p>
        </p:txBody>
      </p:sp>
      <p:sp>
        <p:nvSpPr>
          <p:cNvPr id="9217" name="Title 1"/>
          <p:cNvSpPr>
            <a:spLocks noGrp="1"/>
          </p:cNvSpPr>
          <p:nvPr>
            <p:ph type="title"/>
          </p:nvPr>
        </p:nvSpPr>
        <p:spPr/>
        <p:txBody>
          <a:bodyPr/>
          <a:lstStyle/>
          <a:p>
            <a:r>
              <a:rPr lang="en-US" smtClean="0"/>
              <a:t>Memory Encoding</a:t>
            </a:r>
          </a:p>
        </p:txBody>
      </p:sp>
      <p:sp>
        <p:nvSpPr>
          <p:cNvPr id="9218" name="Content Placeholder 2"/>
          <p:cNvSpPr>
            <a:spLocks noGrp="1"/>
          </p:cNvSpPr>
          <p:nvPr>
            <p:ph idx="1"/>
          </p:nvPr>
        </p:nvSpPr>
        <p:spPr/>
        <p:txBody>
          <a:bodyPr/>
          <a:lstStyle/>
          <a:p>
            <a:endParaRPr lang="en-US" dirty="0" smtClean="0"/>
          </a:p>
          <a:p>
            <a:r>
              <a:rPr lang="en-US" dirty="0" smtClean="0"/>
              <a:t>Process by which information enters memory storage</a:t>
            </a:r>
          </a:p>
          <a:p>
            <a:pPr lvl="1"/>
            <a:r>
              <a:rPr lang="en-US" dirty="0" smtClean="0">
                <a:ea typeface="ＭＳ Ｐゴシック" pitchFamily="34" charset="-128"/>
              </a:rPr>
              <a:t>Automatic Processing</a:t>
            </a:r>
          </a:p>
          <a:p>
            <a:pPr lvl="1"/>
            <a:r>
              <a:rPr lang="en-US" dirty="0" smtClean="0">
                <a:ea typeface="ＭＳ Ｐゴシック" pitchFamily="34" charset="-128"/>
              </a:rPr>
              <a:t>Controlled Processing - With effort</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D60EE693-507F-41C8-9813-0D8A8BA3516F}" type="slidenum">
              <a:rPr lang="en-IN"/>
              <a:pPr>
                <a:defRPr/>
              </a:pPr>
              <a:t>5</a:t>
            </a:fld>
            <a:endParaRPr lang="en-IN" dirty="0"/>
          </a:p>
        </p:txBody>
      </p:sp>
      <p:sp>
        <p:nvSpPr>
          <p:cNvPr id="9217" name="Title 1"/>
          <p:cNvSpPr>
            <a:spLocks noGrp="1"/>
          </p:cNvSpPr>
          <p:nvPr>
            <p:ph type="title"/>
          </p:nvPr>
        </p:nvSpPr>
        <p:spPr/>
        <p:txBody>
          <a:bodyPr/>
          <a:lstStyle/>
          <a:p>
            <a:r>
              <a:rPr lang="en-US" smtClean="0"/>
              <a:t>Memory Encoding</a:t>
            </a:r>
          </a:p>
        </p:txBody>
      </p:sp>
      <p:sp>
        <p:nvSpPr>
          <p:cNvPr id="9218" name="Content Placeholder 2"/>
          <p:cNvSpPr>
            <a:spLocks noGrp="1"/>
          </p:cNvSpPr>
          <p:nvPr>
            <p:ph idx="1"/>
          </p:nvPr>
        </p:nvSpPr>
        <p:spPr>
          <a:xfrm>
            <a:off x="457200" y="1295400"/>
            <a:ext cx="8229600" cy="4830763"/>
          </a:xfrm>
        </p:spPr>
        <p:txBody>
          <a:bodyPr/>
          <a:lstStyle/>
          <a:p>
            <a:pPr marL="0" indent="0">
              <a:spcBef>
                <a:spcPts val="763"/>
              </a:spcBef>
              <a:buNone/>
            </a:pPr>
            <a:r>
              <a:rPr lang="en-US" dirty="0" smtClean="0"/>
              <a:t>Attention</a:t>
            </a:r>
          </a:p>
          <a:p>
            <a:pPr>
              <a:spcBef>
                <a:spcPts val="763"/>
              </a:spcBef>
            </a:pPr>
            <a:r>
              <a:rPr lang="en-US" dirty="0" smtClean="0"/>
              <a:t>To </a:t>
            </a:r>
            <a:r>
              <a:rPr lang="en-US" dirty="0"/>
              <a:t>begin memory encoding, must pay attention to information</a:t>
            </a:r>
            <a:endParaRPr lang="en-US" sz="1800" dirty="0"/>
          </a:p>
          <a:p>
            <a:pPr>
              <a:spcBef>
                <a:spcPts val="763"/>
              </a:spcBef>
            </a:pPr>
            <a:r>
              <a:rPr lang="en-US" dirty="0"/>
              <a:t>Selective attention</a:t>
            </a:r>
          </a:p>
          <a:p>
            <a:pPr lvl="1">
              <a:spcBef>
                <a:spcPts val="763"/>
              </a:spcBef>
            </a:pPr>
            <a:r>
              <a:rPr lang="en-US" dirty="0">
                <a:ea typeface="ＭＳ Ｐゴシック" pitchFamily="34" charset="-128"/>
              </a:rPr>
              <a:t>Focusing on specific aspects </a:t>
            </a:r>
          </a:p>
          <a:p>
            <a:pPr lvl="1">
              <a:spcBef>
                <a:spcPts val="763"/>
              </a:spcBef>
            </a:pPr>
            <a:r>
              <a:rPr lang="en-US" dirty="0">
                <a:ea typeface="ＭＳ Ｐゴシック" pitchFamily="34" charset="-128"/>
              </a:rPr>
              <a:t>Limitation of brain’s resources</a:t>
            </a:r>
            <a:endParaRPr lang="en-US" sz="1800" dirty="0">
              <a:ea typeface="ＭＳ Ｐゴシック" pitchFamily="34" charset="-128"/>
            </a:endParaRPr>
          </a:p>
          <a:p>
            <a:pPr>
              <a:spcBef>
                <a:spcPts val="763"/>
              </a:spcBef>
            </a:pPr>
            <a:r>
              <a:rPr lang="en-US" dirty="0"/>
              <a:t>Divided attention</a:t>
            </a:r>
          </a:p>
          <a:p>
            <a:pPr lvl="1">
              <a:spcBef>
                <a:spcPts val="763"/>
              </a:spcBef>
            </a:pPr>
            <a:r>
              <a:rPr lang="en-US" dirty="0">
                <a:ea typeface="ＭＳ Ｐゴシック" pitchFamily="34" charset="-128"/>
              </a:rPr>
              <a:t>Attending to several things simultaneously</a:t>
            </a:r>
          </a:p>
          <a:p>
            <a:endParaRPr lang="en-US" dirty="0" smtClean="0"/>
          </a:p>
        </p:txBody>
      </p:sp>
    </p:spTree>
    <p:extLst>
      <p:ext uri="{BB962C8B-B14F-4D97-AF65-F5344CB8AC3E}">
        <p14:creationId xmlns:p14="http://schemas.microsoft.com/office/powerpoint/2010/main" val="30140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D60EE693-507F-41C8-9813-0D8A8BA3516F}" type="slidenum">
              <a:rPr lang="en-IN"/>
              <a:pPr>
                <a:defRPr/>
              </a:pPr>
              <a:t>6</a:t>
            </a:fld>
            <a:endParaRPr lang="en-IN" dirty="0"/>
          </a:p>
        </p:txBody>
      </p:sp>
      <p:sp>
        <p:nvSpPr>
          <p:cNvPr id="9217" name="Title 1"/>
          <p:cNvSpPr>
            <a:spLocks noGrp="1"/>
          </p:cNvSpPr>
          <p:nvPr>
            <p:ph type="title"/>
          </p:nvPr>
        </p:nvSpPr>
        <p:spPr/>
        <p:txBody>
          <a:bodyPr/>
          <a:lstStyle/>
          <a:p>
            <a:r>
              <a:rPr lang="en-US" smtClean="0"/>
              <a:t>Memory Encoding</a:t>
            </a:r>
          </a:p>
        </p:txBody>
      </p:sp>
      <p:sp>
        <p:nvSpPr>
          <p:cNvPr id="9218" name="Content Placeholder 2"/>
          <p:cNvSpPr>
            <a:spLocks noGrp="1"/>
          </p:cNvSpPr>
          <p:nvPr>
            <p:ph idx="1"/>
          </p:nvPr>
        </p:nvSpPr>
        <p:spPr/>
        <p:txBody>
          <a:bodyPr/>
          <a:lstStyle/>
          <a:p>
            <a:pPr marL="0" indent="0">
              <a:spcBef>
                <a:spcPts val="763"/>
              </a:spcBef>
              <a:buNone/>
            </a:pPr>
            <a:r>
              <a:rPr lang="en-US" dirty="0" smtClean="0"/>
              <a:t>Attention</a:t>
            </a:r>
          </a:p>
          <a:p>
            <a:pPr marL="0" indent="0">
              <a:spcBef>
                <a:spcPts val="763"/>
              </a:spcBef>
              <a:buNone/>
            </a:pPr>
            <a:endParaRPr lang="en-US" dirty="0" smtClean="0"/>
          </a:p>
          <a:p>
            <a:pPr>
              <a:spcBef>
                <a:spcPts val="763"/>
              </a:spcBef>
            </a:pPr>
            <a:r>
              <a:rPr lang="en-US" dirty="0" smtClean="0"/>
              <a:t>Sustained </a:t>
            </a:r>
            <a:r>
              <a:rPr lang="en-US" dirty="0"/>
              <a:t>attention</a:t>
            </a:r>
            <a:endParaRPr lang="en-US" b="1" i="1" dirty="0"/>
          </a:p>
          <a:p>
            <a:pPr lvl="1">
              <a:spcBef>
                <a:spcPts val="763"/>
              </a:spcBef>
            </a:pPr>
            <a:r>
              <a:rPr lang="en-US" dirty="0"/>
              <a:t>Attention to a selected stimulus for a prolonged period of time </a:t>
            </a:r>
            <a:endParaRPr lang="en-US" dirty="0">
              <a:ea typeface="ＭＳ Ｐゴシック" pitchFamily="34" charset="-128"/>
            </a:endParaRPr>
          </a:p>
          <a:p>
            <a:pPr>
              <a:spcBef>
                <a:spcPts val="763"/>
              </a:spcBef>
            </a:pPr>
            <a:r>
              <a:rPr lang="en-US" dirty="0">
                <a:ea typeface="ＭＳ Ｐゴシック" pitchFamily="34" charset="-128"/>
              </a:rPr>
              <a:t>Multi-tasking</a:t>
            </a:r>
          </a:p>
          <a:p>
            <a:endParaRPr lang="en-US" dirty="0" smtClean="0"/>
          </a:p>
        </p:txBody>
      </p:sp>
    </p:spTree>
    <p:extLst>
      <p:ext uri="{BB962C8B-B14F-4D97-AF65-F5344CB8AC3E}">
        <p14:creationId xmlns:p14="http://schemas.microsoft.com/office/powerpoint/2010/main" val="238274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F9F86145-E7C6-4020-A997-FB5D10EE9E36}" type="slidenum">
              <a:rPr lang="en-IN"/>
              <a:pPr>
                <a:defRPr/>
              </a:pPr>
              <a:t>7</a:t>
            </a:fld>
            <a:endParaRPr lang="en-IN" dirty="0"/>
          </a:p>
        </p:txBody>
      </p:sp>
      <p:sp>
        <p:nvSpPr>
          <p:cNvPr id="10241" name="Title 1"/>
          <p:cNvSpPr>
            <a:spLocks noGrp="1"/>
          </p:cNvSpPr>
          <p:nvPr>
            <p:ph type="title"/>
          </p:nvPr>
        </p:nvSpPr>
        <p:spPr>
          <a:xfrm>
            <a:off x="457200" y="274638"/>
            <a:ext cx="8229600" cy="1630362"/>
          </a:xfrm>
        </p:spPr>
        <p:txBody>
          <a:bodyPr/>
          <a:lstStyle/>
          <a:p>
            <a:r>
              <a:rPr lang="en-US" sz="4000" dirty="0" smtClean="0"/>
              <a:t>Memory </a:t>
            </a:r>
            <a:r>
              <a:rPr lang="en-US" sz="4000" dirty="0" smtClean="0"/>
              <a:t>Encoding</a:t>
            </a:r>
            <a:r>
              <a:rPr lang="en-US" sz="4000" dirty="0" smtClean="0"/>
              <a:t/>
            </a:r>
            <a:br>
              <a:rPr lang="en-US" sz="4000" dirty="0" smtClean="0"/>
            </a:br>
            <a:r>
              <a:rPr lang="en-US" sz="3600" dirty="0" smtClean="0"/>
              <a:t>Depth of Processing</a:t>
            </a:r>
          </a:p>
        </p:txBody>
      </p:sp>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435" y="3581400"/>
            <a:ext cx="7926879" cy="240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1435" y="1981200"/>
            <a:ext cx="8268739" cy="1338828"/>
          </a:xfrm>
          <a:prstGeom prst="rect">
            <a:avLst/>
          </a:prstGeom>
          <a:noFill/>
        </p:spPr>
        <p:txBody>
          <a:bodyPr wrap="square" rtlCol="0">
            <a:spAutoFit/>
          </a:bodyPr>
          <a:lstStyle/>
          <a:p>
            <a:pPr marL="285750" indent="-285750">
              <a:buFont typeface="Arial" pitchFamily="34" charset="0"/>
              <a:buChar char="•"/>
            </a:pPr>
            <a:r>
              <a:rPr lang="en-US" sz="2700" dirty="0" smtClean="0"/>
              <a:t>Shallow – Structural, Physical and Perceptual Features</a:t>
            </a:r>
          </a:p>
          <a:p>
            <a:pPr marL="285750" indent="-285750">
              <a:buFont typeface="Arial" pitchFamily="34" charset="0"/>
              <a:buChar char="•"/>
            </a:pPr>
            <a:r>
              <a:rPr lang="en-US" sz="2700" dirty="0" smtClean="0"/>
              <a:t>Intermediate – Phonemic and/or Recognition of Stimuli</a:t>
            </a:r>
          </a:p>
          <a:p>
            <a:pPr marL="285750" indent="-285750">
              <a:buFont typeface="Arial" pitchFamily="34" charset="0"/>
              <a:buChar char="•"/>
            </a:pPr>
            <a:r>
              <a:rPr lang="en-US" sz="2700" dirty="0" smtClean="0"/>
              <a:t>Deep – Semantic, Connections with Past Information</a:t>
            </a:r>
            <a:endParaRPr 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7D23E6D2-38D0-4EB3-BC18-D4FF429F0234}" type="slidenum">
              <a:rPr lang="en-IN"/>
              <a:pPr>
                <a:defRPr/>
              </a:pPr>
              <a:t>8</a:t>
            </a:fld>
            <a:endParaRPr lang="en-IN" dirty="0"/>
          </a:p>
        </p:txBody>
      </p:sp>
      <p:sp>
        <p:nvSpPr>
          <p:cNvPr id="13313" name="Title 1"/>
          <p:cNvSpPr>
            <a:spLocks noGrp="1"/>
          </p:cNvSpPr>
          <p:nvPr>
            <p:ph type="title"/>
          </p:nvPr>
        </p:nvSpPr>
        <p:spPr/>
        <p:txBody>
          <a:bodyPr/>
          <a:lstStyle/>
          <a:p>
            <a:r>
              <a:rPr lang="en-US" dirty="0" smtClean="0"/>
              <a:t>Memory Encoding</a:t>
            </a:r>
          </a:p>
        </p:txBody>
      </p:sp>
      <p:sp>
        <p:nvSpPr>
          <p:cNvPr id="13314" name="Content Placeholder 2"/>
          <p:cNvSpPr>
            <a:spLocks noGrp="1"/>
          </p:cNvSpPr>
          <p:nvPr>
            <p:ph idx="1"/>
          </p:nvPr>
        </p:nvSpPr>
        <p:spPr>
          <a:xfrm>
            <a:off x="457200" y="1447800"/>
            <a:ext cx="8229600" cy="4678363"/>
          </a:xfrm>
        </p:spPr>
        <p:txBody>
          <a:bodyPr/>
          <a:lstStyle/>
          <a:p>
            <a:pPr marL="0" indent="0">
              <a:buNone/>
            </a:pPr>
            <a:r>
              <a:rPr lang="en-US" dirty="0" smtClean="0"/>
              <a:t>Processing </a:t>
            </a:r>
            <a:r>
              <a:rPr lang="en-US" dirty="0"/>
              <a:t>&amp; </a:t>
            </a:r>
            <a:r>
              <a:rPr lang="en-US" dirty="0" smtClean="0"/>
              <a:t>Elaboration</a:t>
            </a:r>
          </a:p>
          <a:p>
            <a:r>
              <a:rPr lang="en-US" dirty="0" smtClean="0"/>
              <a:t>Levels of processing</a:t>
            </a:r>
          </a:p>
          <a:p>
            <a:pPr lvl="1"/>
            <a:r>
              <a:rPr lang="en-US" dirty="0" smtClean="0">
                <a:ea typeface="ＭＳ Ｐゴシック" pitchFamily="34" charset="-128"/>
              </a:rPr>
              <a:t>Continuum from shallow to deep</a:t>
            </a:r>
          </a:p>
          <a:p>
            <a:pPr lvl="1"/>
            <a:r>
              <a:rPr lang="en-US" dirty="0" smtClean="0">
                <a:ea typeface="ＭＳ Ｐゴシック" pitchFamily="34" charset="-128"/>
              </a:rPr>
              <a:t>Deeper processing, better memory</a:t>
            </a:r>
            <a:endParaRPr lang="en-US" sz="2000" dirty="0" smtClean="0">
              <a:ea typeface="ＭＳ Ｐゴシック" pitchFamily="34" charset="-128"/>
            </a:endParaRPr>
          </a:p>
          <a:p>
            <a:r>
              <a:rPr lang="en-US" dirty="0" smtClean="0"/>
              <a:t>Deep, elaborate processing is powerful</a:t>
            </a:r>
          </a:p>
          <a:p>
            <a:r>
              <a:rPr lang="en-US" dirty="0" smtClean="0"/>
              <a:t>Elaboration</a:t>
            </a:r>
          </a:p>
          <a:p>
            <a:pPr lvl="1"/>
            <a:r>
              <a:rPr lang="en-US" dirty="0" smtClean="0">
                <a:ea typeface="ＭＳ Ｐゴシック" pitchFamily="34" charset="-128"/>
              </a:rPr>
              <a:t>Number of different connections made</a:t>
            </a:r>
          </a:p>
          <a:p>
            <a:pPr lvl="1"/>
            <a:r>
              <a:rPr lang="en-US" dirty="0" smtClean="0">
                <a:ea typeface="ＭＳ Ｐゴシック" pitchFamily="34" charset="-128"/>
              </a:rPr>
              <a:t>Evident in physical activity of brain</a:t>
            </a:r>
          </a:p>
          <a:p>
            <a:pPr lvl="1"/>
            <a:endParaRPr lang="en-US" dirty="0" smtClean="0">
              <a:ea typeface="ＭＳ Ｐゴシック" pitchFamily="34" charset="-128"/>
            </a:endParaRP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p>
        </p:txBody>
      </p:sp>
      <p:sp>
        <p:nvSpPr>
          <p:cNvPr id="5" name="Slide Number Placeholder 5"/>
          <p:cNvSpPr>
            <a:spLocks noGrp="1"/>
          </p:cNvSpPr>
          <p:nvPr>
            <p:ph type="sldNum" sz="quarter" idx="12"/>
          </p:nvPr>
        </p:nvSpPr>
        <p:spPr/>
        <p:txBody>
          <a:bodyPr/>
          <a:lstStyle/>
          <a:p>
            <a:pPr>
              <a:defRPr/>
            </a:pPr>
            <a:fld id="{965F4C99-ED4C-4D9B-B14B-78750C1575F1}" type="slidenum">
              <a:rPr lang="en-IN"/>
              <a:pPr>
                <a:defRPr/>
              </a:pPr>
              <a:t>9</a:t>
            </a:fld>
            <a:endParaRPr lang="en-IN" dirty="0"/>
          </a:p>
        </p:txBody>
      </p:sp>
      <p:sp>
        <p:nvSpPr>
          <p:cNvPr id="14337" name="Title 1"/>
          <p:cNvSpPr>
            <a:spLocks noGrp="1"/>
          </p:cNvSpPr>
          <p:nvPr>
            <p:ph type="title"/>
          </p:nvPr>
        </p:nvSpPr>
        <p:spPr/>
        <p:txBody>
          <a:bodyPr/>
          <a:lstStyle/>
          <a:p>
            <a:r>
              <a:rPr lang="en-US" dirty="0" smtClean="0"/>
              <a:t>Memory Encoding</a:t>
            </a:r>
          </a:p>
        </p:txBody>
      </p:sp>
      <p:sp>
        <p:nvSpPr>
          <p:cNvPr id="14338" name="Content Placeholder 2"/>
          <p:cNvSpPr>
            <a:spLocks noGrp="1"/>
          </p:cNvSpPr>
          <p:nvPr>
            <p:ph idx="1"/>
          </p:nvPr>
        </p:nvSpPr>
        <p:spPr/>
        <p:txBody>
          <a:bodyPr/>
          <a:lstStyle/>
          <a:p>
            <a:pPr marL="0" indent="0">
              <a:buNone/>
            </a:pPr>
            <a:r>
              <a:rPr lang="en-US" dirty="0" smtClean="0"/>
              <a:t>Other Strategies for Encoding</a:t>
            </a:r>
          </a:p>
          <a:p>
            <a:r>
              <a:rPr lang="en-US" dirty="0" smtClean="0"/>
              <a:t>Mental Imagery</a:t>
            </a:r>
          </a:p>
          <a:p>
            <a:r>
              <a:rPr lang="en-US" dirty="0" smtClean="0"/>
              <a:t>Dual-code hypothesis</a:t>
            </a:r>
          </a:p>
          <a:p>
            <a:pPr lvl="1"/>
            <a:r>
              <a:rPr lang="en-US" dirty="0" smtClean="0">
                <a:ea typeface="ＭＳ Ｐゴシック" pitchFamily="34" charset="-128"/>
              </a:rPr>
              <a:t>Memory for pictures better than memory for words</a:t>
            </a:r>
          </a:p>
          <a:p>
            <a:pPr lvl="1"/>
            <a:r>
              <a:rPr lang="en-US" dirty="0" smtClean="0">
                <a:ea typeface="ＭＳ Ｐゴシック" pitchFamily="34" charset="-128"/>
              </a:rPr>
              <a:t>Pictures stored as both image codes and verbal codes</a:t>
            </a:r>
          </a:p>
          <a:p>
            <a:r>
              <a:rPr lang="en-US" dirty="0" smtClean="0">
                <a:ea typeface="ＭＳ Ｐゴシック" pitchFamily="34" charset="-128"/>
              </a:rPr>
              <a:t>Mnemonics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6&amp;#x0D;&amp;#x0A;&amp;quot;&quot;/&gt;&lt;property id=&quot;20307&quot; value=&quot;256&quot;/&gt;&lt;/object&gt;&lt;object type=&quot;3&quot; unique_id=&quot;10005&quot;&gt;&lt;property id=&quot;20148&quot; value=&quot;5&quot;/&gt;&lt;property id=&quot;20300&quot; value=&quot;Slide 2 - &amp;quot;Chapter Preview&amp;quot;&quot;/&gt;&lt;property id=&quot;20307&quot; value=&quot;257&quot;/&gt;&lt;/object&gt;&lt;object type=&quot;3&quot; unique_id=&quot;10006&quot;&gt;&lt;property id=&quot;20148&quot; value=&quot;5&quot;/&gt;&lt;property id=&quot;20300&quot; value=&quot;Slide 3 - &amp;quot;Memory&amp;quot;&quot;/&gt;&lt;property id=&quot;20307&quot; value=&quot;258&quot;/&gt;&lt;/object&gt;&lt;object type=&quot;3&quot; unique_id=&quot;10007&quot;&gt;&lt;property id=&quot;20148&quot; value=&quot;5&quot;/&gt;&lt;property id=&quot;20300&quot; value=&quot;Slide 4 - &amp;quot;Memory Encoding&amp;quot;&quot;/&gt;&lt;property id=&quot;20307&quot; value=&quot;259&quot;/&gt;&lt;/object&gt;&lt;object type=&quot;3&quot; unique_id=&quot;10008&quot;&gt;&lt;property id=&quot;20148&quot; value=&quot;5&quot;/&gt;&lt;property id=&quot;20300&quot; value=&quot;Slide 5 - &amp;quot;Figure 6.2 – Depth of Processing&amp;quot;&quot;/&gt;&lt;property id=&quot;20307&quot; value=&quot;260&quot;/&gt;&lt;/object&gt;&lt;object type=&quot;3&quot; unique_id=&quot;10009&quot;&gt;&lt;property id=&quot;20148&quot; value=&quot;5&quot;/&gt;&lt;property id=&quot;20300&quot; value=&quot;Slide 6 - &amp;quot;Attention&amp;quot;&quot;/&gt;&lt;property id=&quot;20307&quot; value=&quot;261&quot;/&gt;&lt;/object&gt;&lt;object type=&quot;3&quot; unique_id=&quot;10010&quot;&gt;&lt;property id=&quot;20148&quot; value=&quot;5&quot;/&gt;&lt;property id=&quot;20300&quot; value=&quot;Slide 7 - &amp;quot;Attention&amp;quot;&quot;/&gt;&lt;property id=&quot;20307&quot; value=&quot;262&quot;/&gt;&lt;/object&gt;&lt;object type=&quot;3&quot; unique_id=&quot;10011&quot;&gt;&lt;property id=&quot;20148&quot; value=&quot;5&quot;/&gt;&lt;property id=&quot;20300&quot; value=&quot;Slide 8 - &amp;quot;Processing &amp;amp; Elaboration&amp;quot;&quot;/&gt;&lt;property id=&quot;20307&quot; value=&quot;263&quot;/&gt;&lt;/object&gt;&lt;object type=&quot;3&quot; unique_id=&quot;10012&quot;&gt;&lt;property id=&quot;20148&quot; value=&quot;5&quot;/&gt;&lt;property id=&quot;20300&quot; value=&quot;Slide 9 - &amp;quot;Use of Mental Imagery&amp;quot;&quot;/&gt;&lt;property id=&quot;20307&quot; value=&quot;264&quot;/&gt;&lt;/object&gt;&lt;object type=&quot;3&quot; unique_id=&quot;10013&quot;&gt;&lt;property id=&quot;20148&quot; value=&quot;5&quot;/&gt;&lt;property id=&quot;20300&quot; value=&quot;Slide 10 - &amp;quot;Memory Storage&amp;quot;&quot;/&gt;&lt;property id=&quot;20307&quot; value=&quot;265&quot;/&gt;&lt;/object&gt;&lt;object type=&quot;3&quot; unique_id=&quot;10014&quot;&gt;&lt;property id=&quot;20148&quot; value=&quot;5&quot;/&gt;&lt;property id=&quot;20300&quot; value=&quot;Slide 11 - &amp;quot;Figure 6.5 - Atkinson and Shiffrin’s Theory of Memory&amp;quot;&quot;/&gt;&lt;property id=&quot;20307&quot; value=&quot;266&quot;/&gt;&lt;/object&gt;&lt;object type=&quot;3&quot; unique_id=&quot;10015&quot;&gt;&lt;property id=&quot;20148&quot; value=&quot;5&quot;/&gt;&lt;property id=&quot;20300&quot; value=&quot;Slide 12 - &amp;quot;Sensory Memory&amp;quot;&quot;/&gt;&lt;property id=&quot;20307&quot; value=&quot;267&quot;/&gt;&lt;/object&gt;&lt;object type=&quot;3&quot; unique_id=&quot;10016&quot;&gt;&lt;property id=&quot;20148&quot; value=&quot;5&quot;/&gt;&lt;property id=&quot;20300&quot; value=&quot;Slide 13 - &amp;quot;Short-Term Memory&amp;quot;&quot;/&gt;&lt;property id=&quot;20307&quot; value=&quot;268&quot;/&gt;&lt;/object&gt;&lt;object type=&quot;3&quot; unique_id=&quot;10017&quot;&gt;&lt;property id=&quot;20148&quot; value=&quot;5&quot;/&gt;&lt;property id=&quot;20300&quot; value=&quot;Slide 14 - &amp;quot;Working Memory&amp;quot;&quot;/&gt;&lt;property id=&quot;20307&quot; value=&quot;269&quot;/&gt;&lt;/object&gt;&lt;object type=&quot;3&quot; unique_id=&quot;10018&quot;&gt;&lt;property id=&quot;20148&quot; value=&quot;5&quot;/&gt;&lt;property id=&quot;20300&quot; value=&quot;Slide 15 - &amp;quot;Working Memory&amp;quot;&quot;/&gt;&lt;property id=&quot;20307&quot; value=&quot;270&quot;/&gt;&lt;/object&gt;&lt;object type=&quot;3&quot; unique_id=&quot;10019&quot;&gt;&lt;property id=&quot;20148&quot; value=&quot;5&quot;/&gt;&lt;property id=&quot;20300&quot; value=&quot;Slide 16 - &amp;quot;Figure 6.8 - Baddeley’s View of Working Memory&amp;quot;&quot;/&gt;&lt;property id=&quot;20307&quot; value=&quot;271&quot;/&gt;&lt;/object&gt;&lt;object type=&quot;3&quot; unique_id=&quot;10020&quot;&gt;&lt;property id=&quot;20148&quot; value=&quot;5&quot;/&gt;&lt;property id=&quot;20300&quot; value=&quot;Slide 17 - &amp;quot;Long-Term Memory&amp;quot;&quot;/&gt;&lt;property id=&quot;20307&quot; value=&quot;272&quot;/&gt;&lt;/object&gt;&lt;object type=&quot;3&quot; unique_id=&quot;10021&quot;&gt;&lt;property id=&quot;20148&quot; value=&quot;5&quot;/&gt;&lt;property id=&quot;20300&quot; value=&quot;Slide 18 - &amp;quot;Explicit (Declarative) Memory&amp;quot;&quot;/&gt;&lt;property id=&quot;20307&quot; value=&quot;275&quot;/&gt;&lt;/object&gt;&lt;object type=&quot;3&quot; unique_id=&quot;10022&quot;&gt;&lt;property id=&quot;20148&quot; value=&quot;5&quot;/&gt;&lt;property id=&quot;20300&quot; value=&quot;Slide 19 - &amp;quot;Figure 6.11 - Some Differences &amp;#x0D;&amp;#x0A;Between Episodic and Semantic Memory&amp;quot;&quot;/&gt;&lt;property id=&quot;20307&quot; value=&quot;276&quot;/&gt;&lt;/object&gt;&lt;object type=&quot;3&quot; unique_id=&quot;10023&quot;&gt;&lt;property id=&quot;20148&quot; value=&quot;5&quot;/&gt;&lt;property id=&quot;20300&quot; value=&quot;Slide 20 - &amp;quot;Implicit (Nondeclarative) Memory&amp;quot;&quot;/&gt;&lt;property id=&quot;20307&quot; value=&quot;277&quot;/&gt;&lt;/object&gt;&lt;object type=&quot;3&quot; unique_id=&quot;10024&quot;&gt;&lt;property id=&quot;20148&quot; value=&quot;5&quot;/&gt;&lt;property id=&quot;20300&quot; value=&quot;Slide 21 - &amp;quot;Memory: Organization&amp;quot;&quot;/&gt;&lt;property id=&quot;20307&quot; value=&quot;278&quot;/&gt;&lt;/object&gt;&lt;object type=&quot;3&quot; unique_id=&quot;10025&quot;&gt;&lt;property id=&quot;20148&quot; value=&quot;5&quot;/&gt;&lt;property id=&quot;20300&quot; value=&quot;Slide 22 - &amp;quot;Memory: Location&amp;quot;&quot;/&gt;&lt;property id=&quot;20307&quot; value=&quot;279&quot;/&gt;&lt;/object&gt;&lt;object type=&quot;3&quot; unique_id=&quot;10026&quot;&gt;&lt;property id=&quot;20148&quot; value=&quot;5&quot;/&gt;&lt;property id=&quot;20300&quot; value=&quot;Slide 23 - &amp;quot;Memory: Location&amp;quot;&quot;/&gt;&lt;property id=&quot;20307&quot; value=&quot;280&quot;/&gt;&lt;/object&gt;&lt;object type=&quot;3&quot; unique_id=&quot;10027&quot;&gt;&lt;property id=&quot;20148&quot; value=&quot;5&quot;/&gt;&lt;property id=&quot;20300&quot; value=&quot;Slide 24 - &amp;quot;Figure 6.12 – Structures of the Brain Involved in Different Aspects of Long-Term Memory&amp;quot;&quot;/&gt;&lt;property id=&quot;20307&quot; value=&quot;281&quot;/&gt;&lt;/object&gt;&lt;object type=&quot;3&quot; unique_id=&quot;10028&quot;&gt;&lt;property id=&quot;20148&quot; value=&quot;5&quot;/&gt;&lt;property id=&quot;20300&quot; value=&quot;Slide 25 - &amp;quot;Memory: Retrieval&amp;quot;&quot;/&gt;&lt;property id=&quot;20307&quot; value=&quot;282&quot;/&gt;&lt;/object&gt;&lt;object type=&quot;3&quot; unique_id=&quot;10029&quot;&gt;&lt;property id=&quot;20148&quot; value=&quot;5&quot;/&gt;&lt;property id=&quot;20300&quot; value=&quot;Slide 26 - &amp;quot;Memory: Retrieval&amp;quot;&quot;/&gt;&lt;property id=&quot;20307&quot; value=&quot;283&quot;/&gt;&lt;/object&gt;&lt;object type=&quot;3&quot; unique_id=&quot;10030&quot;&gt;&lt;property id=&quot;20148&quot; value=&quot;5&quot;/&gt;&lt;property id=&quot;20300&quot; value=&quot;Slide 27 - &amp;quot;Memory: Retrieval&amp;quot;&quot;/&gt;&lt;property id=&quot;20307&quot; value=&quot;284&quot;/&gt;&lt;/object&gt;&lt;object type=&quot;3&quot; unique_id=&quot;10031&quot;&gt;&lt;property id=&quot;20148&quot; value=&quot;5&quot;/&gt;&lt;property id=&quot;20300&quot; value=&quot;Slide 28 - &amp;quot;Memory: Retrieval&amp;quot;&quot;/&gt;&lt;property id=&quot;20307&quot; value=&quot;285&quot;/&gt;&lt;/object&gt;&lt;object type=&quot;3&quot; unique_id=&quot;10032&quot;&gt;&lt;property id=&quot;20148&quot; value=&quot;5&quot;/&gt;&lt;property id=&quot;20300&quot; value=&quot;Slide 29 - &amp;quot;Figure 6.15 - The Three-Level Hierarchical Structure of Autobiographical Memory&amp;quot;&quot;/&gt;&lt;property id=&quot;20307&quot; value=&quot;286&quot;/&gt;&lt;/object&gt;&lt;object type=&quot;3&quot; unique_id=&quot;10033&quot;&gt;&lt;property id=&quot;20148&quot; value=&quot;5&quot;/&gt;&lt;property id=&quot;20300&quot; value=&quot;Slide 30 - &amp;quot;Memory: Retrieval&amp;quot;&quot;/&gt;&lt;property id=&quot;20307&quot; value=&quot;287&quot;/&gt;&lt;/object&gt;&lt;object type=&quot;3&quot; unique_id=&quot;10034&quot;&gt;&lt;property id=&quot;20148&quot; value=&quot;5&quot;/&gt;&lt;property id=&quot;20300&quot; value=&quot;Slide 31 - &amp;quot;Memory: Retrieval&amp;quot;&quot;/&gt;&lt;property id=&quot;20307&quot; value=&quot;298&quot;/&gt;&lt;/object&gt;&lt;object type=&quot;3&quot; unique_id=&quot;10035&quot;&gt;&lt;property id=&quot;20148&quot; value=&quot;5&quot;/&gt;&lt;property id=&quot;20300&quot; value=&quot;Slide 32 - &amp;quot;Eyewitness Testimony&amp;quot;&quot;/&gt;&lt;property id=&quot;20307&quot; value=&quot;288&quot;/&gt;&lt;/object&gt;&lt;object type=&quot;3&quot; unique_id=&quot;10036&quot;&gt;&lt;property id=&quot;20148&quot; value=&quot;5&quot;/&gt;&lt;property id=&quot;20300&quot; value=&quot;Slide 33 - &amp;quot;Figure 6.16 - Ebbinghaus’s Forgetting Curve&amp;quot;&quot;/&gt;&lt;property id=&quot;20307&quot; value=&quot;289&quot;/&gt;&lt;/object&gt;&lt;object type=&quot;3&quot; unique_id=&quot;10037&quot;&gt;&lt;property id=&quot;20148&quot; value=&quot;5&quot;/&gt;&lt;property id=&quot;20300&quot; value=&quot;Slide 34 - &amp;quot;Forgetting&amp;quot;&quot;/&gt;&lt;property id=&quot;20307&quot; value=&quot;290&quot;/&gt;&lt;/object&gt;&lt;object type=&quot;3&quot; unique_id=&quot;10038&quot;&gt;&lt;property id=&quot;20148&quot; value=&quot;5&quot;/&gt;&lt;property id=&quot;20300&quot; value=&quot;Slide 35 - &amp;quot;Forgetting: Interference&amp;quot;&quot;/&gt;&lt;property id=&quot;20307&quot; value=&quot;291&quot;/&gt;&lt;/object&gt;&lt;object type=&quot;3&quot; unique_id=&quot;10039&quot;&gt;&lt;property id=&quot;20148&quot; value=&quot;5&quot;/&gt;&lt;property id=&quot;20300&quot; value=&quot;Slide 36 - &amp;quot;Figure 6.18 - Proactive and&amp;#x0D;&amp;#x0A;Retroactive Interference&amp;quot;&quot;/&gt;&lt;property id=&quot;20307&quot; value=&quot;292&quot;/&gt;&lt;/object&gt;&lt;object type=&quot;3&quot; unique_id=&quot;10040&quot;&gt;&lt;property id=&quot;20148&quot; value=&quot;5&quot;/&gt;&lt;property id=&quot;20300&quot; value=&quot;Slide 37 - &amp;quot;Forgetting&amp;quot;&quot;/&gt;&lt;property id=&quot;20307&quot; value=&quot;293&quot;/&gt;&lt;/object&gt;&lt;object type=&quot;3&quot; unique_id=&quot;10041&quot;&gt;&lt;property id=&quot;20148&quot; value=&quot;5&quot;/&gt;&lt;property id=&quot;20300&quot; value=&quot;Slide 38 - &amp;quot;Prospective Memory&amp;quot;&quot;/&gt;&lt;property id=&quot;20307&quot; value=&quot;294&quot;/&gt;&lt;/object&gt;&lt;object type=&quot;3&quot; unique_id=&quot;10042&quot;&gt;&lt;property id=&quot;20148&quot; value=&quot;5&quot;/&gt;&lt;property id=&quot;20300&quot; value=&quot;Slide 39 - &amp;quot;Prospective Memory&amp;quot;&quot;/&gt;&lt;property id=&quot;20307&quot; value=&quot;295&quot;/&gt;&lt;/object&gt;&lt;object type=&quot;3&quot; unique_id=&quot;10043&quot;&gt;&lt;property id=&quot;20148&quot; value=&quot;5&quot;/&gt;&lt;property id=&quot;20300&quot; value=&quot;Slide 40 - &amp;quot;Amnesia&amp;quot;&quot;/&gt;&lt;property id=&quot;20307&quot; value=&quot;296&quot;/&gt;&lt;/object&gt;&lt;object type=&quot;3&quot; unique_id=&quot;10044&quot;&gt;&lt;property id=&quot;20148&quot; value=&quot;5&quot;/&gt;&lt;property id=&quot;20300&quot; value=&quot;Slide 41 - &amp;quot;Applying Memory Tips&amp;quot;&quot;/&gt;&lt;property id=&quot;20307&quot; value=&quot;297&quot;/&gt;&lt;/object&gt;&lt;/object&gt;&lt;/object&gt;&lt;/database&gt;"/>
</p:tagLst>
</file>

<file path=ppt/theme/theme1.xml><?xml version="1.0" encoding="utf-8"?>
<a:theme xmlns:a="http://schemas.openxmlformats.org/drawingml/2006/main" name="K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King Template</Template>
  <TotalTime>340</TotalTime>
  <Words>2690</Words>
  <Application>Microsoft Office PowerPoint</Application>
  <PresentationFormat>On-screen Show (4:3)</PresentationFormat>
  <Paragraphs>268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King Template</vt:lpstr>
      <vt:lpstr>Chapter 6 </vt:lpstr>
      <vt:lpstr>Chapter Preview</vt:lpstr>
      <vt:lpstr>Memory</vt:lpstr>
      <vt:lpstr>Memory Encoding</vt:lpstr>
      <vt:lpstr>Memory Encoding</vt:lpstr>
      <vt:lpstr>Memory Encoding</vt:lpstr>
      <vt:lpstr>Memory Encoding Depth of Processing</vt:lpstr>
      <vt:lpstr>Memory Encoding</vt:lpstr>
      <vt:lpstr>Memory Encoding</vt:lpstr>
      <vt:lpstr>Memory Storage</vt:lpstr>
      <vt:lpstr>Atkinson and Shiffrin’s  Theory of Memory</vt:lpstr>
      <vt:lpstr>Sensory Memory</vt:lpstr>
      <vt:lpstr>Short-Term Memory</vt:lpstr>
      <vt:lpstr>Can You Remember These?</vt:lpstr>
      <vt:lpstr>Working Memory</vt:lpstr>
      <vt:lpstr>Long-Term Memory</vt:lpstr>
      <vt:lpstr>Explicit (Declarative) Memory</vt:lpstr>
      <vt:lpstr>Some Differences  Between Episodic and Semantic Memory</vt:lpstr>
      <vt:lpstr>Implicit (Nondeclarative) Memory</vt:lpstr>
      <vt:lpstr>Memory: Location</vt:lpstr>
      <vt:lpstr>Memory: Location</vt:lpstr>
      <vt:lpstr>Figure 6.12 – Structures of the Brain Involved in Different Aspects of Long-Term Memory</vt:lpstr>
      <vt:lpstr>Memory: Retrieval</vt:lpstr>
      <vt:lpstr>Memory: Retrieval</vt:lpstr>
      <vt:lpstr>Memory: Retrieval</vt:lpstr>
      <vt:lpstr>Memory: Retrieval</vt:lpstr>
      <vt:lpstr>Figure 6.15 - The Three-Level Hierarchical Structure of Autobiographical Memory</vt:lpstr>
      <vt:lpstr>Memory: Retrieval</vt:lpstr>
      <vt:lpstr>Memory: Retrieval</vt:lpstr>
      <vt:lpstr>Figure 6.16 - Ebbinghaus’s Forgetting Curve</vt:lpstr>
      <vt:lpstr>Forgetting</vt:lpstr>
      <vt:lpstr>Forgetting: Interference</vt:lpstr>
      <vt:lpstr>Figure 6.18 - Proactive and Retroactive Interference</vt:lpstr>
      <vt:lpstr>Forgetting</vt:lpstr>
      <vt:lpstr>Amnesia</vt:lpstr>
      <vt:lpstr>Applying Memory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Donna Vandergrift</cp:lastModifiedBy>
  <cp:revision>50</cp:revision>
  <dcterms:created xsi:type="dcterms:W3CDTF">2012-07-20T06:05:27Z</dcterms:created>
  <dcterms:modified xsi:type="dcterms:W3CDTF">2013-09-12T14:19:52Z</dcterms:modified>
</cp:coreProperties>
</file>