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258" r:id="rId4"/>
    <p:sldId id="259" r:id="rId5"/>
    <p:sldId id="260" r:id="rId6"/>
    <p:sldId id="262" r:id="rId7"/>
    <p:sldId id="263" r:id="rId8"/>
    <p:sldId id="264" r:id="rId9"/>
    <p:sldId id="265" r:id="rId10"/>
    <p:sldId id="267" r:id="rId11"/>
    <p:sldId id="268" r:id="rId12"/>
    <p:sldId id="270" r:id="rId13"/>
    <p:sldId id="271" r:id="rId14"/>
    <p:sldId id="272" r:id="rId15"/>
    <p:sldId id="273" r:id="rId16"/>
    <p:sldId id="274" r:id="rId17"/>
    <p:sldId id="275" r:id="rId18"/>
    <p:sldId id="276" r:id="rId19"/>
    <p:sldId id="278" r:id="rId20"/>
    <p:sldId id="280" r:id="rId21"/>
    <p:sldId id="281" r:id="rId22"/>
    <p:sldId id="282" r:id="rId23"/>
    <p:sldId id="283" r:id="rId24"/>
    <p:sldId id="284" r:id="rId25"/>
    <p:sldId id="285" r:id="rId26"/>
    <p:sldId id="286" r:id="rId27"/>
    <p:sldId id="287" r:id="rId28"/>
    <p:sldId id="288" r:id="rId29"/>
    <p:sldId id="289" r:id="rId30"/>
    <p:sldId id="290" r:id="rId31"/>
    <p:sldId id="313" r:id="rId32"/>
    <p:sldId id="291" r:id="rId33"/>
    <p:sldId id="292" r:id="rId34"/>
    <p:sldId id="314" r:id="rId35"/>
    <p:sldId id="293" r:id="rId36"/>
    <p:sldId id="296" r:id="rId37"/>
    <p:sldId id="297" r:id="rId38"/>
    <p:sldId id="294" r:id="rId39"/>
    <p:sldId id="295" r:id="rId40"/>
    <p:sldId id="299" r:id="rId41"/>
    <p:sldId id="301" r:id="rId42"/>
    <p:sldId id="302" r:id="rId43"/>
    <p:sldId id="303" r:id="rId44"/>
    <p:sldId id="304" r:id="rId45"/>
    <p:sldId id="305" r:id="rId46"/>
    <p:sldId id="306" r:id="rId47"/>
    <p:sldId id="307" r:id="rId48"/>
    <p:sldId id="309" r:id="rId49"/>
    <p:sldId id="310" r:id="rId50"/>
    <p:sldId id="311" r:id="rId51"/>
    <p:sldId id="312" r:id="rId52"/>
  </p:sldIdLst>
  <p:sldSz cx="9144000" cy="6858000" type="screen4x3"/>
  <p:notesSz cx="6858000" cy="9144000"/>
  <p:custDataLst>
    <p:tags r:id="rId54"/>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p:scale>
          <a:sx n="100" d="100"/>
          <a:sy n="100" d="100"/>
        </p:scale>
        <p:origin x="-48"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ltLang="en-US"/>
          </a:p>
        </p:txBody>
      </p:sp>
      <p:sp>
        <p:nvSpPr>
          <p:cNvPr id="583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714CFBF0-6CC1-4E7B-AD43-834499489A75}" type="datetimeFigureOut">
              <a:rPr lang="en-US" altLang="en-US"/>
              <a:pPr/>
              <a:t>11/19/2014</a:t>
            </a:fld>
            <a:endParaRPr lang="en-US" altLang="en-US"/>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83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83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ltLang="en-US"/>
          </a:p>
        </p:txBody>
      </p:sp>
      <p:sp>
        <p:nvSpPr>
          <p:cNvPr id="583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E44E3CA8-5A29-40D2-A866-37349C66AF31}" type="slidenum">
              <a:rPr lang="en-US" altLang="en-US"/>
              <a:pPr/>
              <a:t>‹#›</a:t>
            </a:fld>
            <a:endParaRPr lang="en-US" altLang="en-US"/>
          </a:p>
        </p:txBody>
      </p:sp>
    </p:spTree>
    <p:extLst>
      <p:ext uri="{BB962C8B-B14F-4D97-AF65-F5344CB8AC3E}">
        <p14:creationId xmlns:p14="http://schemas.microsoft.com/office/powerpoint/2010/main" val="12572313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60648"/>
            <a:ext cx="3705742" cy="34771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ctrTitle"/>
          </p:nvPr>
        </p:nvSpPr>
        <p:spPr>
          <a:xfrm>
            <a:off x="4247526" y="1916832"/>
            <a:ext cx="4428930" cy="1470025"/>
          </a:xfrm>
        </p:spPr>
        <p:txBody>
          <a:bodyPr>
            <a:normAutofit/>
          </a:bodyPr>
          <a:lstStyle>
            <a:lvl1pPr>
              <a:defRPr sz="3800">
                <a:solidFill>
                  <a:schemeClr val="bg1"/>
                </a:solidFill>
              </a:defRPr>
            </a:lvl1pPr>
          </a:lstStyle>
          <a:p>
            <a:r>
              <a:rPr lang="en-US" smtClean="0"/>
              <a:t>Click to edit Master title style</a:t>
            </a:r>
            <a:endParaRPr lang="en-IN"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dirty="0"/>
          </a:p>
        </p:txBody>
      </p:sp>
      <p:sp>
        <p:nvSpPr>
          <p:cNvPr id="6" name="Date Placeholder 3"/>
          <p:cNvSpPr>
            <a:spLocks noGrp="1"/>
          </p:cNvSpPr>
          <p:nvPr>
            <p:ph type="dt" sz="half" idx="10"/>
          </p:nvPr>
        </p:nvSpPr>
        <p:spPr/>
        <p:txBody>
          <a:bodyPr/>
          <a:lstStyle>
            <a:lvl1pPr>
              <a:defRPr/>
            </a:lvl1pPr>
          </a:lstStyle>
          <a:p>
            <a:pPr>
              <a:defRPr/>
            </a:pPr>
            <a:fld id="{C3C552F0-F00D-43B0-8F3B-780AB6D16DC9}" type="datetime1">
              <a:rPr lang="en-IN"/>
              <a:pPr>
                <a:defRPr/>
              </a:pPr>
              <a:t>19-11-2014</a:t>
            </a:fld>
            <a:endParaRPr lang="en-IN" dirty="0"/>
          </a:p>
        </p:txBody>
      </p:sp>
      <p:sp>
        <p:nvSpPr>
          <p:cNvPr id="7" name="Footer Placeholder 4"/>
          <p:cNvSpPr>
            <a:spLocks noGrp="1"/>
          </p:cNvSpPr>
          <p:nvPr>
            <p:ph type="ftr" sz="quarter" idx="11"/>
          </p:nvPr>
        </p:nvSpPr>
        <p:spPr>
          <a:xfrm>
            <a:off x="1981200" y="6356350"/>
            <a:ext cx="4876800" cy="365125"/>
          </a:xfrm>
        </p:spPr>
        <p:txBody>
          <a:bodyPr/>
          <a:lstStyle>
            <a:lvl1pPr>
              <a:defRPr/>
            </a:lvl1p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8" name="Slide Number Placeholder 5"/>
          <p:cNvSpPr>
            <a:spLocks noGrp="1"/>
          </p:cNvSpPr>
          <p:nvPr>
            <p:ph type="sldNum" sz="quarter" idx="12"/>
          </p:nvPr>
        </p:nvSpPr>
        <p:spPr/>
        <p:txBody>
          <a:bodyPr/>
          <a:lstStyle>
            <a:lvl1pPr>
              <a:defRPr/>
            </a:lvl1pPr>
          </a:lstStyle>
          <a:p>
            <a:pPr>
              <a:defRPr/>
            </a:pPr>
            <a:fld id="{80B731B7-F1C5-4AFB-BD2B-2657BEEB5810}" type="slidenum">
              <a:rPr lang="en-IN"/>
              <a:pPr>
                <a:defRPr/>
              </a:pPr>
              <a:t>‹#›</a:t>
            </a:fld>
            <a:endParaRPr lang="en-IN" dirty="0"/>
          </a:p>
        </p:txBody>
      </p:sp>
    </p:spTree>
    <p:extLst>
      <p:ext uri="{BB962C8B-B14F-4D97-AF65-F5344CB8AC3E}">
        <p14:creationId xmlns:p14="http://schemas.microsoft.com/office/powerpoint/2010/main" val="2662621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lvl1pPr marL="342900" indent="-342900">
              <a:buFont typeface="Arial" pitchFamily="34" charset="0"/>
              <a:buChar char="•"/>
              <a:defRPr/>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4" name="Date Placeholder 3"/>
          <p:cNvSpPr>
            <a:spLocks noGrp="1"/>
          </p:cNvSpPr>
          <p:nvPr>
            <p:ph type="dt" sz="half" idx="10"/>
          </p:nvPr>
        </p:nvSpPr>
        <p:spPr/>
        <p:txBody>
          <a:bodyPr/>
          <a:lstStyle>
            <a:lvl1pPr>
              <a:defRPr/>
            </a:lvl1pPr>
          </a:lstStyle>
          <a:p>
            <a:pPr>
              <a:defRPr/>
            </a:pPr>
            <a:fld id="{85152CBA-0ABE-44A0-9C78-EEF778D432B0}" type="datetime1">
              <a:rPr lang="en-IN"/>
              <a:pPr>
                <a:defRPr/>
              </a:pPr>
              <a:t>19-11-2014</a:t>
            </a:fld>
            <a:endParaRPr lang="en-IN" dirty="0"/>
          </a:p>
        </p:txBody>
      </p:sp>
      <p:sp>
        <p:nvSpPr>
          <p:cNvPr id="5" name="Footer Placeholder 4"/>
          <p:cNvSpPr>
            <a:spLocks noGrp="1"/>
          </p:cNvSpPr>
          <p:nvPr>
            <p:ph type="ftr" sz="quarter" idx="11"/>
          </p:nvPr>
        </p:nvSpPr>
        <p:spPr/>
        <p:txBody>
          <a:bodyPr/>
          <a:lstStyle>
            <a:lvl1pPr>
              <a:defRPr/>
            </a:lvl1p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6" name="Slide Number Placeholder 5"/>
          <p:cNvSpPr>
            <a:spLocks noGrp="1"/>
          </p:cNvSpPr>
          <p:nvPr>
            <p:ph type="sldNum" sz="quarter" idx="12"/>
          </p:nvPr>
        </p:nvSpPr>
        <p:spPr/>
        <p:txBody>
          <a:bodyPr/>
          <a:lstStyle>
            <a:lvl1pPr>
              <a:defRPr/>
            </a:lvl1pPr>
          </a:lstStyle>
          <a:p>
            <a:pPr>
              <a:defRPr/>
            </a:pPr>
            <a:fld id="{7582A281-F964-4DAC-9956-5CCC0CC54E25}" type="slidenum">
              <a:rPr lang="en-IN"/>
              <a:pPr>
                <a:defRPr/>
              </a:pPr>
              <a:t>‹#›</a:t>
            </a:fld>
            <a:endParaRPr lang="en-IN" dirty="0"/>
          </a:p>
        </p:txBody>
      </p:sp>
    </p:spTree>
    <p:extLst>
      <p:ext uri="{BB962C8B-B14F-4D97-AF65-F5344CB8AC3E}">
        <p14:creationId xmlns:p14="http://schemas.microsoft.com/office/powerpoint/2010/main" val="2836575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3"/>
          <p:cNvSpPr>
            <a:spLocks noGrp="1"/>
          </p:cNvSpPr>
          <p:nvPr>
            <p:ph type="dt" sz="half" idx="10"/>
          </p:nvPr>
        </p:nvSpPr>
        <p:spPr/>
        <p:txBody>
          <a:bodyPr/>
          <a:lstStyle>
            <a:lvl1pPr>
              <a:defRPr/>
            </a:lvl1pPr>
          </a:lstStyle>
          <a:p>
            <a:pPr>
              <a:defRPr/>
            </a:pPr>
            <a:fld id="{E99E4956-D7F8-4338-9037-47DC9D076277}" type="datetime1">
              <a:rPr lang="en-IN"/>
              <a:pPr>
                <a:defRPr/>
              </a:pPr>
              <a:t>19-11-2014</a:t>
            </a:fld>
            <a:endParaRPr lang="en-IN" dirty="0"/>
          </a:p>
        </p:txBody>
      </p:sp>
      <p:sp>
        <p:nvSpPr>
          <p:cNvPr id="6" name="Footer Placeholder 4"/>
          <p:cNvSpPr>
            <a:spLocks noGrp="1"/>
          </p:cNvSpPr>
          <p:nvPr>
            <p:ph type="ftr" sz="quarter" idx="11"/>
          </p:nvPr>
        </p:nvSpPr>
        <p:spPr/>
        <p:txBody>
          <a:bodyPr/>
          <a:lstStyle>
            <a:lvl1pPr>
              <a:defRPr/>
            </a:lvl1p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7" name="Slide Number Placeholder 5"/>
          <p:cNvSpPr>
            <a:spLocks noGrp="1"/>
          </p:cNvSpPr>
          <p:nvPr>
            <p:ph type="sldNum" sz="quarter" idx="12"/>
          </p:nvPr>
        </p:nvSpPr>
        <p:spPr/>
        <p:txBody>
          <a:bodyPr/>
          <a:lstStyle>
            <a:lvl1pPr>
              <a:defRPr/>
            </a:lvl1pPr>
          </a:lstStyle>
          <a:p>
            <a:pPr>
              <a:defRPr/>
            </a:pPr>
            <a:fld id="{927B6537-C135-4CFE-8954-B605DEBC4269}" type="slidenum">
              <a:rPr lang="en-IN"/>
              <a:pPr>
                <a:defRPr/>
              </a:pPr>
              <a:t>‹#›</a:t>
            </a:fld>
            <a:endParaRPr lang="en-IN" dirty="0"/>
          </a:p>
        </p:txBody>
      </p:sp>
    </p:spTree>
    <p:extLst>
      <p:ext uri="{BB962C8B-B14F-4D97-AF65-F5344CB8AC3E}">
        <p14:creationId xmlns:p14="http://schemas.microsoft.com/office/powerpoint/2010/main" val="2672968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3"/>
          <p:cNvSpPr>
            <a:spLocks noGrp="1"/>
          </p:cNvSpPr>
          <p:nvPr>
            <p:ph type="dt" sz="half" idx="10"/>
          </p:nvPr>
        </p:nvSpPr>
        <p:spPr/>
        <p:txBody>
          <a:bodyPr/>
          <a:lstStyle>
            <a:lvl1pPr>
              <a:defRPr/>
            </a:lvl1pPr>
          </a:lstStyle>
          <a:p>
            <a:pPr>
              <a:defRPr/>
            </a:pPr>
            <a:fld id="{E30DDBFB-820D-4079-A9E4-E9D1F78D3135}" type="datetime1">
              <a:rPr lang="en-IN"/>
              <a:pPr>
                <a:defRPr/>
              </a:pPr>
              <a:t>19-11-2014</a:t>
            </a:fld>
            <a:endParaRPr lang="en-IN" dirty="0"/>
          </a:p>
        </p:txBody>
      </p:sp>
      <p:sp>
        <p:nvSpPr>
          <p:cNvPr id="8" name="Footer Placeholder 4"/>
          <p:cNvSpPr>
            <a:spLocks noGrp="1"/>
          </p:cNvSpPr>
          <p:nvPr>
            <p:ph type="ftr" sz="quarter" idx="11"/>
          </p:nvPr>
        </p:nvSpPr>
        <p:spPr/>
        <p:txBody>
          <a:bodyPr/>
          <a:lstStyle>
            <a:lvl1pPr>
              <a:defRPr/>
            </a:lvl1p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9" name="Slide Number Placeholder 5"/>
          <p:cNvSpPr>
            <a:spLocks noGrp="1"/>
          </p:cNvSpPr>
          <p:nvPr>
            <p:ph type="sldNum" sz="quarter" idx="12"/>
          </p:nvPr>
        </p:nvSpPr>
        <p:spPr/>
        <p:txBody>
          <a:bodyPr/>
          <a:lstStyle>
            <a:lvl1pPr>
              <a:defRPr/>
            </a:lvl1pPr>
          </a:lstStyle>
          <a:p>
            <a:pPr>
              <a:defRPr/>
            </a:pPr>
            <a:fld id="{F9D62CD9-D873-43AC-94DB-D17037291F46}" type="slidenum">
              <a:rPr lang="en-IN"/>
              <a:pPr>
                <a:defRPr/>
              </a:pPr>
              <a:t>‹#›</a:t>
            </a:fld>
            <a:endParaRPr lang="en-IN" dirty="0"/>
          </a:p>
        </p:txBody>
      </p:sp>
    </p:spTree>
    <p:extLst>
      <p:ext uri="{BB962C8B-B14F-4D97-AF65-F5344CB8AC3E}">
        <p14:creationId xmlns:p14="http://schemas.microsoft.com/office/powerpoint/2010/main" val="1443076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IN"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IN"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21767D6-6092-4269-9754-0536E6980E7C}" type="datetime1">
              <a:rPr lang="en-IN"/>
              <a:pPr>
                <a:defRPr/>
              </a:pPr>
              <a:t>19-11-2014</a:t>
            </a:fld>
            <a:endParaRPr lang="en-IN" dirty="0"/>
          </a:p>
        </p:txBody>
      </p:sp>
      <p:sp>
        <p:nvSpPr>
          <p:cNvPr id="5" name="Footer Placeholder 4"/>
          <p:cNvSpPr>
            <a:spLocks noGrp="1"/>
          </p:cNvSpPr>
          <p:nvPr>
            <p:ph type="ftr" sz="quarter" idx="3"/>
          </p:nvPr>
        </p:nvSpPr>
        <p:spPr>
          <a:xfrm>
            <a:off x="2133600" y="6356350"/>
            <a:ext cx="4876800" cy="365125"/>
          </a:xfrm>
          <a:prstGeom prst="rect">
            <a:avLst/>
          </a:prstGeom>
        </p:spPr>
        <p:txBody>
          <a:bodyPr vert="horz" wrap="square" lIns="91440" tIns="45720" rIns="91440" bIns="45720" numCol="1" anchor="ctr" anchorCtr="0" compatLnSpc="1">
            <a:prstTxWarp prst="textNoShape">
              <a:avLst/>
            </a:prstTxWarp>
          </a:bodyPr>
          <a:lstStyle>
            <a:lvl1pPr algn="ctr">
              <a:defRPr sz="800">
                <a:solidFill>
                  <a:srgbClr val="898989"/>
                </a:solidFill>
              </a:defRPr>
            </a:lvl1p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EF12D60-8549-4A1E-9DDE-B8BCA1FBA3A8}" type="slidenum">
              <a:rPr lang="en-IN"/>
              <a:pPr>
                <a:defRPr/>
              </a:pPr>
              <a:t>‹#›</a:t>
            </a:fld>
            <a:endParaRPr lang="en-IN" dirty="0"/>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7328" y="51121"/>
            <a:ext cx="1080120" cy="1013480"/>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3" y="0"/>
            <a:ext cx="1476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825" y="-11113"/>
            <a:ext cx="161925" cy="686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Lst>
  <p:timing>
    <p:tnLst>
      <p:par>
        <p:cTn id="1" dur="indefinite" restart="never" nodeType="tmRoot"/>
      </p:par>
    </p:tnLst>
  </p:timing>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faceresearch.org/"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AFB8E84B-66AE-473E-B5FD-0A177C1A018A}" type="slidenum">
              <a:rPr lang="en-IN"/>
              <a:pPr>
                <a:defRPr/>
              </a:pPr>
              <a:t>1</a:t>
            </a:fld>
            <a:endParaRPr lang="en-IN" dirty="0"/>
          </a:p>
        </p:txBody>
      </p:sp>
      <p:sp>
        <p:nvSpPr>
          <p:cNvPr id="3074" name="Title 1"/>
          <p:cNvSpPr>
            <a:spLocks noGrp="1"/>
          </p:cNvSpPr>
          <p:nvPr>
            <p:ph type="ctrTitle"/>
          </p:nvPr>
        </p:nvSpPr>
        <p:spPr>
          <a:xfrm>
            <a:off x="4248150" y="1916113"/>
            <a:ext cx="4427538" cy="1470025"/>
          </a:xfrm>
        </p:spPr>
        <p:txBody>
          <a:bodyPr/>
          <a:lstStyle/>
          <a:p>
            <a:pPr marL="342900" indent="-342900"/>
            <a:r>
              <a:rPr lang="en-US" altLang="en-US" sz="4000" smtClean="0">
                <a:solidFill>
                  <a:schemeClr val="tx2"/>
                </a:solidFill>
                <a:latin typeface="Arial" charset="0"/>
              </a:rPr>
              <a:t>Chapter 11</a:t>
            </a:r>
            <a:br>
              <a:rPr lang="en-US" altLang="en-US" sz="4000" smtClean="0">
                <a:solidFill>
                  <a:schemeClr val="tx2"/>
                </a:solidFill>
                <a:latin typeface="Arial" charset="0"/>
              </a:rPr>
            </a:br>
            <a:endParaRPr lang="en-IN" altLang="en-US" sz="4400" smtClean="0">
              <a:solidFill>
                <a:schemeClr val="tx1"/>
              </a:solidFill>
            </a:endParaRPr>
          </a:p>
        </p:txBody>
      </p:sp>
      <p:sp>
        <p:nvSpPr>
          <p:cNvPr id="3075" name="Subtitle 2"/>
          <p:cNvSpPr>
            <a:spLocks noGrp="1"/>
          </p:cNvSpPr>
          <p:nvPr>
            <p:ph type="subTitle" idx="1"/>
          </p:nvPr>
        </p:nvSpPr>
        <p:spPr/>
        <p:txBody>
          <a:bodyPr/>
          <a:lstStyle/>
          <a:p>
            <a:pPr marL="0" lvl="1">
              <a:defRPr/>
            </a:pPr>
            <a:r>
              <a:rPr lang="en-US" sz="4000" dirty="0">
                <a:solidFill>
                  <a:schemeClr val="tx2"/>
                </a:solidFill>
                <a:latin typeface="Arial" charset="0"/>
              </a:rPr>
              <a:t>Social Psychology</a:t>
            </a:r>
            <a:endParaRPr lang="en-IN"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9542D5B4-87A1-4033-A09E-D4F42BAA5050}" type="slidenum">
              <a:rPr lang="en-IN"/>
              <a:pPr>
                <a:defRPr/>
              </a:pPr>
              <a:t>10</a:t>
            </a:fld>
            <a:endParaRPr lang="en-IN" dirty="0"/>
          </a:p>
        </p:txBody>
      </p:sp>
      <p:sp>
        <p:nvSpPr>
          <p:cNvPr id="12290" name="Title 1"/>
          <p:cNvSpPr>
            <a:spLocks noGrp="1"/>
          </p:cNvSpPr>
          <p:nvPr>
            <p:ph type="title"/>
          </p:nvPr>
        </p:nvSpPr>
        <p:spPr/>
        <p:txBody>
          <a:bodyPr/>
          <a:lstStyle/>
          <a:p>
            <a:r>
              <a:rPr lang="en-US" altLang="en-US" smtClean="0">
                <a:ea typeface="ＭＳ Ｐゴシック" pitchFamily="34" charset="-128"/>
              </a:rPr>
              <a:t>The Self as a Social Object</a:t>
            </a:r>
            <a:endParaRPr lang="en-US" altLang="en-US" smtClean="0"/>
          </a:p>
        </p:txBody>
      </p:sp>
      <p:sp>
        <p:nvSpPr>
          <p:cNvPr id="12291" name="Content Placeholder 2"/>
          <p:cNvSpPr>
            <a:spLocks noGrp="1"/>
          </p:cNvSpPr>
          <p:nvPr>
            <p:ph idx="1"/>
          </p:nvPr>
        </p:nvSpPr>
        <p:spPr/>
        <p:txBody>
          <a:bodyPr/>
          <a:lstStyle/>
          <a:p>
            <a:pPr>
              <a:spcBef>
                <a:spcPct val="0"/>
              </a:spcBef>
              <a:buFont typeface="Arial" charset="0"/>
              <a:buChar char="•"/>
            </a:pPr>
            <a:r>
              <a:rPr lang="en-US" altLang="en-US" smtClean="0">
                <a:ea typeface="ＭＳ Ｐゴシック" pitchFamily="34" charset="-128"/>
              </a:rPr>
              <a:t>Self-esteem</a:t>
            </a:r>
          </a:p>
          <a:p>
            <a:pPr lvl="1">
              <a:spcBef>
                <a:spcPct val="0"/>
              </a:spcBef>
              <a:buFont typeface="Arial" charset="0"/>
              <a:buChar char="•"/>
            </a:pPr>
            <a:r>
              <a:rPr lang="en-US" altLang="en-US" smtClean="0">
                <a:ea typeface="ＭＳ Ｐゴシック" pitchFamily="34" charset="-128"/>
              </a:rPr>
              <a:t>Positive or negative evaluation of self</a:t>
            </a:r>
          </a:p>
          <a:p>
            <a:pPr lvl="1">
              <a:spcBef>
                <a:spcPct val="0"/>
              </a:spcBef>
              <a:buFont typeface="Arial" charset="0"/>
              <a:buNone/>
            </a:pPr>
            <a:endParaRPr lang="en-US" altLang="en-US" sz="1400" smtClean="0">
              <a:ea typeface="ＭＳ Ｐゴシック" pitchFamily="34" charset="-128"/>
            </a:endParaRPr>
          </a:p>
          <a:p>
            <a:pPr>
              <a:spcBef>
                <a:spcPct val="0"/>
              </a:spcBef>
              <a:buFont typeface="Arial" charset="0"/>
              <a:buChar char="•"/>
            </a:pPr>
            <a:r>
              <a:rPr lang="en-US" altLang="en-US" smtClean="0">
                <a:ea typeface="ＭＳ Ｐゴシック" pitchFamily="34" charset="-128"/>
              </a:rPr>
              <a:t>Positive illusions</a:t>
            </a:r>
          </a:p>
          <a:p>
            <a:pPr lvl="1">
              <a:spcBef>
                <a:spcPct val="0"/>
              </a:spcBef>
              <a:buFont typeface="Arial" charset="0"/>
              <a:buChar char="•"/>
            </a:pPr>
            <a:r>
              <a:rPr lang="en-US" altLang="en-US" smtClean="0">
                <a:ea typeface="ＭＳ Ｐゴシック" pitchFamily="34" charset="-128"/>
              </a:rPr>
              <a:t>Positive views of self not necessarily rooted in reality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C154C7F3-C65E-4897-8578-570D1F49A747}" type="slidenum">
              <a:rPr lang="en-IN"/>
              <a:pPr>
                <a:defRPr/>
              </a:pPr>
              <a:t>11</a:t>
            </a:fld>
            <a:endParaRPr lang="en-IN" dirty="0"/>
          </a:p>
        </p:txBody>
      </p:sp>
      <p:sp>
        <p:nvSpPr>
          <p:cNvPr id="13314" name="Title 1"/>
          <p:cNvSpPr>
            <a:spLocks noGrp="1"/>
          </p:cNvSpPr>
          <p:nvPr>
            <p:ph type="title"/>
          </p:nvPr>
        </p:nvSpPr>
        <p:spPr/>
        <p:txBody>
          <a:bodyPr/>
          <a:lstStyle/>
          <a:p>
            <a:r>
              <a:rPr lang="en-US" altLang="en-US" smtClean="0">
                <a:ea typeface="ＭＳ Ｐゴシック" pitchFamily="34" charset="-128"/>
              </a:rPr>
              <a:t>The Self as a Social Object</a:t>
            </a:r>
            <a:endParaRPr lang="en-US" altLang="en-US" smtClean="0"/>
          </a:p>
        </p:txBody>
      </p:sp>
      <p:sp>
        <p:nvSpPr>
          <p:cNvPr id="13315" name="Content Placeholder 2"/>
          <p:cNvSpPr>
            <a:spLocks noGrp="1"/>
          </p:cNvSpPr>
          <p:nvPr>
            <p:ph idx="1"/>
          </p:nvPr>
        </p:nvSpPr>
        <p:spPr/>
        <p:txBody>
          <a:bodyPr/>
          <a:lstStyle/>
          <a:p>
            <a:pPr>
              <a:buFont typeface="Arial" charset="0"/>
              <a:buChar char="•"/>
            </a:pPr>
            <a:r>
              <a:rPr lang="en-US" altLang="en-US" dirty="0" smtClean="0">
                <a:ea typeface="ＭＳ Ｐゴシック" pitchFamily="34" charset="-128"/>
              </a:rPr>
              <a:t>Stereotype threat</a:t>
            </a:r>
          </a:p>
          <a:p>
            <a:pPr lvl="1">
              <a:buFont typeface="Arial" charset="0"/>
              <a:buChar char="•"/>
            </a:pPr>
            <a:r>
              <a:rPr lang="en-US" altLang="en-US" dirty="0" smtClean="0">
                <a:ea typeface="ＭＳ Ｐゴシック" pitchFamily="34" charset="-128"/>
              </a:rPr>
              <a:t>Fast-acting, self-fulfilling fear of being judged based on a negative stereotype</a:t>
            </a:r>
          </a:p>
          <a:p>
            <a:pPr>
              <a:buFont typeface="Arial" charset="0"/>
              <a:buChar char="•"/>
            </a:pPr>
            <a:r>
              <a:rPr lang="en-US" altLang="en-US" dirty="0" smtClean="0">
                <a:ea typeface="ＭＳ Ｐゴシック" pitchFamily="34" charset="-128"/>
              </a:rPr>
              <a:t>Social comparison</a:t>
            </a:r>
          </a:p>
          <a:p>
            <a:pPr lvl="1">
              <a:buFont typeface="Arial" charset="0"/>
              <a:buChar char="•"/>
            </a:pPr>
            <a:r>
              <a:rPr lang="en-US" altLang="en-US" dirty="0" smtClean="0">
                <a:ea typeface="ＭＳ Ｐゴシック" pitchFamily="34" charset="-128"/>
              </a:rPr>
              <a:t>Process of evaluating thoughts, feelings, behaviors, and abilities in relation to similar others</a:t>
            </a:r>
          </a:p>
          <a:p>
            <a:pPr>
              <a:buFont typeface="Arial" charset="0"/>
              <a:buChar char="•"/>
            </a:pPr>
            <a:endParaRPr lang="en-US" altLang="en-US" dirty="0" smtClean="0"/>
          </a:p>
          <a:p>
            <a:pPr>
              <a:buFont typeface="Arial" charset="0"/>
              <a:buChar char="•"/>
            </a:pPr>
            <a:endParaRPr lang="en-US" alt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17D961EE-F72A-4273-AA87-168CD67ACDEF}" type="slidenum">
              <a:rPr lang="en-IN"/>
              <a:pPr>
                <a:defRPr/>
              </a:pPr>
              <a:t>12</a:t>
            </a:fld>
            <a:endParaRPr lang="en-IN" dirty="0"/>
          </a:p>
        </p:txBody>
      </p:sp>
      <p:sp>
        <p:nvSpPr>
          <p:cNvPr id="14338" name="Title 1"/>
          <p:cNvSpPr>
            <a:spLocks noGrp="1"/>
          </p:cNvSpPr>
          <p:nvPr>
            <p:ph type="title"/>
          </p:nvPr>
        </p:nvSpPr>
        <p:spPr/>
        <p:txBody>
          <a:bodyPr/>
          <a:lstStyle/>
          <a:p>
            <a:r>
              <a:rPr lang="en-US" altLang="en-US" smtClean="0">
                <a:ea typeface="ＭＳ Ｐゴシック" pitchFamily="34" charset="-128"/>
              </a:rPr>
              <a:t>Attitudes </a:t>
            </a:r>
            <a:r>
              <a:rPr lang="en-US" altLang="en-US" smtClean="0">
                <a:ea typeface="ＭＳ Ｐゴシック" pitchFamily="34" charset="-128"/>
                <a:sym typeface="Wingdings" pitchFamily="2" charset="2"/>
              </a:rPr>
              <a:t> Behavior</a:t>
            </a:r>
            <a:endParaRPr lang="en-US" altLang="en-US" smtClean="0"/>
          </a:p>
        </p:txBody>
      </p:sp>
      <p:sp>
        <p:nvSpPr>
          <p:cNvPr id="14339" name="Content Placeholder 2"/>
          <p:cNvSpPr>
            <a:spLocks noGrp="1"/>
          </p:cNvSpPr>
          <p:nvPr>
            <p:ph idx="1"/>
          </p:nvPr>
        </p:nvSpPr>
        <p:spPr/>
        <p:txBody>
          <a:bodyPr/>
          <a:lstStyle/>
          <a:p>
            <a:pPr>
              <a:spcBef>
                <a:spcPts val="1200"/>
              </a:spcBef>
              <a:buFont typeface="Arial" charset="0"/>
              <a:buChar char="•"/>
            </a:pPr>
            <a:r>
              <a:rPr lang="en-US" altLang="en-US" dirty="0" smtClean="0">
                <a:ea typeface="ＭＳ Ｐゴシック" pitchFamily="34" charset="-128"/>
              </a:rPr>
              <a:t>Attitudes </a:t>
            </a:r>
          </a:p>
          <a:p>
            <a:pPr lvl="1">
              <a:spcBef>
                <a:spcPts val="1200"/>
              </a:spcBef>
              <a:buFont typeface="Arial" charset="0"/>
              <a:buChar char="•"/>
            </a:pPr>
            <a:r>
              <a:rPr lang="en-US" altLang="en-US" dirty="0" smtClean="0">
                <a:ea typeface="ＭＳ Ｐゴシック" pitchFamily="34" charset="-128"/>
              </a:rPr>
              <a:t>Opinions and beliefs about people, objects, ideas</a:t>
            </a:r>
          </a:p>
          <a:p>
            <a:pPr>
              <a:spcBef>
                <a:spcPts val="1200"/>
              </a:spcBef>
              <a:buFont typeface="Arial" charset="0"/>
              <a:buChar char="•"/>
            </a:pPr>
            <a:r>
              <a:rPr lang="en-US" altLang="en-US" dirty="0" smtClean="0">
                <a:ea typeface="ＭＳ Ｐゴシック" pitchFamily="34" charset="-128"/>
              </a:rPr>
              <a:t>Attitudes predict behavior when:</a:t>
            </a:r>
          </a:p>
          <a:p>
            <a:pPr lvl="1">
              <a:spcBef>
                <a:spcPts val="1200"/>
              </a:spcBef>
              <a:buFont typeface="Arial" charset="0"/>
              <a:buChar char="•"/>
            </a:pPr>
            <a:r>
              <a:rPr lang="en-US" altLang="en-US" dirty="0" smtClean="0">
                <a:ea typeface="ＭＳ Ｐゴシック" pitchFamily="34" charset="-128"/>
              </a:rPr>
              <a:t>Attitudes are strong</a:t>
            </a:r>
          </a:p>
          <a:p>
            <a:pPr lvl="1">
              <a:spcBef>
                <a:spcPts val="1200"/>
              </a:spcBef>
              <a:buFont typeface="Arial" charset="0"/>
              <a:buChar char="•"/>
            </a:pPr>
            <a:r>
              <a:rPr lang="en-US" altLang="en-US" dirty="0" smtClean="0">
                <a:ea typeface="ＭＳ Ｐゴシック" pitchFamily="34" charset="-128"/>
              </a:rPr>
              <a:t>We show awareness of attitudes and practice them</a:t>
            </a:r>
          </a:p>
          <a:p>
            <a:pPr lvl="1">
              <a:spcBef>
                <a:spcPts val="1200"/>
              </a:spcBef>
              <a:buFont typeface="Arial" charset="0"/>
              <a:buChar char="•"/>
            </a:pPr>
            <a:r>
              <a:rPr lang="en-US" altLang="en-US" dirty="0" smtClean="0">
                <a:ea typeface="ＭＳ Ｐゴシック" pitchFamily="34" charset="-128"/>
              </a:rPr>
              <a:t>We have a vested interest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8F20D24B-FD25-4E0D-BC68-757FBB28450D}" type="slidenum">
              <a:rPr lang="en-IN"/>
              <a:pPr>
                <a:defRPr/>
              </a:pPr>
              <a:t>13</a:t>
            </a:fld>
            <a:endParaRPr lang="en-IN" dirty="0"/>
          </a:p>
        </p:txBody>
      </p:sp>
      <p:sp>
        <p:nvSpPr>
          <p:cNvPr id="15362" name="Title 1"/>
          <p:cNvSpPr>
            <a:spLocks noGrp="1"/>
          </p:cNvSpPr>
          <p:nvPr>
            <p:ph type="title"/>
          </p:nvPr>
        </p:nvSpPr>
        <p:spPr/>
        <p:txBody>
          <a:bodyPr/>
          <a:lstStyle/>
          <a:p>
            <a:r>
              <a:rPr lang="en-US" altLang="en-US" smtClean="0">
                <a:ea typeface="ＭＳ Ｐゴシック" pitchFamily="34" charset="-128"/>
              </a:rPr>
              <a:t>Behavior </a:t>
            </a:r>
            <a:r>
              <a:rPr lang="en-US" altLang="en-US" smtClean="0">
                <a:ea typeface="ＭＳ Ｐゴシック" pitchFamily="34" charset="-128"/>
                <a:sym typeface="Wingdings" pitchFamily="2" charset="2"/>
              </a:rPr>
              <a:t> </a:t>
            </a:r>
            <a:r>
              <a:rPr lang="en-US" altLang="en-US" smtClean="0">
                <a:ea typeface="ＭＳ Ｐゴシック" pitchFamily="34" charset="-128"/>
              </a:rPr>
              <a:t>Attitudes</a:t>
            </a:r>
            <a:endParaRPr lang="en-US" altLang="en-US" smtClean="0"/>
          </a:p>
        </p:txBody>
      </p:sp>
      <p:sp>
        <p:nvSpPr>
          <p:cNvPr id="15363" name="Content Placeholder 2"/>
          <p:cNvSpPr>
            <a:spLocks noGrp="1"/>
          </p:cNvSpPr>
          <p:nvPr>
            <p:ph idx="1"/>
          </p:nvPr>
        </p:nvSpPr>
        <p:spPr/>
        <p:txBody>
          <a:bodyPr/>
          <a:lstStyle/>
          <a:p>
            <a:pPr>
              <a:buFont typeface="Arial" charset="0"/>
              <a:buChar char="•"/>
            </a:pPr>
            <a:r>
              <a:rPr lang="en-US" altLang="en-US" dirty="0" smtClean="0">
                <a:ea typeface="ＭＳ Ｐゴシック" pitchFamily="34" charset="-128"/>
              </a:rPr>
              <a:t>Cognitive dissonance theory</a:t>
            </a:r>
          </a:p>
          <a:p>
            <a:pPr lvl="1">
              <a:buFont typeface="Arial" charset="0"/>
              <a:buChar char="•"/>
            </a:pPr>
            <a:r>
              <a:rPr lang="en-US" altLang="en-US" dirty="0" smtClean="0">
                <a:ea typeface="ＭＳ Ｐゴシック" pitchFamily="34" charset="-128"/>
              </a:rPr>
              <a:t>Discomfort caused by inconsistent thoughts can be reduced by:</a:t>
            </a:r>
          </a:p>
          <a:p>
            <a:pPr lvl="2">
              <a:buFont typeface="Arial" charset="0"/>
              <a:buChar char="•"/>
            </a:pPr>
            <a:r>
              <a:rPr lang="en-US" altLang="en-US" dirty="0" smtClean="0">
                <a:ea typeface="ＭＳ Ｐゴシック" pitchFamily="34" charset="-128"/>
              </a:rPr>
              <a:t>Behavior to fit attitude </a:t>
            </a:r>
          </a:p>
          <a:p>
            <a:pPr lvl="2">
              <a:buFont typeface="Arial" charset="0"/>
              <a:buChar char="•"/>
            </a:pPr>
            <a:r>
              <a:rPr lang="en-US" altLang="en-US" dirty="0" smtClean="0">
                <a:ea typeface="ＭＳ Ｐゴシック" pitchFamily="34" charset="-128"/>
              </a:rPr>
              <a:t>Attitude to fit behavior</a:t>
            </a:r>
          </a:p>
          <a:p>
            <a:pPr lvl="1">
              <a:buFont typeface="Arial" charset="0"/>
              <a:buChar char="•"/>
            </a:pPr>
            <a:r>
              <a:rPr lang="en-US" altLang="en-US" dirty="0" smtClean="0">
                <a:ea typeface="ＭＳ Ｐゴシック" pitchFamily="34" charset="-128"/>
              </a:rPr>
              <a:t>Effort justification</a:t>
            </a:r>
          </a:p>
          <a:p>
            <a:pPr lvl="2">
              <a:buFont typeface="Arial" charset="0"/>
              <a:buChar char="•"/>
            </a:pPr>
            <a:r>
              <a:rPr lang="en-US" altLang="en-US" dirty="0" smtClean="0">
                <a:ea typeface="ＭＳ Ｐゴシック" pitchFamily="34" charset="-128"/>
              </a:rPr>
              <a:t>Rationalizing the amount of effort put into something</a:t>
            </a:r>
            <a:endParaRPr lang="en-US" altLang="en-US" sz="1400" dirty="0" smtClean="0">
              <a:ea typeface="ＭＳ Ｐゴシック" pitchFamily="34" charset="-128"/>
            </a:endParaRPr>
          </a:p>
          <a:p>
            <a:pPr>
              <a:buFont typeface="Arial" charset="0"/>
              <a:buChar char="•"/>
            </a:pPr>
            <a:r>
              <a:rPr lang="en-US" altLang="en-US" dirty="0" smtClean="0">
                <a:ea typeface="ＭＳ Ｐゴシック" pitchFamily="34" charset="-128"/>
              </a:rPr>
              <a:t>Self-perception theory</a:t>
            </a:r>
          </a:p>
          <a:p>
            <a:pPr lvl="1">
              <a:buFont typeface="Arial" charset="0"/>
              <a:buChar char="•"/>
            </a:pPr>
            <a:r>
              <a:rPr lang="en-US" altLang="en-US" dirty="0" smtClean="0">
                <a:ea typeface="ＭＳ Ｐゴシック" pitchFamily="34" charset="-128"/>
              </a:rPr>
              <a:t>Inferences about attitudes by perceiving behavior</a:t>
            </a:r>
          </a:p>
          <a:p>
            <a:pPr>
              <a:buFont typeface="Arial" charset="0"/>
              <a:buChar char="•"/>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F00A0EFD-754F-4742-B707-D1A773ED2806}" type="slidenum">
              <a:rPr lang="en-IN"/>
              <a:pPr>
                <a:defRPr/>
              </a:pPr>
              <a:t>14</a:t>
            </a:fld>
            <a:endParaRPr lang="en-IN" dirty="0"/>
          </a:p>
        </p:txBody>
      </p:sp>
      <p:sp>
        <p:nvSpPr>
          <p:cNvPr id="16386" name="Title 1"/>
          <p:cNvSpPr>
            <a:spLocks noGrp="1"/>
          </p:cNvSpPr>
          <p:nvPr>
            <p:ph type="title"/>
          </p:nvPr>
        </p:nvSpPr>
        <p:spPr/>
        <p:txBody>
          <a:bodyPr/>
          <a:lstStyle/>
          <a:p>
            <a:r>
              <a:rPr lang="en-US" altLang="en-US" smtClean="0">
                <a:ea typeface="ＭＳ Ｐゴシック" pitchFamily="34" charset="-128"/>
              </a:rPr>
              <a:t>Persuasion</a:t>
            </a:r>
            <a:endParaRPr lang="en-US" altLang="en-US" smtClean="0"/>
          </a:p>
        </p:txBody>
      </p:sp>
      <p:sp>
        <p:nvSpPr>
          <p:cNvPr id="16387" name="Content Placeholder 2"/>
          <p:cNvSpPr>
            <a:spLocks noGrp="1"/>
          </p:cNvSpPr>
          <p:nvPr>
            <p:ph idx="1"/>
          </p:nvPr>
        </p:nvSpPr>
        <p:spPr/>
        <p:txBody>
          <a:bodyPr/>
          <a:lstStyle/>
          <a:p>
            <a:pPr>
              <a:spcBef>
                <a:spcPts val="300"/>
              </a:spcBef>
              <a:buFont typeface="Arial" charset="0"/>
              <a:buChar char="•"/>
            </a:pPr>
            <a:r>
              <a:rPr lang="en-US" altLang="en-US" dirty="0" smtClean="0">
                <a:ea typeface="ＭＳ Ｐゴシック" pitchFamily="34" charset="-128"/>
              </a:rPr>
              <a:t>Trying to change someone’s attitude</a:t>
            </a:r>
          </a:p>
          <a:p>
            <a:pPr>
              <a:spcBef>
                <a:spcPts val="300"/>
              </a:spcBef>
              <a:buFont typeface="Arial" charset="0"/>
              <a:buChar char="•"/>
            </a:pPr>
            <a:r>
              <a:rPr lang="en-US" altLang="en-US" dirty="0" smtClean="0">
                <a:ea typeface="ＭＳ Ｐゴシック" pitchFamily="34" charset="-128"/>
              </a:rPr>
              <a:t>Elements include:</a:t>
            </a:r>
          </a:p>
          <a:p>
            <a:pPr lvl="1">
              <a:spcBef>
                <a:spcPts val="300"/>
              </a:spcBef>
              <a:buFont typeface="Arial" charset="0"/>
              <a:buChar char="•"/>
            </a:pPr>
            <a:r>
              <a:rPr lang="en-US" altLang="en-US" dirty="0" smtClean="0">
                <a:ea typeface="ＭＳ Ｐゴシック" pitchFamily="34" charset="-128"/>
              </a:rPr>
              <a:t>Communicator (Source)</a:t>
            </a:r>
          </a:p>
          <a:p>
            <a:pPr lvl="1">
              <a:spcBef>
                <a:spcPts val="300"/>
              </a:spcBef>
              <a:buFont typeface="Arial" charset="0"/>
              <a:buChar char="•"/>
            </a:pPr>
            <a:r>
              <a:rPr lang="en-US" altLang="en-US" dirty="0" smtClean="0">
                <a:ea typeface="ＭＳ Ｐゴシック" pitchFamily="34" charset="-128"/>
              </a:rPr>
              <a:t>Medium</a:t>
            </a:r>
          </a:p>
          <a:p>
            <a:pPr lvl="1">
              <a:spcBef>
                <a:spcPts val="300"/>
              </a:spcBef>
              <a:buFont typeface="Arial" charset="0"/>
              <a:buChar char="•"/>
            </a:pPr>
            <a:r>
              <a:rPr lang="en-US" altLang="en-US" dirty="0" smtClean="0">
                <a:ea typeface="ＭＳ Ｐゴシック" pitchFamily="34" charset="-128"/>
              </a:rPr>
              <a:t>Target</a:t>
            </a:r>
          </a:p>
          <a:p>
            <a:pPr lvl="1">
              <a:spcBef>
                <a:spcPts val="300"/>
              </a:spcBef>
              <a:buFont typeface="Arial" charset="0"/>
              <a:buChar char="•"/>
            </a:pPr>
            <a:r>
              <a:rPr lang="en-US" altLang="en-US" dirty="0" smtClean="0">
                <a:ea typeface="ＭＳ Ｐゴシック" pitchFamily="34" charset="-128"/>
              </a:rPr>
              <a:t>Message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0D8D4657-0F00-4263-99E1-5891ECB158DB}" type="slidenum">
              <a:rPr lang="en-IN"/>
              <a:pPr>
                <a:defRPr/>
              </a:pPr>
              <a:t>15</a:t>
            </a:fld>
            <a:endParaRPr lang="en-IN" dirty="0"/>
          </a:p>
        </p:txBody>
      </p:sp>
      <p:sp>
        <p:nvSpPr>
          <p:cNvPr id="17410" name="Title 1"/>
          <p:cNvSpPr>
            <a:spLocks noGrp="1"/>
          </p:cNvSpPr>
          <p:nvPr>
            <p:ph type="title"/>
          </p:nvPr>
        </p:nvSpPr>
        <p:spPr/>
        <p:txBody>
          <a:bodyPr/>
          <a:lstStyle/>
          <a:p>
            <a:r>
              <a:rPr lang="en-US" altLang="en-US" smtClean="0">
                <a:ea typeface="ＭＳ Ｐゴシック" pitchFamily="34" charset="-128"/>
              </a:rPr>
              <a:t>Persuasion</a:t>
            </a:r>
            <a:endParaRPr lang="en-US" altLang="en-US" smtClean="0"/>
          </a:p>
        </p:txBody>
      </p:sp>
      <p:sp>
        <p:nvSpPr>
          <p:cNvPr id="17411" name="Content Placeholder 2"/>
          <p:cNvSpPr>
            <a:spLocks noGrp="1"/>
          </p:cNvSpPr>
          <p:nvPr>
            <p:ph idx="1"/>
          </p:nvPr>
        </p:nvSpPr>
        <p:spPr/>
        <p:txBody>
          <a:bodyPr/>
          <a:lstStyle/>
          <a:p>
            <a:pPr>
              <a:spcBef>
                <a:spcPts val="300"/>
              </a:spcBef>
              <a:buFont typeface="Arial" charset="0"/>
              <a:buChar char="•"/>
            </a:pPr>
            <a:r>
              <a:rPr lang="en-US" altLang="en-US" dirty="0" smtClean="0">
                <a:ea typeface="ＭＳ Ｐゴシック" pitchFamily="34" charset="-128"/>
              </a:rPr>
              <a:t>Elaboration Likelihood Model</a:t>
            </a:r>
          </a:p>
          <a:p>
            <a:pPr lvl="1">
              <a:spcBef>
                <a:spcPts val="300"/>
              </a:spcBef>
              <a:buFont typeface="Arial" charset="0"/>
              <a:buChar char="•"/>
            </a:pPr>
            <a:r>
              <a:rPr lang="en-US" altLang="en-US" dirty="0" smtClean="0">
                <a:ea typeface="ＭＳ Ｐゴシック" pitchFamily="34" charset="-128"/>
              </a:rPr>
              <a:t>Central route </a:t>
            </a:r>
          </a:p>
          <a:p>
            <a:pPr lvl="2">
              <a:spcBef>
                <a:spcPts val="300"/>
              </a:spcBef>
              <a:buFont typeface="Arial" charset="0"/>
              <a:buChar char="•"/>
            </a:pPr>
            <a:r>
              <a:rPr lang="en-US" altLang="en-US" dirty="0" smtClean="0">
                <a:ea typeface="ＭＳ Ｐゴシック" pitchFamily="34" charset="-128"/>
              </a:rPr>
              <a:t>Engaging someone with sound, logical argument</a:t>
            </a:r>
          </a:p>
          <a:p>
            <a:pPr lvl="1">
              <a:spcBef>
                <a:spcPts val="300"/>
              </a:spcBef>
              <a:buFont typeface="Arial" charset="0"/>
              <a:buChar char="•"/>
            </a:pPr>
            <a:r>
              <a:rPr lang="en-US" altLang="en-US" dirty="0" smtClean="0">
                <a:ea typeface="ＭＳ Ｐゴシック" pitchFamily="34" charset="-128"/>
              </a:rPr>
              <a:t>Peripheral route</a:t>
            </a:r>
          </a:p>
          <a:p>
            <a:pPr lvl="2">
              <a:spcBef>
                <a:spcPts val="300"/>
              </a:spcBef>
              <a:buFont typeface="Arial" charset="0"/>
              <a:buChar char="•"/>
            </a:pPr>
            <a:r>
              <a:rPr lang="en-US" altLang="en-US" dirty="0" smtClean="0">
                <a:ea typeface="ＭＳ Ｐゴシック" pitchFamily="34" charset="-128"/>
              </a:rPr>
              <a:t>Involves non-message factors</a:t>
            </a:r>
          </a:p>
          <a:p>
            <a:pPr lvl="2">
              <a:spcBef>
                <a:spcPts val="300"/>
              </a:spcBef>
              <a:buFont typeface="Arial" charset="0"/>
              <a:buChar char="•"/>
            </a:pPr>
            <a:r>
              <a:rPr lang="en-US" altLang="en-US" dirty="0" smtClean="0">
                <a:ea typeface="ＭＳ Ｐゴシック" pitchFamily="34" charset="-128"/>
              </a:rPr>
              <a:t>Effective when people not paying attention to communicator</a:t>
            </a:r>
          </a:p>
          <a:p>
            <a:pPr lvl="2">
              <a:spcBef>
                <a:spcPts val="300"/>
              </a:spcBef>
              <a:buFont typeface="Arial" charset="0"/>
              <a:buChar char="•"/>
            </a:pPr>
            <a:endParaRPr lang="en-US" altLang="en-US" dirty="0" smtClean="0">
              <a:ea typeface="ＭＳ Ｐゴシック" pitchFamily="34" charset="-128"/>
            </a:endParaRPr>
          </a:p>
          <a:p>
            <a:pPr>
              <a:buFont typeface="Arial" charset="0"/>
              <a:buChar char="•"/>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E6DC8805-756B-4326-9685-6552FCBFABF1}" type="slidenum">
              <a:rPr lang="en-IN"/>
              <a:pPr>
                <a:defRPr/>
              </a:pPr>
              <a:t>16</a:t>
            </a:fld>
            <a:endParaRPr lang="en-IN" dirty="0"/>
          </a:p>
        </p:txBody>
      </p:sp>
      <p:sp>
        <p:nvSpPr>
          <p:cNvPr id="18434" name="Title 1"/>
          <p:cNvSpPr>
            <a:spLocks noGrp="1"/>
          </p:cNvSpPr>
          <p:nvPr>
            <p:ph type="title"/>
          </p:nvPr>
        </p:nvSpPr>
        <p:spPr/>
        <p:txBody>
          <a:bodyPr/>
          <a:lstStyle/>
          <a:p>
            <a:r>
              <a:rPr lang="en-US" altLang="en-US" smtClean="0">
                <a:ea typeface="ＭＳ Ｐゴシック" pitchFamily="34" charset="-128"/>
              </a:rPr>
              <a:t>Persuasion</a:t>
            </a:r>
            <a:endParaRPr lang="en-US" altLang="en-US" smtClean="0"/>
          </a:p>
        </p:txBody>
      </p:sp>
      <p:sp>
        <p:nvSpPr>
          <p:cNvPr id="18435" name="Content Placeholder 2"/>
          <p:cNvSpPr>
            <a:spLocks noGrp="1"/>
          </p:cNvSpPr>
          <p:nvPr>
            <p:ph idx="1"/>
          </p:nvPr>
        </p:nvSpPr>
        <p:spPr/>
        <p:txBody>
          <a:bodyPr/>
          <a:lstStyle/>
          <a:p>
            <a:pPr>
              <a:spcBef>
                <a:spcPts val="300"/>
              </a:spcBef>
              <a:buFont typeface="Arial" charset="0"/>
              <a:buChar char="•"/>
            </a:pPr>
            <a:r>
              <a:rPr lang="en-US" altLang="en-US" dirty="0" smtClean="0">
                <a:ea typeface="ＭＳ Ｐゴシック" pitchFamily="34" charset="-128"/>
              </a:rPr>
              <a:t>Inoculation</a:t>
            </a:r>
          </a:p>
          <a:p>
            <a:pPr lvl="1">
              <a:spcBef>
                <a:spcPts val="300"/>
              </a:spcBef>
              <a:buFont typeface="Arial" charset="0"/>
              <a:buChar char="•"/>
            </a:pPr>
            <a:r>
              <a:rPr lang="en-US" altLang="en-US" dirty="0" smtClean="0">
                <a:ea typeface="ＭＳ Ｐゴシック" pitchFamily="34" charset="-128"/>
              </a:rPr>
              <a:t>Resistance to persuasion accomplished by giving a weak version on persuasive message and allowing time to argue against it</a:t>
            </a:r>
          </a:p>
          <a:p>
            <a:pPr>
              <a:buFont typeface="Arial" charset="0"/>
              <a:buChar char="•"/>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2198B6A1-574A-412B-A879-6E086FD3BB20}" type="slidenum">
              <a:rPr lang="en-IN"/>
              <a:pPr>
                <a:defRPr/>
              </a:pPr>
              <a:t>17</a:t>
            </a:fld>
            <a:endParaRPr lang="en-IN" dirty="0"/>
          </a:p>
        </p:txBody>
      </p:sp>
      <p:sp>
        <p:nvSpPr>
          <p:cNvPr id="19458" name="Title 1"/>
          <p:cNvSpPr>
            <a:spLocks noGrp="1"/>
          </p:cNvSpPr>
          <p:nvPr>
            <p:ph type="title"/>
          </p:nvPr>
        </p:nvSpPr>
        <p:spPr/>
        <p:txBody>
          <a:bodyPr/>
          <a:lstStyle/>
          <a:p>
            <a:r>
              <a:rPr lang="en-US" altLang="en-US" smtClean="0">
                <a:ea typeface="ＭＳ Ｐゴシック" pitchFamily="34" charset="-128"/>
              </a:rPr>
              <a:t>Altruism: Social Behavior</a:t>
            </a:r>
            <a:endParaRPr lang="en-US" altLang="en-US" smtClean="0"/>
          </a:p>
        </p:txBody>
      </p:sp>
      <p:sp>
        <p:nvSpPr>
          <p:cNvPr id="19459" name="Content Placeholder 2"/>
          <p:cNvSpPr>
            <a:spLocks noGrp="1"/>
          </p:cNvSpPr>
          <p:nvPr>
            <p:ph idx="1"/>
          </p:nvPr>
        </p:nvSpPr>
        <p:spPr/>
        <p:txBody>
          <a:bodyPr/>
          <a:lstStyle/>
          <a:p>
            <a:pPr>
              <a:spcBef>
                <a:spcPct val="0"/>
              </a:spcBef>
              <a:buFont typeface="Arial" charset="0"/>
              <a:buChar char="•"/>
            </a:pPr>
            <a:r>
              <a:rPr lang="en-US" altLang="en-US" dirty="0" smtClean="0">
                <a:ea typeface="ＭＳ Ｐゴシック" pitchFamily="34" charset="-128"/>
              </a:rPr>
              <a:t>Unselfish interest in helping another person</a:t>
            </a:r>
          </a:p>
          <a:p>
            <a:pPr>
              <a:spcBef>
                <a:spcPct val="0"/>
              </a:spcBef>
              <a:buFont typeface="Arial" charset="0"/>
              <a:buChar char="•"/>
            </a:pPr>
            <a:r>
              <a:rPr lang="en-US" altLang="en-US" dirty="0" smtClean="0">
                <a:ea typeface="ＭＳ Ｐゴシック" pitchFamily="34" charset="-128"/>
              </a:rPr>
              <a:t>Also referred to as </a:t>
            </a:r>
            <a:r>
              <a:rPr lang="en-US" altLang="en-US" dirty="0" err="1" smtClean="0">
                <a:ea typeface="ＭＳ Ｐゴシック" pitchFamily="34" charset="-128"/>
              </a:rPr>
              <a:t>prosocial</a:t>
            </a:r>
            <a:r>
              <a:rPr lang="en-US" altLang="en-US" dirty="0" smtClean="0">
                <a:ea typeface="ＭＳ Ｐゴシック" pitchFamily="34" charset="-128"/>
              </a:rPr>
              <a:t> behavior</a:t>
            </a:r>
          </a:p>
          <a:p>
            <a:pPr lvl="1">
              <a:spcBef>
                <a:spcPct val="0"/>
              </a:spcBef>
              <a:buFont typeface="Arial" charset="0"/>
              <a:buChar char="•"/>
            </a:pPr>
            <a:r>
              <a:rPr lang="en-US" altLang="en-US" dirty="0" smtClean="0">
                <a:ea typeface="ＭＳ Ｐゴシック" pitchFamily="34" charset="-128"/>
              </a:rPr>
              <a:t>Egoism</a:t>
            </a:r>
          </a:p>
          <a:p>
            <a:pPr lvl="2">
              <a:spcBef>
                <a:spcPct val="0"/>
              </a:spcBef>
              <a:buFont typeface="Arial" charset="0"/>
              <a:buChar char="•"/>
            </a:pPr>
            <a:r>
              <a:rPr lang="en-US" altLang="en-US" dirty="0" smtClean="0">
                <a:ea typeface="ＭＳ Ｐゴシック" pitchFamily="34" charset="-128"/>
              </a:rPr>
              <a:t>Giving to another to ensure reciprocity, to gain self-esteem, to present oneself in a particular way, or to avoid social censure</a:t>
            </a:r>
            <a:endParaRPr lang="en-US" altLang="en-US" sz="1000" dirty="0" smtClean="0">
              <a:ea typeface="ＭＳ Ｐゴシック" pitchFamily="34" charset="-128"/>
            </a:endParaRPr>
          </a:p>
          <a:p>
            <a:pPr lvl="1">
              <a:spcBef>
                <a:spcPct val="0"/>
              </a:spcBef>
              <a:buFont typeface="Arial" charset="0"/>
              <a:buChar char="•"/>
            </a:pPr>
            <a:r>
              <a:rPr lang="en-US" altLang="en-US" dirty="0" smtClean="0">
                <a:ea typeface="ＭＳ Ｐゴシック" pitchFamily="34" charset="-128"/>
              </a:rPr>
              <a:t>Reciprocity</a:t>
            </a:r>
          </a:p>
          <a:p>
            <a:pPr lvl="2">
              <a:spcBef>
                <a:spcPct val="0"/>
              </a:spcBef>
              <a:buFont typeface="Arial" charset="0"/>
              <a:buChar char="•"/>
            </a:pPr>
            <a:r>
              <a:rPr lang="en-US" altLang="en-US" dirty="0" smtClean="0">
                <a:ea typeface="ＭＳ Ｐゴシック" pitchFamily="34" charset="-128"/>
              </a:rPr>
              <a:t>Acting kindly toward others because they might do the same for us someday</a:t>
            </a:r>
            <a:endParaRPr lang="en-US" altLang="en-US" sz="1000" dirty="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899D0AFA-C55E-44DC-99DE-43DC0F866577}" type="slidenum">
              <a:rPr lang="en-IN"/>
              <a:pPr>
                <a:defRPr/>
              </a:pPr>
              <a:t>18</a:t>
            </a:fld>
            <a:endParaRPr lang="en-IN" dirty="0"/>
          </a:p>
        </p:txBody>
      </p:sp>
      <p:sp>
        <p:nvSpPr>
          <p:cNvPr id="20482" name="Title 1"/>
          <p:cNvSpPr>
            <a:spLocks noGrp="1"/>
          </p:cNvSpPr>
          <p:nvPr>
            <p:ph type="title"/>
          </p:nvPr>
        </p:nvSpPr>
        <p:spPr/>
        <p:txBody>
          <a:bodyPr/>
          <a:lstStyle/>
          <a:p>
            <a:r>
              <a:rPr lang="en-US" altLang="en-US" smtClean="0">
                <a:ea typeface="ＭＳ Ｐゴシック" pitchFamily="34" charset="-128"/>
              </a:rPr>
              <a:t>Altruism: Social Behavior</a:t>
            </a:r>
            <a:endParaRPr lang="en-US" altLang="en-US" smtClean="0"/>
          </a:p>
        </p:txBody>
      </p:sp>
      <p:sp>
        <p:nvSpPr>
          <p:cNvPr id="20483" name="Content Placeholder 2"/>
          <p:cNvSpPr>
            <a:spLocks noGrp="1"/>
          </p:cNvSpPr>
          <p:nvPr>
            <p:ph idx="1"/>
          </p:nvPr>
        </p:nvSpPr>
        <p:spPr/>
        <p:txBody>
          <a:bodyPr/>
          <a:lstStyle/>
          <a:p>
            <a:pPr>
              <a:spcBef>
                <a:spcPct val="0"/>
              </a:spcBef>
              <a:buFont typeface="Arial" charset="0"/>
              <a:buChar char="•"/>
            </a:pPr>
            <a:r>
              <a:rPr lang="en-US" altLang="en-US" dirty="0" smtClean="0">
                <a:ea typeface="ＭＳ Ｐゴシック" pitchFamily="34" charset="-128"/>
              </a:rPr>
              <a:t>Emotions</a:t>
            </a:r>
          </a:p>
          <a:p>
            <a:pPr>
              <a:spcBef>
                <a:spcPct val="0"/>
              </a:spcBef>
              <a:buFont typeface="Arial" charset="0"/>
              <a:buChar char="•"/>
            </a:pPr>
            <a:endParaRPr lang="en-US" altLang="en-US" sz="1800" dirty="0" smtClean="0">
              <a:ea typeface="ＭＳ Ｐゴシック" pitchFamily="34" charset="-128"/>
            </a:endParaRPr>
          </a:p>
          <a:p>
            <a:pPr>
              <a:spcBef>
                <a:spcPct val="0"/>
              </a:spcBef>
              <a:buFont typeface="Arial" charset="0"/>
              <a:buChar char="•"/>
            </a:pPr>
            <a:endParaRPr lang="en-US" altLang="en-US" sz="1800" dirty="0" smtClean="0">
              <a:ea typeface="ＭＳ Ｐゴシック" pitchFamily="34" charset="-128"/>
            </a:endParaRPr>
          </a:p>
          <a:p>
            <a:pPr>
              <a:spcBef>
                <a:spcPct val="0"/>
              </a:spcBef>
              <a:buFont typeface="Arial" charset="0"/>
              <a:buChar char="•"/>
            </a:pPr>
            <a:r>
              <a:rPr lang="en-US" altLang="en-US" dirty="0" smtClean="0">
                <a:ea typeface="ＭＳ Ｐゴシック" pitchFamily="34" charset="-128"/>
              </a:rPr>
              <a:t>Empathy</a:t>
            </a:r>
          </a:p>
          <a:p>
            <a:pPr>
              <a:spcBef>
                <a:spcPct val="0"/>
              </a:spcBef>
              <a:buFont typeface="Arial" charset="0"/>
              <a:buChar char="•"/>
            </a:pPr>
            <a:endParaRPr lang="en-US" altLang="en-US" dirty="0" smtClean="0">
              <a:ea typeface="ＭＳ Ｐゴシック" pitchFamily="34" charset="-128"/>
            </a:endParaRPr>
          </a:p>
          <a:p>
            <a:pPr>
              <a:spcBef>
                <a:spcPct val="0"/>
              </a:spcBef>
              <a:buFont typeface="Arial" charset="0"/>
              <a:buChar char="•"/>
            </a:pPr>
            <a:r>
              <a:rPr lang="en-US" altLang="en-US" dirty="0" smtClean="0">
                <a:ea typeface="ＭＳ Ｐゴシック" pitchFamily="34" charset="-128"/>
              </a:rPr>
              <a:t>Gender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5F94CDE4-7FB9-4B02-89D2-76753F1D601C}" type="slidenum">
              <a:rPr lang="en-IN"/>
              <a:pPr>
                <a:defRPr/>
              </a:pPr>
              <a:t>19</a:t>
            </a:fld>
            <a:endParaRPr lang="en-IN" dirty="0"/>
          </a:p>
        </p:txBody>
      </p:sp>
      <p:sp>
        <p:nvSpPr>
          <p:cNvPr id="22530" name="Title 1"/>
          <p:cNvSpPr>
            <a:spLocks noGrp="1"/>
          </p:cNvSpPr>
          <p:nvPr>
            <p:ph type="title"/>
          </p:nvPr>
        </p:nvSpPr>
        <p:spPr/>
        <p:txBody>
          <a:bodyPr/>
          <a:lstStyle/>
          <a:p>
            <a:r>
              <a:rPr lang="en-US" altLang="en-US" smtClean="0">
                <a:ea typeface="ＭＳ Ｐゴシック" pitchFamily="34" charset="-128"/>
              </a:rPr>
              <a:t>Altruism: Bystander Effect</a:t>
            </a:r>
            <a:endParaRPr lang="en-US" altLang="en-US" smtClean="0"/>
          </a:p>
        </p:txBody>
      </p:sp>
      <p:sp>
        <p:nvSpPr>
          <p:cNvPr id="22531" name="Content Placeholder 2"/>
          <p:cNvSpPr>
            <a:spLocks noGrp="1"/>
          </p:cNvSpPr>
          <p:nvPr>
            <p:ph idx="1"/>
          </p:nvPr>
        </p:nvSpPr>
        <p:spPr/>
        <p:txBody>
          <a:bodyPr/>
          <a:lstStyle/>
          <a:p>
            <a:pPr>
              <a:spcBef>
                <a:spcPts val="1200"/>
              </a:spcBef>
              <a:buFont typeface="Arial" charset="0"/>
              <a:buChar char="•"/>
            </a:pPr>
            <a:r>
              <a:rPr lang="en-US" altLang="en-US" dirty="0" smtClean="0">
                <a:ea typeface="ＭＳ Ｐゴシック" pitchFamily="34" charset="-128"/>
              </a:rPr>
              <a:t>Kitty Genovese case</a:t>
            </a:r>
          </a:p>
          <a:p>
            <a:pPr>
              <a:spcBef>
                <a:spcPts val="1200"/>
              </a:spcBef>
              <a:buFont typeface="Arial" charset="0"/>
              <a:buChar char="•"/>
            </a:pPr>
            <a:r>
              <a:rPr lang="en-US" altLang="en-US" dirty="0" smtClean="0">
                <a:ea typeface="ＭＳ Ｐゴシック" pitchFamily="34" charset="-128"/>
              </a:rPr>
              <a:t>Tendency for observer of emergency to help less when others present</a:t>
            </a:r>
          </a:p>
          <a:p>
            <a:pPr>
              <a:spcBef>
                <a:spcPts val="1200"/>
              </a:spcBef>
              <a:buFont typeface="Arial" charset="0"/>
              <a:buChar char="•"/>
            </a:pPr>
            <a:r>
              <a:rPr lang="en-US" altLang="en-US" dirty="0" smtClean="0">
                <a:ea typeface="ＭＳ Ｐゴシック" pitchFamily="34" charset="-128"/>
              </a:rPr>
              <a:t>Due to:</a:t>
            </a:r>
          </a:p>
          <a:p>
            <a:pPr lvl="1">
              <a:spcBef>
                <a:spcPts val="1200"/>
              </a:spcBef>
              <a:buFont typeface="Arial" charset="0"/>
              <a:buChar char="•"/>
            </a:pPr>
            <a:r>
              <a:rPr lang="en-US" altLang="en-US" dirty="0" smtClean="0">
                <a:ea typeface="ＭＳ Ｐゴシック" pitchFamily="34" charset="-128"/>
              </a:rPr>
              <a:t>Diffusion of responsibility</a:t>
            </a:r>
          </a:p>
          <a:p>
            <a:pPr lvl="1">
              <a:spcBef>
                <a:spcPts val="1200"/>
              </a:spcBef>
              <a:buFont typeface="Arial" charset="0"/>
              <a:buChar char="•"/>
            </a:pPr>
            <a:r>
              <a:rPr lang="en-US" altLang="en-US" dirty="0" smtClean="0">
                <a:ea typeface="ＭＳ Ｐゴシック" pitchFamily="34" charset="-128"/>
              </a:rPr>
              <a:t>Tendency to look to behavior of others for cues</a:t>
            </a:r>
            <a:endParaRPr lang="en-US" altLang="en-US" sz="2200" dirty="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12D13585-583E-410F-90FA-AB7ECF993269}" type="slidenum">
              <a:rPr lang="en-IN"/>
              <a:pPr>
                <a:defRPr/>
              </a:pPr>
              <a:t>2</a:t>
            </a:fld>
            <a:endParaRPr lang="en-IN" dirty="0"/>
          </a:p>
        </p:txBody>
      </p:sp>
      <p:sp>
        <p:nvSpPr>
          <p:cNvPr id="4098" name="Title 1"/>
          <p:cNvSpPr>
            <a:spLocks noGrp="1"/>
          </p:cNvSpPr>
          <p:nvPr>
            <p:ph type="title"/>
          </p:nvPr>
        </p:nvSpPr>
        <p:spPr/>
        <p:txBody>
          <a:bodyPr/>
          <a:lstStyle/>
          <a:p>
            <a:r>
              <a:rPr lang="en-US" altLang="en-US" sz="4000" smtClean="0"/>
              <a:t>Chapter Preview</a:t>
            </a:r>
            <a:endParaRPr lang="en-IN" altLang="en-US" sz="4000" smtClean="0"/>
          </a:p>
        </p:txBody>
      </p:sp>
      <p:sp>
        <p:nvSpPr>
          <p:cNvPr id="4099" name="Content Placeholder 2"/>
          <p:cNvSpPr>
            <a:spLocks noGrp="1"/>
          </p:cNvSpPr>
          <p:nvPr>
            <p:ph idx="1"/>
          </p:nvPr>
        </p:nvSpPr>
        <p:spPr>
          <a:xfrm>
            <a:off x="457200" y="1600200"/>
            <a:ext cx="8229600" cy="4781550"/>
          </a:xfrm>
        </p:spPr>
        <p:txBody>
          <a:bodyPr/>
          <a:lstStyle/>
          <a:p>
            <a:pPr>
              <a:spcBef>
                <a:spcPct val="0"/>
              </a:spcBef>
              <a:buFont typeface="Arial" charset="0"/>
              <a:buChar char="•"/>
            </a:pPr>
            <a:r>
              <a:rPr lang="en-US" altLang="en-US" smtClean="0">
                <a:ea typeface="ＭＳ Ｐゴシック" pitchFamily="34" charset="-128"/>
              </a:rPr>
              <a:t>Social Cognition</a:t>
            </a:r>
          </a:p>
          <a:p>
            <a:pPr>
              <a:spcBef>
                <a:spcPct val="0"/>
              </a:spcBef>
              <a:buFont typeface="Arial" charset="0"/>
              <a:buChar char="•"/>
            </a:pPr>
            <a:endParaRPr lang="en-US" altLang="en-US" smtClean="0">
              <a:ea typeface="ＭＳ Ｐゴシック" pitchFamily="34" charset="-128"/>
            </a:endParaRPr>
          </a:p>
          <a:p>
            <a:pPr>
              <a:spcBef>
                <a:spcPct val="0"/>
              </a:spcBef>
              <a:buFont typeface="Arial" charset="0"/>
              <a:buChar char="•"/>
            </a:pPr>
            <a:r>
              <a:rPr lang="en-US" altLang="en-US" smtClean="0">
                <a:ea typeface="ＭＳ Ｐゴシック" pitchFamily="34" charset="-128"/>
              </a:rPr>
              <a:t>Social Behavior</a:t>
            </a:r>
          </a:p>
          <a:p>
            <a:pPr>
              <a:spcBef>
                <a:spcPct val="0"/>
              </a:spcBef>
              <a:buFont typeface="Arial" charset="0"/>
              <a:buChar char="•"/>
            </a:pPr>
            <a:endParaRPr lang="en-US" altLang="en-US" smtClean="0">
              <a:ea typeface="ＭＳ Ｐゴシック" pitchFamily="34" charset="-128"/>
            </a:endParaRPr>
          </a:p>
          <a:p>
            <a:pPr>
              <a:spcBef>
                <a:spcPct val="0"/>
              </a:spcBef>
              <a:buFont typeface="Arial" charset="0"/>
              <a:buChar char="•"/>
            </a:pPr>
            <a:r>
              <a:rPr lang="en-US" altLang="en-US" smtClean="0">
                <a:ea typeface="ＭＳ Ｐゴシック" pitchFamily="34" charset="-128"/>
              </a:rPr>
              <a:t>Social Influence</a:t>
            </a:r>
          </a:p>
          <a:p>
            <a:pPr>
              <a:spcBef>
                <a:spcPct val="0"/>
              </a:spcBef>
              <a:buFont typeface="Arial" charset="0"/>
              <a:buChar char="•"/>
            </a:pPr>
            <a:endParaRPr lang="en-US" altLang="en-US" smtClean="0">
              <a:ea typeface="ＭＳ Ｐゴシック" pitchFamily="34" charset="-128"/>
            </a:endParaRPr>
          </a:p>
          <a:p>
            <a:pPr>
              <a:spcBef>
                <a:spcPct val="0"/>
              </a:spcBef>
              <a:buFont typeface="Arial" charset="0"/>
              <a:buChar char="•"/>
            </a:pPr>
            <a:r>
              <a:rPr lang="en-US" altLang="en-US" smtClean="0">
                <a:ea typeface="ＭＳ Ｐゴシック" pitchFamily="34" charset="-128"/>
              </a:rPr>
              <a:t>Intergroup Relations</a:t>
            </a:r>
          </a:p>
          <a:p>
            <a:pPr>
              <a:spcBef>
                <a:spcPct val="0"/>
              </a:spcBef>
              <a:buFont typeface="Arial" charset="0"/>
              <a:buChar char="•"/>
            </a:pPr>
            <a:endParaRPr lang="en-US" altLang="en-US" smtClean="0">
              <a:ea typeface="ＭＳ Ｐゴシック" pitchFamily="34" charset="-128"/>
            </a:endParaRPr>
          </a:p>
          <a:p>
            <a:pPr>
              <a:spcBef>
                <a:spcPct val="0"/>
              </a:spcBef>
              <a:buFont typeface="Arial" charset="0"/>
              <a:buChar char="•"/>
            </a:pPr>
            <a:r>
              <a:rPr lang="en-US" altLang="en-US" smtClean="0">
                <a:ea typeface="ＭＳ Ｐゴシック" pitchFamily="34" charset="-128"/>
              </a:rPr>
              <a:t>Close Relationships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2DE6E5F1-57B4-41B6-B92F-A1B7ECE22BBF}" type="slidenum">
              <a:rPr lang="en-IN"/>
              <a:pPr>
                <a:defRPr/>
              </a:pPr>
              <a:t>20</a:t>
            </a:fld>
            <a:endParaRPr lang="en-IN" dirty="0"/>
          </a:p>
        </p:txBody>
      </p:sp>
      <p:sp>
        <p:nvSpPr>
          <p:cNvPr id="24578" name="Title 1"/>
          <p:cNvSpPr>
            <a:spLocks noGrp="1"/>
          </p:cNvSpPr>
          <p:nvPr>
            <p:ph type="title"/>
          </p:nvPr>
        </p:nvSpPr>
        <p:spPr/>
        <p:txBody>
          <a:bodyPr/>
          <a:lstStyle/>
          <a:p>
            <a:r>
              <a:rPr lang="en-US" altLang="en-US" smtClean="0">
                <a:ea typeface="ＭＳ Ｐゴシック" pitchFamily="34" charset="-128"/>
              </a:rPr>
              <a:t>Aggression: Biological Influences</a:t>
            </a:r>
            <a:endParaRPr lang="en-US" altLang="en-US" smtClean="0"/>
          </a:p>
        </p:txBody>
      </p:sp>
      <p:sp>
        <p:nvSpPr>
          <p:cNvPr id="24579" name="Content Placeholder 2"/>
          <p:cNvSpPr>
            <a:spLocks noGrp="1"/>
          </p:cNvSpPr>
          <p:nvPr>
            <p:ph idx="1"/>
          </p:nvPr>
        </p:nvSpPr>
        <p:spPr/>
        <p:txBody>
          <a:bodyPr/>
          <a:lstStyle/>
          <a:p>
            <a:pPr>
              <a:spcBef>
                <a:spcPct val="0"/>
              </a:spcBef>
              <a:buFont typeface="Arial" charset="0"/>
              <a:buChar char="•"/>
            </a:pPr>
            <a:r>
              <a:rPr lang="en-US" altLang="en-US" smtClean="0">
                <a:ea typeface="ＭＳ Ｐゴシック" pitchFamily="34" charset="-128"/>
              </a:rPr>
              <a:t>Evolutionary views</a:t>
            </a:r>
          </a:p>
          <a:p>
            <a:pPr lvl="1">
              <a:spcBef>
                <a:spcPct val="0"/>
              </a:spcBef>
              <a:buFont typeface="Arial" charset="0"/>
              <a:buChar char="•"/>
            </a:pPr>
            <a:r>
              <a:rPr lang="en-US" altLang="en-US" smtClean="0">
                <a:ea typeface="ＭＳ Ｐゴシック" pitchFamily="34" charset="-128"/>
              </a:rPr>
              <a:t>Innate aggressive responses</a:t>
            </a:r>
          </a:p>
          <a:p>
            <a:pPr>
              <a:spcBef>
                <a:spcPct val="0"/>
              </a:spcBef>
              <a:buFont typeface="Arial" charset="0"/>
              <a:buChar char="•"/>
            </a:pPr>
            <a:r>
              <a:rPr lang="en-US" altLang="en-US" smtClean="0">
                <a:ea typeface="ＭＳ Ｐゴシック" pitchFamily="34" charset="-128"/>
              </a:rPr>
              <a:t>Genetic basis</a:t>
            </a:r>
          </a:p>
          <a:p>
            <a:pPr lvl="1">
              <a:spcBef>
                <a:spcPct val="0"/>
              </a:spcBef>
              <a:buFont typeface="Arial" charset="0"/>
              <a:buChar char="•"/>
            </a:pPr>
            <a:r>
              <a:rPr lang="en-US" altLang="en-US" smtClean="0">
                <a:ea typeface="ＭＳ Ｐゴシック" pitchFamily="34" charset="-128"/>
              </a:rPr>
              <a:t>Proactive physical aggression in humans</a:t>
            </a:r>
          </a:p>
          <a:p>
            <a:pPr lvl="1">
              <a:spcBef>
                <a:spcPct val="0"/>
              </a:spcBef>
              <a:buFont typeface="Arial" charset="0"/>
              <a:buChar char="•"/>
            </a:pPr>
            <a:endParaRPr lang="en-US" altLang="en-US" smtClean="0">
              <a:ea typeface="ＭＳ Ｐゴシック" pitchFamily="34" charset="-128"/>
            </a:endParaRPr>
          </a:p>
          <a:p>
            <a:pPr>
              <a:buFont typeface="Arial" charset="0"/>
              <a:buChar char="•"/>
            </a:pPr>
            <a:endParaRPr lang="en-US" alt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E34DA0FF-3D07-4FFE-9F52-FC4B2F07EC53}" type="slidenum">
              <a:rPr lang="en-IN"/>
              <a:pPr>
                <a:defRPr/>
              </a:pPr>
              <a:t>21</a:t>
            </a:fld>
            <a:endParaRPr lang="en-IN" dirty="0"/>
          </a:p>
        </p:txBody>
      </p:sp>
      <p:sp>
        <p:nvSpPr>
          <p:cNvPr id="25602" name="Title 1"/>
          <p:cNvSpPr>
            <a:spLocks noGrp="1"/>
          </p:cNvSpPr>
          <p:nvPr>
            <p:ph type="title"/>
          </p:nvPr>
        </p:nvSpPr>
        <p:spPr/>
        <p:txBody>
          <a:bodyPr/>
          <a:lstStyle/>
          <a:p>
            <a:r>
              <a:rPr lang="en-US" altLang="en-US" smtClean="0">
                <a:ea typeface="ＭＳ Ｐゴシック" pitchFamily="34" charset="-128"/>
              </a:rPr>
              <a:t>Aggression: Biological Influences</a:t>
            </a:r>
            <a:endParaRPr lang="en-US" altLang="en-US" smtClean="0"/>
          </a:p>
        </p:txBody>
      </p:sp>
      <p:sp>
        <p:nvSpPr>
          <p:cNvPr id="3" name="Content Placeholder 2"/>
          <p:cNvSpPr>
            <a:spLocks noGrp="1"/>
          </p:cNvSpPr>
          <p:nvPr>
            <p:ph idx="1"/>
          </p:nvPr>
        </p:nvSpPr>
        <p:spPr/>
        <p:txBody>
          <a:bodyPr/>
          <a:lstStyle/>
          <a:p>
            <a:pPr>
              <a:spcBef>
                <a:spcPct val="0"/>
              </a:spcBef>
              <a:defRPr/>
            </a:pPr>
            <a:r>
              <a:rPr lang="en-US" dirty="0">
                <a:ea typeface="ＭＳ Ｐゴシック" pitchFamily="-65" charset="-128"/>
              </a:rPr>
              <a:t>Neurobiological factors</a:t>
            </a:r>
          </a:p>
          <a:p>
            <a:pPr lvl="1">
              <a:spcBef>
                <a:spcPct val="0"/>
              </a:spcBef>
              <a:defRPr/>
            </a:pPr>
            <a:r>
              <a:rPr lang="en-US" dirty="0">
                <a:ea typeface="ＭＳ Ｐゴシック" pitchFamily="-65" charset="-128"/>
              </a:rPr>
              <a:t>Brain areas 		</a:t>
            </a:r>
            <a:r>
              <a:rPr lang="en-US" dirty="0">
                <a:ea typeface="ＭＳ Ｐゴシック" pitchFamily="-65" charset="-128"/>
                <a:sym typeface="Wingdings" pitchFamily="-65" charset="2"/>
              </a:rPr>
              <a:t>	</a:t>
            </a:r>
            <a:r>
              <a:rPr lang="en-US" dirty="0">
                <a:ea typeface="ＭＳ Ｐゴシック" pitchFamily="-65" charset="-128"/>
              </a:rPr>
              <a:t>Limbic system </a:t>
            </a:r>
            <a:endParaRPr lang="en-US" dirty="0" smtClean="0">
              <a:ea typeface="ＭＳ Ｐゴシック" pitchFamily="-65" charset="-128"/>
            </a:endParaRPr>
          </a:p>
          <a:p>
            <a:pPr marL="457200" lvl="1" indent="0">
              <a:spcBef>
                <a:spcPct val="0"/>
              </a:spcBef>
              <a:buFont typeface="Arial" pitchFamily="34" charset="0"/>
              <a:buNone/>
              <a:defRPr/>
            </a:pPr>
            <a:r>
              <a:rPr lang="en-US" dirty="0">
                <a:ea typeface="ＭＳ Ｐゴシック" pitchFamily="-65" charset="-128"/>
              </a:rPr>
              <a:t>	</a:t>
            </a:r>
            <a:r>
              <a:rPr lang="en-US" dirty="0" smtClean="0">
                <a:ea typeface="ＭＳ Ｐゴシック" pitchFamily="-65" charset="-128"/>
              </a:rPr>
              <a:t>				Frontal </a:t>
            </a:r>
            <a:r>
              <a:rPr lang="en-US" dirty="0">
                <a:ea typeface="ＭＳ Ｐゴシック" pitchFamily="-65" charset="-128"/>
              </a:rPr>
              <a:t>lobes</a:t>
            </a:r>
          </a:p>
          <a:p>
            <a:pPr lvl="1">
              <a:spcBef>
                <a:spcPct val="0"/>
              </a:spcBef>
              <a:defRPr/>
            </a:pPr>
            <a:r>
              <a:rPr lang="en-US" dirty="0">
                <a:ea typeface="ＭＳ Ｐゴシック" pitchFamily="-65" charset="-128"/>
              </a:rPr>
              <a:t>Neurotransmitters	</a:t>
            </a:r>
            <a:r>
              <a:rPr lang="en-US" dirty="0">
                <a:ea typeface="ＭＳ Ｐゴシック" pitchFamily="-65" charset="-128"/>
                <a:sym typeface="Wingdings" pitchFamily="-65" charset="2"/>
              </a:rPr>
              <a:t>	Serotonin</a:t>
            </a:r>
          </a:p>
          <a:p>
            <a:pPr lvl="1">
              <a:spcBef>
                <a:spcPct val="0"/>
              </a:spcBef>
              <a:defRPr/>
            </a:pPr>
            <a:r>
              <a:rPr lang="en-US" dirty="0">
                <a:ea typeface="ＭＳ Ｐゴシック" pitchFamily="-65" charset="-128"/>
                <a:sym typeface="Wingdings" pitchFamily="-65" charset="2"/>
              </a:rPr>
              <a:t>Hormones			Testosterone</a:t>
            </a:r>
            <a:endParaRPr lang="en-US" dirty="0">
              <a:ea typeface="ＭＳ Ｐゴシック" pitchFamily="-65" charset="-128"/>
            </a:endParaRPr>
          </a:p>
          <a:p>
            <a:pPr>
              <a:defRPr/>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99C2A871-3925-4F75-B11D-159BE5353C1C}" type="slidenum">
              <a:rPr lang="en-IN"/>
              <a:pPr>
                <a:defRPr/>
              </a:pPr>
              <a:t>22</a:t>
            </a:fld>
            <a:endParaRPr lang="en-IN" dirty="0"/>
          </a:p>
        </p:txBody>
      </p:sp>
      <p:sp>
        <p:nvSpPr>
          <p:cNvPr id="26626" name="Title 1"/>
          <p:cNvSpPr>
            <a:spLocks noGrp="1"/>
          </p:cNvSpPr>
          <p:nvPr>
            <p:ph type="title"/>
          </p:nvPr>
        </p:nvSpPr>
        <p:spPr/>
        <p:txBody>
          <a:bodyPr/>
          <a:lstStyle/>
          <a:p>
            <a:r>
              <a:rPr lang="en-US" altLang="en-US" smtClean="0">
                <a:ea typeface="ＭＳ Ｐゴシック" pitchFamily="34" charset="-128"/>
              </a:rPr>
              <a:t>Aggression: Psychological Factors</a:t>
            </a:r>
            <a:endParaRPr lang="en-US" altLang="en-US" smtClean="0"/>
          </a:p>
        </p:txBody>
      </p:sp>
      <p:sp>
        <p:nvSpPr>
          <p:cNvPr id="26627" name="Content Placeholder 2"/>
          <p:cNvSpPr>
            <a:spLocks noGrp="1"/>
          </p:cNvSpPr>
          <p:nvPr>
            <p:ph idx="1"/>
          </p:nvPr>
        </p:nvSpPr>
        <p:spPr/>
        <p:txBody>
          <a:bodyPr/>
          <a:lstStyle/>
          <a:p>
            <a:pPr>
              <a:spcBef>
                <a:spcPct val="0"/>
              </a:spcBef>
              <a:buFont typeface="Arial" charset="0"/>
              <a:buChar char="•"/>
            </a:pPr>
            <a:r>
              <a:rPr lang="en-US" altLang="en-US" smtClean="0">
                <a:ea typeface="ＭＳ Ｐゴシック" pitchFamily="34" charset="-128"/>
              </a:rPr>
              <a:t>Frustration-aggression hypothesis</a:t>
            </a:r>
          </a:p>
          <a:p>
            <a:pPr lvl="1">
              <a:spcBef>
                <a:spcPct val="0"/>
              </a:spcBef>
              <a:buFont typeface="Arial" charset="0"/>
              <a:buChar char="•"/>
            </a:pPr>
            <a:r>
              <a:rPr lang="en-US" altLang="en-US" smtClean="0">
                <a:ea typeface="ＭＳ Ｐゴシック" pitchFamily="34" charset="-128"/>
              </a:rPr>
              <a:t>Frustration, blocking attempts to reach goal, always leads to aggression</a:t>
            </a:r>
          </a:p>
          <a:p>
            <a:pPr lvl="1">
              <a:spcBef>
                <a:spcPct val="0"/>
              </a:spcBef>
              <a:buFont typeface="Arial" charset="0"/>
              <a:buChar char="•"/>
            </a:pPr>
            <a:r>
              <a:rPr lang="en-US" altLang="en-US" smtClean="0">
                <a:ea typeface="ＭＳ Ｐゴシック" pitchFamily="34" charset="-128"/>
              </a:rPr>
              <a:t>Other aversive experiences can cause aggression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143256E8-94A5-4B37-BA37-364BF5692FCD}" type="slidenum">
              <a:rPr lang="en-IN"/>
              <a:pPr>
                <a:defRPr/>
              </a:pPr>
              <a:t>23</a:t>
            </a:fld>
            <a:endParaRPr lang="en-IN" dirty="0"/>
          </a:p>
        </p:txBody>
      </p:sp>
      <p:sp>
        <p:nvSpPr>
          <p:cNvPr id="27650" name="Title 1"/>
          <p:cNvSpPr>
            <a:spLocks noGrp="1"/>
          </p:cNvSpPr>
          <p:nvPr>
            <p:ph type="title"/>
          </p:nvPr>
        </p:nvSpPr>
        <p:spPr/>
        <p:txBody>
          <a:bodyPr/>
          <a:lstStyle/>
          <a:p>
            <a:r>
              <a:rPr lang="en-US" altLang="en-US" sz="4000" smtClean="0">
                <a:ea typeface="ＭＳ Ｐゴシック" pitchFamily="34" charset="-128"/>
              </a:rPr>
              <a:t>Aggression: Psychological Factors</a:t>
            </a:r>
            <a:endParaRPr lang="en-US" altLang="en-US" sz="4000" smtClean="0"/>
          </a:p>
        </p:txBody>
      </p:sp>
      <p:sp>
        <p:nvSpPr>
          <p:cNvPr id="27651" name="Content Placeholder 2"/>
          <p:cNvSpPr>
            <a:spLocks noGrp="1"/>
          </p:cNvSpPr>
          <p:nvPr>
            <p:ph idx="1"/>
          </p:nvPr>
        </p:nvSpPr>
        <p:spPr/>
        <p:txBody>
          <a:bodyPr/>
          <a:lstStyle/>
          <a:p>
            <a:pPr>
              <a:spcBef>
                <a:spcPct val="0"/>
              </a:spcBef>
              <a:buFont typeface="Arial" charset="0"/>
              <a:buChar char="•"/>
            </a:pPr>
            <a:r>
              <a:rPr lang="en-US" altLang="en-US" dirty="0" smtClean="0">
                <a:ea typeface="ＭＳ Ｐゴシック" pitchFamily="34" charset="-128"/>
              </a:rPr>
              <a:t>Cognitive determinants</a:t>
            </a:r>
          </a:p>
          <a:p>
            <a:pPr lvl="1">
              <a:spcBef>
                <a:spcPct val="0"/>
              </a:spcBef>
              <a:buFont typeface="Arial" charset="0"/>
              <a:buChar char="•"/>
            </a:pPr>
            <a:r>
              <a:rPr lang="en-US" altLang="en-US" dirty="0" smtClean="0">
                <a:ea typeface="ＭＳ Ｐゴシック" pitchFamily="34" charset="-128"/>
              </a:rPr>
              <a:t>Aspects of environment, such as presence of weapons</a:t>
            </a:r>
          </a:p>
          <a:p>
            <a:pPr lvl="1">
              <a:spcBef>
                <a:spcPct val="0"/>
              </a:spcBef>
              <a:buFont typeface="Arial" charset="0"/>
              <a:buChar char="•"/>
            </a:pPr>
            <a:r>
              <a:rPr lang="en-US" altLang="en-US" dirty="0" smtClean="0">
                <a:ea typeface="ＭＳ Ｐゴシック" pitchFamily="34" charset="-128"/>
              </a:rPr>
              <a:t>Perceptions of unfairness</a:t>
            </a:r>
          </a:p>
          <a:p>
            <a:pPr>
              <a:spcBef>
                <a:spcPct val="0"/>
              </a:spcBef>
              <a:buFont typeface="Arial" charset="0"/>
              <a:buChar char="•"/>
            </a:pPr>
            <a:r>
              <a:rPr lang="en-US" altLang="en-US" dirty="0" smtClean="0">
                <a:ea typeface="ＭＳ Ｐゴシック" pitchFamily="34" charset="-128"/>
              </a:rPr>
              <a:t>Observational learning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19CD6E0C-7580-448D-82F8-62643C989915}" type="slidenum">
              <a:rPr lang="en-IN"/>
              <a:pPr>
                <a:defRPr/>
              </a:pPr>
              <a:t>24</a:t>
            </a:fld>
            <a:endParaRPr lang="en-IN" dirty="0"/>
          </a:p>
        </p:txBody>
      </p:sp>
      <p:sp>
        <p:nvSpPr>
          <p:cNvPr id="28674" name="Title 1"/>
          <p:cNvSpPr>
            <a:spLocks noGrp="1"/>
          </p:cNvSpPr>
          <p:nvPr>
            <p:ph type="title"/>
          </p:nvPr>
        </p:nvSpPr>
        <p:spPr/>
        <p:txBody>
          <a:bodyPr/>
          <a:lstStyle/>
          <a:p>
            <a:r>
              <a:rPr lang="en-US" altLang="en-US" smtClean="0">
                <a:ea typeface="ＭＳ Ｐゴシック" pitchFamily="34" charset="-128"/>
              </a:rPr>
              <a:t>Aggression: Sociocultural Factors</a:t>
            </a:r>
            <a:endParaRPr lang="en-US" altLang="en-US" smtClean="0"/>
          </a:p>
        </p:txBody>
      </p:sp>
      <p:sp>
        <p:nvSpPr>
          <p:cNvPr id="28675" name="Content Placeholder 2"/>
          <p:cNvSpPr>
            <a:spLocks noGrp="1"/>
          </p:cNvSpPr>
          <p:nvPr>
            <p:ph idx="1"/>
          </p:nvPr>
        </p:nvSpPr>
        <p:spPr/>
        <p:txBody>
          <a:bodyPr/>
          <a:lstStyle/>
          <a:p>
            <a:pPr>
              <a:spcBef>
                <a:spcPct val="0"/>
              </a:spcBef>
              <a:buFont typeface="Arial" charset="0"/>
              <a:buChar char="•"/>
            </a:pPr>
            <a:r>
              <a:rPr lang="en-US" altLang="en-US" smtClean="0">
                <a:ea typeface="ＭＳ Ｐゴシック" pitchFamily="34" charset="-128"/>
              </a:rPr>
              <a:t>Cultural variations</a:t>
            </a:r>
          </a:p>
          <a:p>
            <a:pPr lvl="1">
              <a:spcBef>
                <a:spcPct val="0"/>
              </a:spcBef>
              <a:buFont typeface="Arial" charset="0"/>
              <a:buChar char="•"/>
            </a:pPr>
            <a:r>
              <a:rPr lang="en-US" altLang="en-US" smtClean="0">
                <a:ea typeface="ＭＳ Ｐゴシック" pitchFamily="34" charset="-128"/>
              </a:rPr>
              <a:t>Gap between rich and poor</a:t>
            </a:r>
          </a:p>
          <a:p>
            <a:pPr lvl="1">
              <a:spcBef>
                <a:spcPct val="0"/>
              </a:spcBef>
              <a:buFont typeface="Arial" charset="0"/>
              <a:buChar char="•"/>
            </a:pPr>
            <a:r>
              <a:rPr lang="en-US" altLang="en-US" smtClean="0">
                <a:ea typeface="ＭＳ Ｐゴシック" pitchFamily="34" charset="-128"/>
              </a:rPr>
              <a:t>Cultural norms about masculine pride and family honor</a:t>
            </a:r>
          </a:p>
          <a:p>
            <a:pPr>
              <a:spcBef>
                <a:spcPct val="0"/>
              </a:spcBef>
              <a:buFont typeface="Arial" charset="0"/>
              <a:buChar char="•"/>
            </a:pPr>
            <a:r>
              <a:rPr lang="en-US" altLang="en-US" smtClean="0">
                <a:ea typeface="ＭＳ Ｐゴシック" pitchFamily="34" charset="-128"/>
              </a:rPr>
              <a:t>Culture of honor</a:t>
            </a:r>
          </a:p>
          <a:p>
            <a:pPr lvl="1">
              <a:spcBef>
                <a:spcPct val="0"/>
              </a:spcBef>
              <a:buFont typeface="Arial" charset="0"/>
              <a:buChar char="•"/>
            </a:pPr>
            <a:r>
              <a:rPr lang="en-US" altLang="en-US" smtClean="0">
                <a:ea typeface="ＭＳ Ｐゴシック" pitchFamily="34" charset="-128"/>
              </a:rPr>
              <a:t>Man’s reputation as an essential aspect of economic survival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EF5A9D90-0B07-4937-B871-39AF291CEABF}" type="slidenum">
              <a:rPr lang="en-IN"/>
              <a:pPr>
                <a:defRPr/>
              </a:pPr>
              <a:t>25</a:t>
            </a:fld>
            <a:endParaRPr lang="en-IN" dirty="0"/>
          </a:p>
        </p:txBody>
      </p:sp>
      <p:sp>
        <p:nvSpPr>
          <p:cNvPr id="29698" name="Title 1"/>
          <p:cNvSpPr>
            <a:spLocks noGrp="1"/>
          </p:cNvSpPr>
          <p:nvPr>
            <p:ph type="title"/>
          </p:nvPr>
        </p:nvSpPr>
        <p:spPr/>
        <p:txBody>
          <a:bodyPr/>
          <a:lstStyle/>
          <a:p>
            <a:r>
              <a:rPr lang="en-US" altLang="en-US" smtClean="0">
                <a:ea typeface="ＭＳ Ｐゴシック" pitchFamily="34" charset="-128"/>
              </a:rPr>
              <a:t>Aggression: Sociocultural Factors</a:t>
            </a:r>
            <a:endParaRPr lang="en-US" altLang="en-US" smtClean="0"/>
          </a:p>
        </p:txBody>
      </p:sp>
      <p:sp>
        <p:nvSpPr>
          <p:cNvPr id="29699" name="Content Placeholder 2"/>
          <p:cNvSpPr>
            <a:spLocks noGrp="1"/>
          </p:cNvSpPr>
          <p:nvPr>
            <p:ph idx="1"/>
          </p:nvPr>
        </p:nvSpPr>
        <p:spPr/>
        <p:txBody>
          <a:bodyPr/>
          <a:lstStyle/>
          <a:p>
            <a:pPr>
              <a:spcBef>
                <a:spcPct val="0"/>
              </a:spcBef>
              <a:buFont typeface="Arial" charset="0"/>
              <a:buChar char="•"/>
            </a:pPr>
            <a:r>
              <a:rPr lang="en-US" altLang="en-US" smtClean="0">
                <a:ea typeface="ＭＳ Ｐゴシック" pitchFamily="34" charset="-128"/>
              </a:rPr>
              <a:t>Media violence</a:t>
            </a:r>
          </a:p>
          <a:p>
            <a:pPr lvl="1">
              <a:spcBef>
                <a:spcPct val="0"/>
              </a:spcBef>
              <a:buFont typeface="Arial" charset="0"/>
              <a:buChar char="•"/>
            </a:pPr>
            <a:r>
              <a:rPr lang="en-US" altLang="en-US" smtClean="0">
                <a:ea typeface="ＭＳ Ｐゴシック" pitchFamily="34" charset="-128"/>
              </a:rPr>
              <a:t>Can prompt aggressive/antisocial behavior in children</a:t>
            </a:r>
          </a:p>
          <a:p>
            <a:pPr lvl="1">
              <a:spcBef>
                <a:spcPct val="0"/>
              </a:spcBef>
              <a:buFont typeface="Arial" charset="0"/>
              <a:buChar char="•"/>
            </a:pPr>
            <a:r>
              <a:rPr lang="en-US" altLang="en-US" smtClean="0">
                <a:ea typeface="ＭＳ Ｐゴシック" pitchFamily="34" charset="-128"/>
              </a:rPr>
              <a:t>Violent pornography may have some effect on male sexual aggression</a:t>
            </a:r>
          </a:p>
          <a:p>
            <a:pPr>
              <a:buFont typeface="Arial" charset="0"/>
              <a:buChar char="•"/>
            </a:pPr>
            <a:endParaRPr lang="en-US" alt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15E5C1B6-A95B-412B-B2F0-E71D91E05AB3}" type="slidenum">
              <a:rPr lang="en-IN"/>
              <a:pPr>
                <a:defRPr/>
              </a:pPr>
              <a:t>26</a:t>
            </a:fld>
            <a:endParaRPr lang="en-IN" dirty="0"/>
          </a:p>
        </p:txBody>
      </p:sp>
      <p:sp>
        <p:nvSpPr>
          <p:cNvPr id="30722" name="Title 1"/>
          <p:cNvSpPr>
            <a:spLocks noGrp="1"/>
          </p:cNvSpPr>
          <p:nvPr>
            <p:ph type="title"/>
          </p:nvPr>
        </p:nvSpPr>
        <p:spPr/>
        <p:txBody>
          <a:bodyPr/>
          <a:lstStyle/>
          <a:p>
            <a:r>
              <a:rPr lang="en-US" altLang="en-US" smtClean="0">
                <a:ea typeface="ＭＳ Ｐゴシック" pitchFamily="34" charset="-128"/>
              </a:rPr>
              <a:t>Social Behavior: Aggression</a:t>
            </a:r>
            <a:endParaRPr lang="en-US" altLang="en-US" smtClean="0"/>
          </a:p>
        </p:txBody>
      </p:sp>
      <p:sp>
        <p:nvSpPr>
          <p:cNvPr id="30723" name="Content Placeholder 2"/>
          <p:cNvSpPr>
            <a:spLocks noGrp="1"/>
          </p:cNvSpPr>
          <p:nvPr>
            <p:ph idx="1"/>
          </p:nvPr>
        </p:nvSpPr>
        <p:spPr/>
        <p:txBody>
          <a:bodyPr/>
          <a:lstStyle/>
          <a:p>
            <a:pPr>
              <a:buFont typeface="Arial" charset="0"/>
              <a:buChar char="•"/>
            </a:pPr>
            <a:r>
              <a:rPr lang="en-US" altLang="en-US" dirty="0" smtClean="0">
                <a:ea typeface="ＭＳ Ｐゴシック" pitchFamily="34" charset="-128"/>
              </a:rPr>
              <a:t>Aggression and gender</a:t>
            </a:r>
          </a:p>
          <a:p>
            <a:pPr lvl="1">
              <a:buFont typeface="Arial" charset="0"/>
              <a:buChar char="•"/>
            </a:pPr>
            <a:r>
              <a:rPr lang="en-US" altLang="en-US" dirty="0" smtClean="0">
                <a:ea typeface="ＭＳ Ｐゴシック" pitchFamily="34" charset="-128"/>
              </a:rPr>
              <a:t>Generally, males are more aggressive than females</a:t>
            </a:r>
          </a:p>
          <a:p>
            <a:pPr>
              <a:buFont typeface="Arial" charset="0"/>
              <a:buChar char="•"/>
            </a:pPr>
            <a:r>
              <a:rPr lang="en-US" altLang="en-US" dirty="0" smtClean="0">
                <a:ea typeface="ＭＳ Ｐゴシック" pitchFamily="34" charset="-128"/>
              </a:rPr>
              <a:t>Reducing aggression</a:t>
            </a:r>
          </a:p>
          <a:p>
            <a:pPr lvl="1">
              <a:buFont typeface="Arial" charset="0"/>
              <a:buChar char="•"/>
            </a:pPr>
            <a:r>
              <a:rPr lang="en-US" altLang="en-US" dirty="0" smtClean="0">
                <a:ea typeface="ＭＳ Ｐゴシック" pitchFamily="34" charset="-128"/>
              </a:rPr>
              <a:t>Decrease rewards for and exposure to aggression</a:t>
            </a:r>
          </a:p>
          <a:p>
            <a:pPr lvl="1">
              <a:buFont typeface="Arial" charset="0"/>
              <a:buChar char="•"/>
            </a:pPr>
            <a:r>
              <a:rPr lang="en-US" altLang="en-US" dirty="0" smtClean="0">
                <a:ea typeface="ＭＳ Ｐゴシック" pitchFamily="34" charset="-128"/>
              </a:rPr>
              <a:t>Parenting strategies</a:t>
            </a:r>
          </a:p>
          <a:p>
            <a:pPr lvl="2">
              <a:buFont typeface="Arial" charset="0"/>
              <a:buChar char="•"/>
            </a:pPr>
            <a:r>
              <a:rPr lang="en-US" altLang="en-US" dirty="0" smtClean="0">
                <a:ea typeface="ＭＳ Ｐゴシック" pitchFamily="34" charset="-128"/>
              </a:rPr>
              <a:t>Encourage children to develop empathy toward others</a:t>
            </a:r>
          </a:p>
          <a:p>
            <a:pPr lvl="2">
              <a:buFont typeface="Arial" charset="0"/>
              <a:buChar char="•"/>
            </a:pPr>
            <a:r>
              <a:rPr lang="en-US" altLang="en-US" dirty="0" smtClean="0">
                <a:ea typeface="ＭＳ Ｐゴシック" pitchFamily="34" charset="-128"/>
              </a:rPr>
              <a:t>Monitor adolescents’ activities</a:t>
            </a:r>
          </a:p>
          <a:p>
            <a:pPr>
              <a:buFont typeface="Arial" charset="0"/>
              <a:buChar char="•"/>
            </a:pPr>
            <a:endParaRPr lang="en-US" alt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52A99DDC-6FCD-4520-B31F-EC7D4098252E}" type="slidenum">
              <a:rPr lang="en-IN"/>
              <a:pPr>
                <a:defRPr/>
              </a:pPr>
              <a:t>27</a:t>
            </a:fld>
            <a:endParaRPr lang="en-IN" dirty="0"/>
          </a:p>
        </p:txBody>
      </p:sp>
      <p:sp>
        <p:nvSpPr>
          <p:cNvPr id="31746" name="Title 1"/>
          <p:cNvSpPr>
            <a:spLocks noGrp="1"/>
          </p:cNvSpPr>
          <p:nvPr>
            <p:ph type="title"/>
          </p:nvPr>
        </p:nvSpPr>
        <p:spPr/>
        <p:txBody>
          <a:bodyPr/>
          <a:lstStyle/>
          <a:p>
            <a:r>
              <a:rPr lang="en-US" altLang="en-US" smtClean="0">
                <a:ea typeface="ＭＳ Ｐゴシック" pitchFamily="34" charset="-128"/>
              </a:rPr>
              <a:t>Social Influence</a:t>
            </a:r>
            <a:endParaRPr lang="en-US" altLang="en-US" smtClean="0"/>
          </a:p>
        </p:txBody>
      </p:sp>
      <p:sp>
        <p:nvSpPr>
          <p:cNvPr id="31747" name="Content Placeholder 2"/>
          <p:cNvSpPr>
            <a:spLocks noGrp="1"/>
          </p:cNvSpPr>
          <p:nvPr>
            <p:ph idx="1"/>
          </p:nvPr>
        </p:nvSpPr>
        <p:spPr/>
        <p:txBody>
          <a:bodyPr/>
          <a:lstStyle/>
          <a:p>
            <a:pPr>
              <a:spcBef>
                <a:spcPts val="1200"/>
              </a:spcBef>
              <a:buFont typeface="Arial" charset="0"/>
              <a:buChar char="•"/>
            </a:pPr>
            <a:r>
              <a:rPr lang="en-US" altLang="en-US" dirty="0" smtClean="0">
                <a:ea typeface="ＭＳ Ｐゴシック" pitchFamily="34" charset="-128"/>
              </a:rPr>
              <a:t>How behavior is influenced by other individuals and groups</a:t>
            </a:r>
          </a:p>
          <a:p>
            <a:pPr lvl="1">
              <a:spcBef>
                <a:spcPts val="1200"/>
              </a:spcBef>
              <a:buFont typeface="Arial" charset="0"/>
              <a:buChar char="•"/>
            </a:pPr>
            <a:r>
              <a:rPr lang="en-US" altLang="en-US" dirty="0" smtClean="0">
                <a:ea typeface="ＭＳ Ｐゴシック" pitchFamily="34" charset="-128"/>
              </a:rPr>
              <a:t>Conformity </a:t>
            </a:r>
          </a:p>
          <a:p>
            <a:pPr lvl="1">
              <a:spcBef>
                <a:spcPts val="1200"/>
              </a:spcBef>
              <a:buFont typeface="Arial" charset="0"/>
              <a:buChar char="•"/>
            </a:pPr>
            <a:r>
              <a:rPr lang="en-US" altLang="en-US" dirty="0" smtClean="0">
                <a:ea typeface="ＭＳ Ｐゴシック" pitchFamily="34" charset="-128"/>
              </a:rPr>
              <a:t>Obedience</a:t>
            </a:r>
          </a:p>
          <a:p>
            <a:pPr lvl="1">
              <a:spcBef>
                <a:spcPts val="1200"/>
              </a:spcBef>
              <a:buFont typeface="Arial" charset="0"/>
              <a:buChar char="•"/>
            </a:pPr>
            <a:r>
              <a:rPr lang="en-US" altLang="en-US" dirty="0" smtClean="0">
                <a:ea typeface="ＭＳ Ｐゴシック" pitchFamily="34" charset="-128"/>
              </a:rPr>
              <a:t>Group influence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6F2D4013-F14D-4411-82C8-234CA8476C08}" type="slidenum">
              <a:rPr lang="en-IN"/>
              <a:pPr>
                <a:defRPr/>
              </a:pPr>
              <a:t>28</a:t>
            </a:fld>
            <a:endParaRPr lang="en-IN" dirty="0"/>
          </a:p>
        </p:txBody>
      </p:sp>
      <p:sp>
        <p:nvSpPr>
          <p:cNvPr id="32770" name="Title 1"/>
          <p:cNvSpPr>
            <a:spLocks noGrp="1"/>
          </p:cNvSpPr>
          <p:nvPr>
            <p:ph type="title"/>
          </p:nvPr>
        </p:nvSpPr>
        <p:spPr/>
        <p:txBody>
          <a:bodyPr/>
          <a:lstStyle/>
          <a:p>
            <a:r>
              <a:rPr lang="en-US" altLang="en-US" smtClean="0">
                <a:ea typeface="ＭＳ Ｐゴシック" pitchFamily="34" charset="-128"/>
              </a:rPr>
              <a:t>Conformity</a:t>
            </a:r>
            <a:endParaRPr lang="en-US" altLang="en-US" smtClean="0"/>
          </a:p>
        </p:txBody>
      </p:sp>
      <p:sp>
        <p:nvSpPr>
          <p:cNvPr id="32771" name="Content Placeholder 2"/>
          <p:cNvSpPr>
            <a:spLocks noGrp="1"/>
          </p:cNvSpPr>
          <p:nvPr>
            <p:ph idx="1"/>
          </p:nvPr>
        </p:nvSpPr>
        <p:spPr/>
        <p:txBody>
          <a:bodyPr/>
          <a:lstStyle/>
          <a:p>
            <a:pPr>
              <a:spcBef>
                <a:spcPts val="1200"/>
              </a:spcBef>
              <a:buFont typeface="Arial" charset="0"/>
              <a:buChar char="•"/>
            </a:pPr>
            <a:r>
              <a:rPr lang="en-US" altLang="en-US" dirty="0" smtClean="0">
                <a:ea typeface="ＭＳ Ｐゴシック" pitchFamily="34" charset="-128"/>
              </a:rPr>
              <a:t>Change in behavior to coincide with group standard</a:t>
            </a:r>
          </a:p>
          <a:p>
            <a:pPr>
              <a:spcBef>
                <a:spcPts val="1200"/>
              </a:spcBef>
              <a:buFont typeface="Arial" charset="0"/>
              <a:buChar char="•"/>
            </a:pPr>
            <a:r>
              <a:rPr lang="en-US" altLang="en-US" dirty="0" smtClean="0">
                <a:ea typeface="ＭＳ Ｐゴシック" pitchFamily="34" charset="-128"/>
              </a:rPr>
              <a:t>Asch (1951)</a:t>
            </a:r>
          </a:p>
          <a:p>
            <a:pPr lvl="1">
              <a:spcBef>
                <a:spcPts val="1200"/>
              </a:spcBef>
              <a:buFont typeface="Arial" charset="0"/>
              <a:buChar char="•"/>
            </a:pPr>
            <a:r>
              <a:rPr lang="en-US" altLang="en-US" dirty="0" smtClean="0">
                <a:ea typeface="ＭＳ Ｐゴシック" pitchFamily="34" charset="-128"/>
              </a:rPr>
              <a:t>Line experiment, using confederates</a:t>
            </a:r>
          </a:p>
          <a:p>
            <a:pPr lvl="1">
              <a:spcBef>
                <a:spcPts val="1200"/>
              </a:spcBef>
              <a:buFont typeface="Arial" charset="0"/>
              <a:buChar char="•"/>
            </a:pPr>
            <a:r>
              <a:rPr lang="en-US" altLang="en-US" dirty="0" smtClean="0">
                <a:ea typeface="ＭＳ Ｐゴシック" pitchFamily="34" charset="-128"/>
              </a:rPr>
              <a:t>Participants conformed to incorrect answers 35% of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02E707AA-286C-4339-BA35-8731DB4A86D6}" type="slidenum">
              <a:rPr lang="en-IN"/>
              <a:pPr>
                <a:defRPr/>
              </a:pPr>
              <a:t>29</a:t>
            </a:fld>
            <a:endParaRPr lang="en-IN" dirty="0"/>
          </a:p>
        </p:txBody>
      </p:sp>
      <p:sp>
        <p:nvSpPr>
          <p:cNvPr id="33794" name="Title 1"/>
          <p:cNvSpPr>
            <a:spLocks noGrp="1"/>
          </p:cNvSpPr>
          <p:nvPr>
            <p:ph type="title"/>
          </p:nvPr>
        </p:nvSpPr>
        <p:spPr/>
        <p:txBody>
          <a:bodyPr/>
          <a:lstStyle/>
          <a:p>
            <a:r>
              <a:rPr lang="en-US" altLang="en-US" smtClean="0">
                <a:ea typeface="ＭＳ Ｐゴシック" pitchFamily="34" charset="-128"/>
              </a:rPr>
              <a:t>Asch’s Conformity Experiment</a:t>
            </a:r>
            <a:endParaRPr lang="en-US" altLang="en-US" smtClean="0"/>
          </a:p>
        </p:txBody>
      </p:sp>
      <p:pic>
        <p:nvPicPr>
          <p:cNvPr id="33798" name="Picture 6" descr="kin35341_11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133600"/>
            <a:ext cx="5410200" cy="2744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853D7430-C646-4AB7-87AC-8676CEF212D7}" type="slidenum">
              <a:rPr lang="en-IN"/>
              <a:pPr>
                <a:defRPr/>
              </a:pPr>
              <a:t>3</a:t>
            </a:fld>
            <a:endParaRPr lang="en-IN" dirty="0"/>
          </a:p>
        </p:txBody>
      </p:sp>
      <p:sp>
        <p:nvSpPr>
          <p:cNvPr id="5122" name="Title 1"/>
          <p:cNvSpPr>
            <a:spLocks noGrp="1"/>
          </p:cNvSpPr>
          <p:nvPr>
            <p:ph type="title"/>
          </p:nvPr>
        </p:nvSpPr>
        <p:spPr/>
        <p:txBody>
          <a:bodyPr/>
          <a:lstStyle/>
          <a:p>
            <a:r>
              <a:rPr lang="en-US" altLang="en-US" smtClean="0">
                <a:ea typeface="ＭＳ Ｐゴシック" pitchFamily="34" charset="-128"/>
              </a:rPr>
              <a:t>Social Psychology </a:t>
            </a:r>
            <a:endParaRPr lang="en-US" altLang="en-US" smtClean="0"/>
          </a:p>
        </p:txBody>
      </p:sp>
      <p:sp>
        <p:nvSpPr>
          <p:cNvPr id="5123" name="Content Placeholder 2"/>
          <p:cNvSpPr>
            <a:spLocks noGrp="1"/>
          </p:cNvSpPr>
          <p:nvPr>
            <p:ph idx="1"/>
          </p:nvPr>
        </p:nvSpPr>
        <p:spPr>
          <a:xfrm>
            <a:off x="457200" y="1600200"/>
            <a:ext cx="8305800" cy="4953000"/>
          </a:xfrm>
        </p:spPr>
        <p:txBody>
          <a:bodyPr/>
          <a:lstStyle/>
          <a:p>
            <a:pPr>
              <a:spcBef>
                <a:spcPts val="1200"/>
              </a:spcBef>
              <a:buFont typeface="Arial" charset="0"/>
              <a:buChar char="•"/>
            </a:pPr>
            <a:r>
              <a:rPr lang="en-US" altLang="en-US" dirty="0" smtClean="0">
                <a:ea typeface="ＭＳ Ｐゴシック" pitchFamily="34" charset="-128"/>
              </a:rPr>
              <a:t>Study of how people think about, influence, and relate to others</a:t>
            </a:r>
            <a:endParaRPr lang="en-US" altLang="en-US" sz="1800" dirty="0" smtClean="0">
              <a:ea typeface="ＭＳ Ｐゴシック" pitchFamily="34" charset="-128"/>
            </a:endParaRPr>
          </a:p>
          <a:p>
            <a:pPr>
              <a:spcBef>
                <a:spcPts val="1200"/>
              </a:spcBef>
              <a:buFont typeface="Arial" charset="0"/>
              <a:buChar char="•"/>
            </a:pPr>
            <a:r>
              <a:rPr lang="en-US" altLang="en-US" dirty="0" smtClean="0">
                <a:ea typeface="ＭＳ Ｐゴシック" pitchFamily="34" charset="-128"/>
              </a:rPr>
              <a:t>Examines many topics in psychology in a social context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D17B1F8B-61E7-4425-8BDB-4682283A92D2}" type="slidenum">
              <a:rPr lang="en-IN"/>
              <a:pPr>
                <a:defRPr/>
              </a:pPr>
              <a:t>30</a:t>
            </a:fld>
            <a:endParaRPr lang="en-IN" dirty="0"/>
          </a:p>
        </p:txBody>
      </p:sp>
      <p:sp>
        <p:nvSpPr>
          <p:cNvPr id="34818" name="Title 1"/>
          <p:cNvSpPr>
            <a:spLocks noGrp="1"/>
          </p:cNvSpPr>
          <p:nvPr>
            <p:ph type="title"/>
          </p:nvPr>
        </p:nvSpPr>
        <p:spPr/>
        <p:txBody>
          <a:bodyPr/>
          <a:lstStyle/>
          <a:p>
            <a:r>
              <a:rPr lang="en-US" altLang="en-US" smtClean="0">
                <a:ea typeface="ＭＳ Ｐゴシック" pitchFamily="34" charset="-128"/>
              </a:rPr>
              <a:t>Conformity</a:t>
            </a:r>
            <a:endParaRPr lang="en-US" altLang="en-US" smtClean="0"/>
          </a:p>
        </p:txBody>
      </p:sp>
      <p:sp>
        <p:nvSpPr>
          <p:cNvPr id="34819" name="Content Placeholder 2"/>
          <p:cNvSpPr>
            <a:spLocks noGrp="1"/>
          </p:cNvSpPr>
          <p:nvPr>
            <p:ph idx="1"/>
          </p:nvPr>
        </p:nvSpPr>
        <p:spPr/>
        <p:txBody>
          <a:bodyPr/>
          <a:lstStyle/>
          <a:p>
            <a:pPr>
              <a:spcBef>
                <a:spcPts val="1200"/>
              </a:spcBef>
              <a:buFont typeface="Arial" charset="0"/>
              <a:buChar char="•"/>
            </a:pPr>
            <a:r>
              <a:rPr lang="en-US" altLang="en-US" dirty="0" smtClean="0">
                <a:ea typeface="ＭＳ Ｐゴシック" pitchFamily="34" charset="-128"/>
              </a:rPr>
              <a:t>Informational social influence</a:t>
            </a:r>
          </a:p>
          <a:p>
            <a:pPr lvl="1">
              <a:spcBef>
                <a:spcPts val="1200"/>
              </a:spcBef>
              <a:buFont typeface="Arial" charset="0"/>
              <a:buChar char="•"/>
            </a:pPr>
            <a:r>
              <a:rPr lang="en-US" altLang="en-US" dirty="0" smtClean="0">
                <a:ea typeface="ＭＳ Ｐゴシック" pitchFamily="34" charset="-128"/>
              </a:rPr>
              <a:t>When we want to be right</a:t>
            </a:r>
          </a:p>
          <a:p>
            <a:pPr lvl="1">
              <a:spcBef>
                <a:spcPts val="1200"/>
              </a:spcBef>
              <a:buFont typeface="Arial" charset="0"/>
              <a:buChar char="•"/>
            </a:pPr>
            <a:r>
              <a:rPr lang="en-US" altLang="en-US" dirty="0" smtClean="0">
                <a:ea typeface="ＭＳ Ｐゴシック" pitchFamily="34" charset="-128"/>
              </a:rPr>
              <a:t>Depends on how:</a:t>
            </a:r>
          </a:p>
          <a:p>
            <a:pPr lvl="2">
              <a:spcBef>
                <a:spcPts val="1200"/>
              </a:spcBef>
              <a:buFont typeface="Arial" charset="0"/>
              <a:buChar char="•"/>
            </a:pPr>
            <a:r>
              <a:rPr lang="en-US" altLang="en-US" dirty="0" smtClean="0">
                <a:ea typeface="ＭＳ Ｐゴシック" pitchFamily="34" charset="-128"/>
              </a:rPr>
              <a:t>Confident we are in our independent judgment</a:t>
            </a:r>
          </a:p>
          <a:p>
            <a:pPr lvl="2">
              <a:spcBef>
                <a:spcPts val="1200"/>
              </a:spcBef>
              <a:buFont typeface="Arial" charset="0"/>
              <a:buChar char="•"/>
            </a:pPr>
            <a:r>
              <a:rPr lang="en-US" altLang="en-US" dirty="0" smtClean="0">
                <a:ea typeface="ＭＳ Ｐゴシック" pitchFamily="34" charset="-128"/>
              </a:rPr>
              <a:t>Well-informed we perceive the group to be</a:t>
            </a:r>
            <a:endParaRPr lang="en-US" altLang="en-US" sz="1400" dirty="0" smtClean="0">
              <a:ea typeface="ＭＳ Ｐゴシック" pitchFamily="34" charset="-128"/>
            </a:endParaRPr>
          </a:p>
          <a:p>
            <a:pPr>
              <a:spcBef>
                <a:spcPts val="1200"/>
              </a:spcBef>
              <a:buFont typeface="Arial" charset="0"/>
              <a:buChar char="•"/>
            </a:pPr>
            <a:r>
              <a:rPr lang="en-US" altLang="en-US" dirty="0" smtClean="0">
                <a:ea typeface="ＭＳ Ｐゴシック" pitchFamily="34" charset="-128"/>
              </a:rPr>
              <a:t>Normative social influence</a:t>
            </a:r>
          </a:p>
          <a:p>
            <a:pPr lvl="1">
              <a:spcBef>
                <a:spcPts val="1200"/>
              </a:spcBef>
              <a:buFont typeface="Arial" charset="0"/>
              <a:buChar char="•"/>
            </a:pPr>
            <a:r>
              <a:rPr lang="en-US" altLang="en-US" dirty="0" smtClean="0">
                <a:ea typeface="ＭＳ Ｐゴシック" pitchFamily="34" charset="-128"/>
              </a:rPr>
              <a:t>When we want to be liked</a:t>
            </a:r>
          </a:p>
          <a:p>
            <a:pPr>
              <a:buFont typeface="Arial" charset="0"/>
              <a:buChar char="•"/>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F052568E-FD4C-4506-A72E-75970A2AD9B3}" type="slidenum">
              <a:rPr lang="en-IN"/>
              <a:pPr>
                <a:defRPr/>
              </a:pPr>
              <a:t>31</a:t>
            </a:fld>
            <a:endParaRPr lang="en-IN" dirty="0"/>
          </a:p>
        </p:txBody>
      </p:sp>
      <p:sp>
        <p:nvSpPr>
          <p:cNvPr id="35842" name="Title 1"/>
          <p:cNvSpPr>
            <a:spLocks noGrp="1"/>
          </p:cNvSpPr>
          <p:nvPr>
            <p:ph type="title"/>
          </p:nvPr>
        </p:nvSpPr>
        <p:spPr/>
        <p:txBody>
          <a:bodyPr/>
          <a:lstStyle/>
          <a:p>
            <a:r>
              <a:rPr lang="en-US" altLang="en-US" smtClean="0">
                <a:ea typeface="ＭＳ Ｐゴシック" pitchFamily="34" charset="-128"/>
              </a:rPr>
              <a:t>Conformity</a:t>
            </a:r>
            <a:endParaRPr lang="en-US" altLang="en-US" smtClean="0"/>
          </a:p>
        </p:txBody>
      </p:sp>
      <p:sp>
        <p:nvSpPr>
          <p:cNvPr id="3" name="Content Placeholder 2"/>
          <p:cNvSpPr>
            <a:spLocks noGrp="1"/>
          </p:cNvSpPr>
          <p:nvPr>
            <p:ph idx="1"/>
          </p:nvPr>
        </p:nvSpPr>
        <p:spPr/>
        <p:txBody>
          <a:bodyPr/>
          <a:lstStyle/>
          <a:p>
            <a:pPr>
              <a:defRPr/>
            </a:pPr>
            <a:r>
              <a:rPr lang="en-US" dirty="0"/>
              <a:t>Conformity and the </a:t>
            </a:r>
            <a:r>
              <a:rPr lang="en-US" dirty="0" smtClean="0"/>
              <a:t>brain</a:t>
            </a:r>
          </a:p>
          <a:p>
            <a:pPr lvl="1">
              <a:defRPr/>
            </a:pPr>
            <a:r>
              <a:rPr lang="en-US" dirty="0" smtClean="0"/>
              <a:t>Brain </a:t>
            </a:r>
            <a:r>
              <a:rPr lang="en-US" dirty="0"/>
              <a:t>may actually “feel better” when we fit </a:t>
            </a:r>
            <a:r>
              <a:rPr lang="en-US" dirty="0" smtClean="0"/>
              <a:t>in</a:t>
            </a:r>
          </a:p>
          <a:p>
            <a:pPr marL="342900" lvl="1" indent="-342900">
              <a:defRPr/>
            </a:pPr>
            <a:r>
              <a:rPr lang="en-US" sz="3200" dirty="0"/>
              <a:t>Conformity and </a:t>
            </a:r>
            <a:r>
              <a:rPr lang="en-US" sz="3200" dirty="0" smtClean="0"/>
              <a:t>culture</a:t>
            </a:r>
          </a:p>
          <a:p>
            <a:pPr lvl="1">
              <a:defRPr/>
            </a:pPr>
            <a:r>
              <a:rPr lang="en-US" dirty="0"/>
              <a:t>Collectivist cultures has been associated with greater levels of </a:t>
            </a:r>
            <a:r>
              <a:rPr lang="en-US" dirty="0" smtClean="0"/>
              <a:t>conformity</a:t>
            </a:r>
          </a:p>
          <a:p>
            <a:pPr lvl="1">
              <a:defRPr/>
            </a:pPr>
            <a:r>
              <a:rPr lang="en-US" dirty="0"/>
              <a:t>Cultural norms provide clues about how groups of human beings have managed to adapt to </a:t>
            </a:r>
            <a:r>
              <a:rPr lang="en-US" dirty="0" smtClean="0"/>
              <a:t>life</a:t>
            </a:r>
            <a:endParaRPr lang="en-US" dirty="0"/>
          </a:p>
          <a:p>
            <a:pPr marL="457200" lvl="1" indent="0">
              <a:buFont typeface="Arial" pitchFamily="34" charset="0"/>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0B4BA74B-9EFB-4E02-AAB0-BB4715A33B6B}" type="slidenum">
              <a:rPr lang="en-IN"/>
              <a:pPr>
                <a:defRPr/>
              </a:pPr>
              <a:t>32</a:t>
            </a:fld>
            <a:endParaRPr lang="en-IN" dirty="0"/>
          </a:p>
        </p:txBody>
      </p:sp>
      <p:sp>
        <p:nvSpPr>
          <p:cNvPr id="36866" name="Title 1"/>
          <p:cNvSpPr>
            <a:spLocks noGrp="1"/>
          </p:cNvSpPr>
          <p:nvPr>
            <p:ph type="title"/>
          </p:nvPr>
        </p:nvSpPr>
        <p:spPr/>
        <p:txBody>
          <a:bodyPr/>
          <a:lstStyle/>
          <a:p>
            <a:r>
              <a:rPr lang="en-US" altLang="en-US" smtClean="0">
                <a:ea typeface="ＭＳ Ｐゴシック" pitchFamily="34" charset="-128"/>
              </a:rPr>
              <a:t>Obedience</a:t>
            </a:r>
            <a:endParaRPr lang="en-US" altLang="en-US" smtClean="0"/>
          </a:p>
        </p:txBody>
      </p:sp>
      <p:sp>
        <p:nvSpPr>
          <p:cNvPr id="36867" name="Content Placeholder 2"/>
          <p:cNvSpPr>
            <a:spLocks noGrp="1"/>
          </p:cNvSpPr>
          <p:nvPr>
            <p:ph idx="1"/>
          </p:nvPr>
        </p:nvSpPr>
        <p:spPr>
          <a:xfrm>
            <a:off x="457200" y="1600200"/>
            <a:ext cx="8229600" cy="4724400"/>
          </a:xfrm>
        </p:spPr>
        <p:txBody>
          <a:bodyPr/>
          <a:lstStyle/>
          <a:p>
            <a:pPr>
              <a:buFont typeface="Arial" charset="0"/>
              <a:buChar char="•"/>
            </a:pPr>
            <a:r>
              <a:rPr lang="en-US" altLang="en-US" dirty="0" smtClean="0">
                <a:ea typeface="ＭＳ Ｐゴシック" pitchFamily="34" charset="-128"/>
              </a:rPr>
              <a:t>Behavior that complies with explicit demands of authority</a:t>
            </a:r>
            <a:endParaRPr lang="en-US" altLang="en-US" sz="1400" dirty="0" smtClean="0">
              <a:ea typeface="ＭＳ Ｐゴシック" pitchFamily="34" charset="-128"/>
            </a:endParaRPr>
          </a:p>
          <a:p>
            <a:pPr>
              <a:buFont typeface="Arial" charset="0"/>
              <a:buChar char="•"/>
            </a:pPr>
            <a:r>
              <a:rPr lang="en-US" altLang="en-US" dirty="0" err="1" smtClean="0">
                <a:ea typeface="ＭＳ Ｐゴシック" pitchFamily="34" charset="-128"/>
              </a:rPr>
              <a:t>Milgram</a:t>
            </a:r>
            <a:r>
              <a:rPr lang="en-US" altLang="en-US" dirty="0" smtClean="0">
                <a:ea typeface="ＭＳ Ｐゴシック" pitchFamily="34" charset="-128"/>
              </a:rPr>
              <a:t> (1965, 1974)</a:t>
            </a:r>
          </a:p>
          <a:p>
            <a:pPr lvl="1">
              <a:buFont typeface="Arial" charset="0"/>
              <a:buChar char="•"/>
            </a:pPr>
            <a:r>
              <a:rPr lang="en-US" altLang="en-US" dirty="0" smtClean="0">
                <a:ea typeface="ＭＳ Ｐゴシック" pitchFamily="34" charset="-128"/>
              </a:rPr>
              <a:t>Electric shock experiment with a confederate</a:t>
            </a:r>
          </a:p>
          <a:p>
            <a:pPr lvl="1">
              <a:buFont typeface="Arial" charset="0"/>
              <a:buChar char="•"/>
            </a:pPr>
            <a:r>
              <a:rPr lang="en-US" altLang="en-US" dirty="0" smtClean="0">
                <a:ea typeface="ＭＳ Ｐゴシック" pitchFamily="34" charset="-128"/>
              </a:rPr>
              <a:t>Majority of participants obeyed the experimenter</a:t>
            </a:r>
          </a:p>
          <a:p>
            <a:pPr lvl="1">
              <a:buFont typeface="Arial" charset="0"/>
              <a:buChar char="•"/>
            </a:pPr>
            <a:r>
              <a:rPr lang="en-US" altLang="en-US" dirty="0" smtClean="0">
                <a:ea typeface="ＭＳ Ｐゴシック" pitchFamily="34" charset="-128"/>
              </a:rPr>
              <a:t>Disobedience more common when:</a:t>
            </a:r>
          </a:p>
          <a:p>
            <a:pPr lvl="2">
              <a:buFont typeface="Arial" charset="0"/>
              <a:buChar char="•"/>
            </a:pPr>
            <a:r>
              <a:rPr lang="en-US" altLang="en-US" dirty="0" smtClean="0">
                <a:ea typeface="ＭＳ Ｐゴシック" pitchFamily="34" charset="-128"/>
              </a:rPr>
              <a:t>Others disobeyed</a:t>
            </a:r>
          </a:p>
          <a:p>
            <a:pPr lvl="2">
              <a:buFont typeface="Arial" charset="0"/>
              <a:buChar char="•"/>
            </a:pPr>
            <a:r>
              <a:rPr lang="en-US" altLang="en-US" dirty="0" smtClean="0">
                <a:ea typeface="ＭＳ Ｐゴシック" pitchFamily="34" charset="-128"/>
              </a:rPr>
              <a:t>Authority figure not legitimate, or not close by</a:t>
            </a:r>
          </a:p>
          <a:p>
            <a:pPr lvl="2">
              <a:buFont typeface="Arial" charset="0"/>
              <a:buChar char="•"/>
            </a:pPr>
            <a:r>
              <a:rPr lang="en-US" altLang="en-US" dirty="0" smtClean="0">
                <a:ea typeface="ＭＳ Ｐゴシック" pitchFamily="34" charset="-128"/>
              </a:rPr>
              <a:t>Victim made to seem more human</a:t>
            </a:r>
          </a:p>
          <a:p>
            <a:pPr>
              <a:buFont typeface="Arial" charset="0"/>
              <a:buChar char="•"/>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8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8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5DDB6B64-2CFF-4517-90A6-6BB44F3EDC31}" type="slidenum">
              <a:rPr lang="en-IN"/>
              <a:pPr>
                <a:defRPr/>
              </a:pPr>
              <a:t>33</a:t>
            </a:fld>
            <a:endParaRPr lang="en-IN" dirty="0"/>
          </a:p>
        </p:txBody>
      </p:sp>
      <p:sp>
        <p:nvSpPr>
          <p:cNvPr id="37890" name="Title 1"/>
          <p:cNvSpPr>
            <a:spLocks noGrp="1"/>
          </p:cNvSpPr>
          <p:nvPr>
            <p:ph type="title"/>
          </p:nvPr>
        </p:nvSpPr>
        <p:spPr/>
        <p:txBody>
          <a:bodyPr/>
          <a:lstStyle/>
          <a:p>
            <a:r>
              <a:rPr lang="en-US" altLang="en-US" smtClean="0">
                <a:ea typeface="ＭＳ Ｐゴシック" pitchFamily="34" charset="-128"/>
              </a:rPr>
              <a:t>Milgram Obedience Study</a:t>
            </a:r>
            <a:endParaRPr lang="en-US" altLang="en-US" smtClean="0"/>
          </a:p>
        </p:txBody>
      </p:sp>
      <p:pic>
        <p:nvPicPr>
          <p:cNvPr id="37894" name="Picture 6" descr="kin35341_11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676400"/>
            <a:ext cx="4343400" cy="3822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5DDB6B64-2CFF-4517-90A6-6BB44F3EDC31}" type="slidenum">
              <a:rPr lang="en-IN"/>
              <a:pPr>
                <a:defRPr/>
              </a:pPr>
              <a:t>34</a:t>
            </a:fld>
            <a:endParaRPr lang="en-IN" dirty="0"/>
          </a:p>
        </p:txBody>
      </p:sp>
      <p:sp>
        <p:nvSpPr>
          <p:cNvPr id="37890" name="Title 1"/>
          <p:cNvSpPr>
            <a:spLocks noGrp="1"/>
          </p:cNvSpPr>
          <p:nvPr>
            <p:ph type="title"/>
          </p:nvPr>
        </p:nvSpPr>
        <p:spPr/>
        <p:txBody>
          <a:bodyPr/>
          <a:lstStyle/>
          <a:p>
            <a:r>
              <a:rPr lang="en-US" altLang="en-US" smtClean="0">
                <a:ea typeface="ＭＳ Ｐゴシック" pitchFamily="34" charset="-128"/>
              </a:rPr>
              <a:t>Milgram Obedience Study</a:t>
            </a:r>
            <a:endParaRPr lang="en-US" altLang="en-US" smtClean="0"/>
          </a:p>
        </p:txBody>
      </p:sp>
      <p:pic>
        <p:nvPicPr>
          <p:cNvPr id="6" name="Picture 6" descr="kin35341_11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752600"/>
            <a:ext cx="4724400" cy="3576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7268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7E18ABCA-E822-4216-BD0A-3F42FB56CEFF}" type="slidenum">
              <a:rPr lang="en-IN"/>
              <a:pPr>
                <a:defRPr/>
              </a:pPr>
              <a:t>35</a:t>
            </a:fld>
            <a:endParaRPr lang="en-IN" dirty="0"/>
          </a:p>
        </p:txBody>
      </p:sp>
      <p:sp>
        <p:nvSpPr>
          <p:cNvPr id="38914" name="Title 1"/>
          <p:cNvSpPr>
            <a:spLocks noGrp="1"/>
          </p:cNvSpPr>
          <p:nvPr>
            <p:ph type="title"/>
          </p:nvPr>
        </p:nvSpPr>
        <p:spPr/>
        <p:txBody>
          <a:bodyPr/>
          <a:lstStyle/>
          <a:p>
            <a:r>
              <a:rPr lang="en-US" altLang="en-US" smtClean="0">
                <a:ea typeface="ＭＳ Ｐゴシック" pitchFamily="34" charset="-128"/>
              </a:rPr>
              <a:t>Group Influence</a:t>
            </a:r>
            <a:endParaRPr lang="en-US" altLang="en-US" smtClean="0"/>
          </a:p>
        </p:txBody>
      </p:sp>
      <p:sp>
        <p:nvSpPr>
          <p:cNvPr id="38915" name="Content Placeholder 2"/>
          <p:cNvSpPr>
            <a:spLocks noGrp="1"/>
          </p:cNvSpPr>
          <p:nvPr>
            <p:ph idx="1"/>
          </p:nvPr>
        </p:nvSpPr>
        <p:spPr>
          <a:xfrm>
            <a:off x="457200" y="1219200"/>
            <a:ext cx="8229600" cy="4906963"/>
          </a:xfrm>
        </p:spPr>
        <p:txBody>
          <a:bodyPr/>
          <a:lstStyle/>
          <a:p>
            <a:pPr>
              <a:spcBef>
                <a:spcPts val="1200"/>
              </a:spcBef>
              <a:buFont typeface="Arial" charset="0"/>
              <a:buChar char="•"/>
            </a:pPr>
            <a:r>
              <a:rPr lang="en-US" altLang="en-US" dirty="0" smtClean="0">
                <a:ea typeface="ＭＳ Ｐゴシック" pitchFamily="34" charset="-128"/>
              </a:rPr>
              <a:t>Stanford Prison Experiment</a:t>
            </a:r>
          </a:p>
          <a:p>
            <a:pPr>
              <a:spcBef>
                <a:spcPts val="1200"/>
              </a:spcBef>
              <a:buFont typeface="Arial" charset="0"/>
              <a:buChar char="•"/>
            </a:pPr>
            <a:endParaRPr lang="en-US" altLang="en-US" dirty="0" smtClean="0">
              <a:ea typeface="ＭＳ Ｐゴシック" pitchFamily="34" charset="-128"/>
            </a:endParaRPr>
          </a:p>
          <a:p>
            <a:pPr>
              <a:spcBef>
                <a:spcPts val="1200"/>
              </a:spcBef>
              <a:buFont typeface="Arial" charset="0"/>
              <a:buChar char="•"/>
            </a:pPr>
            <a:r>
              <a:rPr lang="en-US" altLang="en-US" dirty="0" err="1" smtClean="0">
                <a:ea typeface="ＭＳ Ｐゴシック" pitchFamily="34" charset="-128"/>
              </a:rPr>
              <a:t>Deindividuation</a:t>
            </a:r>
            <a:endParaRPr lang="en-US" altLang="en-US" dirty="0" smtClean="0">
              <a:ea typeface="ＭＳ Ｐゴシック" pitchFamily="34" charset="-128"/>
            </a:endParaRPr>
          </a:p>
          <a:p>
            <a:pPr lvl="1">
              <a:spcBef>
                <a:spcPts val="1200"/>
              </a:spcBef>
              <a:buFont typeface="Arial" charset="0"/>
              <a:buChar char="•"/>
            </a:pPr>
            <a:r>
              <a:rPr lang="en-US" altLang="en-US" dirty="0" smtClean="0">
                <a:ea typeface="ＭＳ Ｐゴシック" pitchFamily="34" charset="-128"/>
              </a:rPr>
              <a:t>Reduction of personal identity and erosion of personal responsibility, when part of a group</a:t>
            </a:r>
          </a:p>
          <a:p>
            <a:pPr lvl="1">
              <a:spcBef>
                <a:spcPts val="1200"/>
              </a:spcBef>
              <a:buFont typeface="Arial" charset="0"/>
              <a:buChar char="•"/>
            </a:pPr>
            <a:r>
              <a:rPr lang="en-US" altLang="en-US" dirty="0" smtClean="0">
                <a:ea typeface="ＭＳ Ｐゴシック" pitchFamily="34" charset="-128"/>
              </a:rPr>
              <a:t>May be due to </a:t>
            </a:r>
            <a:r>
              <a:rPr lang="en-US" altLang="en-US" dirty="0" smtClean="0">
                <a:ea typeface="ＭＳ Ｐゴシック" pitchFamily="34" charset="-128"/>
              </a:rPr>
              <a:t>anonymity</a:t>
            </a:r>
          </a:p>
          <a:p>
            <a:pPr>
              <a:spcBef>
                <a:spcPts val="1200"/>
              </a:spcBef>
              <a:buFont typeface="Arial" charset="0"/>
              <a:buChar char="•"/>
            </a:pPr>
            <a:r>
              <a:rPr lang="en-US" altLang="en-US" dirty="0" smtClean="0">
                <a:ea typeface="ＭＳ Ｐゴシック" pitchFamily="34" charset="-128"/>
              </a:rPr>
              <a:t>Social contagion</a:t>
            </a:r>
          </a:p>
          <a:p>
            <a:pPr lvl="1">
              <a:spcBef>
                <a:spcPts val="1200"/>
              </a:spcBef>
              <a:buFont typeface="Arial" charset="0"/>
              <a:buChar char="•"/>
            </a:pPr>
            <a:r>
              <a:rPr lang="en-US" altLang="en-US" dirty="0" smtClean="0">
                <a:ea typeface="ＭＳ Ｐゴシック" pitchFamily="34" charset="-128"/>
              </a:rPr>
              <a:t>Imitative behavior involving spread of behavior, emotions, and ideas</a:t>
            </a:r>
            <a:endParaRPr lang="en-US" altLang="en-US" dirty="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9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C7A46251-F74A-4805-95BC-9750685C595B}" type="slidenum">
              <a:rPr lang="en-IN"/>
              <a:pPr>
                <a:defRPr/>
              </a:pPr>
              <a:t>36</a:t>
            </a:fld>
            <a:endParaRPr lang="en-IN" dirty="0"/>
          </a:p>
        </p:txBody>
      </p:sp>
      <p:sp>
        <p:nvSpPr>
          <p:cNvPr id="41986" name="Title 1"/>
          <p:cNvSpPr>
            <a:spLocks noGrp="1"/>
          </p:cNvSpPr>
          <p:nvPr>
            <p:ph type="title"/>
          </p:nvPr>
        </p:nvSpPr>
        <p:spPr/>
        <p:txBody>
          <a:bodyPr/>
          <a:lstStyle/>
          <a:p>
            <a:r>
              <a:rPr lang="en-US" altLang="en-US" smtClean="0">
                <a:ea typeface="ＭＳ Ｐゴシック" pitchFamily="34" charset="-128"/>
              </a:rPr>
              <a:t>Group Decision Making</a:t>
            </a:r>
            <a:endParaRPr lang="en-US" altLang="en-US" smtClean="0"/>
          </a:p>
        </p:txBody>
      </p:sp>
      <p:sp>
        <p:nvSpPr>
          <p:cNvPr id="41987" name="Content Placeholder 2"/>
          <p:cNvSpPr>
            <a:spLocks noGrp="1"/>
          </p:cNvSpPr>
          <p:nvPr>
            <p:ph idx="1"/>
          </p:nvPr>
        </p:nvSpPr>
        <p:spPr/>
        <p:txBody>
          <a:bodyPr/>
          <a:lstStyle/>
          <a:p>
            <a:pPr>
              <a:spcBef>
                <a:spcPts val="1200"/>
              </a:spcBef>
              <a:buFont typeface="Arial" charset="0"/>
              <a:buChar char="•"/>
            </a:pPr>
            <a:r>
              <a:rPr lang="en-US" altLang="en-US" dirty="0" smtClean="0">
                <a:ea typeface="ＭＳ Ｐゴシック" pitchFamily="34" charset="-128"/>
              </a:rPr>
              <a:t>Risky shift</a:t>
            </a:r>
          </a:p>
          <a:p>
            <a:pPr lvl="1">
              <a:spcBef>
                <a:spcPts val="1200"/>
              </a:spcBef>
              <a:buFont typeface="Arial" charset="0"/>
              <a:buChar char="•"/>
            </a:pPr>
            <a:r>
              <a:rPr lang="en-US" altLang="en-US" dirty="0" smtClean="0">
                <a:ea typeface="ＭＳ Ｐゴシック" pitchFamily="34" charset="-128"/>
              </a:rPr>
              <a:t>Tendency for group decision to be riskier than the average decision made by the individual group members</a:t>
            </a:r>
          </a:p>
          <a:p>
            <a:pPr>
              <a:spcBef>
                <a:spcPts val="1200"/>
              </a:spcBef>
              <a:buFont typeface="Arial" charset="0"/>
              <a:buChar char="•"/>
            </a:pPr>
            <a:r>
              <a:rPr lang="en-US" altLang="en-US" dirty="0" smtClean="0">
                <a:ea typeface="ＭＳ Ｐゴシック" pitchFamily="34" charset="-128"/>
              </a:rPr>
              <a:t>Group polarization</a:t>
            </a:r>
          </a:p>
          <a:p>
            <a:pPr lvl="1">
              <a:spcBef>
                <a:spcPts val="1200"/>
              </a:spcBef>
              <a:buFont typeface="Arial" charset="0"/>
              <a:buChar char="•"/>
            </a:pPr>
            <a:r>
              <a:rPr lang="en-US" altLang="en-US" dirty="0" smtClean="0">
                <a:ea typeface="ＭＳ Ｐゴシック" pitchFamily="34" charset="-128"/>
              </a:rPr>
              <a:t>Solidification and strengthening of individual position as a result of group discussion</a:t>
            </a:r>
          </a:p>
          <a:p>
            <a:pPr lvl="1">
              <a:spcBef>
                <a:spcPts val="1200"/>
              </a:spcBef>
              <a:buFont typeface="Arial" charset="0"/>
              <a:buChar char="•"/>
            </a:pPr>
            <a:r>
              <a:rPr lang="en-US" altLang="en-US" dirty="0" smtClean="0">
                <a:ea typeface="ＭＳ Ｐゴシック" pitchFamily="34" charset="-128"/>
              </a:rPr>
              <a:t>May result from persuasion or social comparison</a:t>
            </a:r>
          </a:p>
          <a:p>
            <a:pPr>
              <a:buFont typeface="Arial" charset="0"/>
              <a:buChar char="•"/>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EFEEC496-EF51-407E-8B91-48C4670E164D}" type="slidenum">
              <a:rPr lang="en-IN"/>
              <a:pPr>
                <a:defRPr/>
              </a:pPr>
              <a:t>37</a:t>
            </a:fld>
            <a:endParaRPr lang="en-IN" dirty="0"/>
          </a:p>
        </p:txBody>
      </p:sp>
      <p:sp>
        <p:nvSpPr>
          <p:cNvPr id="43010" name="Title 1"/>
          <p:cNvSpPr>
            <a:spLocks noGrp="1"/>
          </p:cNvSpPr>
          <p:nvPr>
            <p:ph type="title"/>
          </p:nvPr>
        </p:nvSpPr>
        <p:spPr/>
        <p:txBody>
          <a:bodyPr/>
          <a:lstStyle/>
          <a:p>
            <a:r>
              <a:rPr lang="en-US" altLang="en-US" smtClean="0">
                <a:ea typeface="ＭＳ Ｐゴシック" pitchFamily="34" charset="-128"/>
              </a:rPr>
              <a:t>Group Decision Making</a:t>
            </a:r>
            <a:endParaRPr lang="en-US" altLang="en-US" smtClean="0"/>
          </a:p>
        </p:txBody>
      </p:sp>
      <p:sp>
        <p:nvSpPr>
          <p:cNvPr id="43011" name="Content Placeholder 2"/>
          <p:cNvSpPr>
            <a:spLocks noGrp="1"/>
          </p:cNvSpPr>
          <p:nvPr>
            <p:ph idx="1"/>
          </p:nvPr>
        </p:nvSpPr>
        <p:spPr/>
        <p:txBody>
          <a:bodyPr/>
          <a:lstStyle/>
          <a:p>
            <a:pPr>
              <a:spcBef>
                <a:spcPts val="300"/>
              </a:spcBef>
              <a:buFont typeface="Arial" charset="0"/>
              <a:buChar char="•"/>
            </a:pPr>
            <a:r>
              <a:rPr lang="en-US" altLang="en-US" dirty="0" smtClean="0">
                <a:ea typeface="ＭＳ Ｐゴシック" pitchFamily="34" charset="-128"/>
              </a:rPr>
              <a:t>Groupthink</a:t>
            </a:r>
          </a:p>
          <a:p>
            <a:pPr lvl="1">
              <a:spcBef>
                <a:spcPts val="300"/>
              </a:spcBef>
              <a:buFont typeface="Arial" charset="0"/>
              <a:buChar char="•"/>
            </a:pPr>
            <a:r>
              <a:rPr lang="en-US" altLang="en-US" dirty="0" smtClean="0">
                <a:ea typeface="ＭＳ Ｐゴシック" pitchFamily="34" charset="-128"/>
              </a:rPr>
              <a:t>Conformity over accuracy</a:t>
            </a:r>
          </a:p>
          <a:p>
            <a:pPr lvl="1">
              <a:spcBef>
                <a:spcPts val="300"/>
              </a:spcBef>
              <a:buFont typeface="Arial" charset="0"/>
              <a:buChar char="•"/>
            </a:pPr>
            <a:r>
              <a:rPr lang="en-US" altLang="en-US" dirty="0" smtClean="0">
                <a:ea typeface="ＭＳ Ｐゴシック" pitchFamily="34" charset="-128"/>
              </a:rPr>
              <a:t>Prevented if groups:</a:t>
            </a:r>
          </a:p>
          <a:p>
            <a:pPr lvl="2">
              <a:spcBef>
                <a:spcPts val="300"/>
              </a:spcBef>
              <a:buFont typeface="Arial" charset="0"/>
              <a:buChar char="•"/>
            </a:pPr>
            <a:r>
              <a:rPr lang="en-US" altLang="en-US" dirty="0" smtClean="0">
                <a:ea typeface="ＭＳ Ｐゴシック" pitchFamily="34" charset="-128"/>
              </a:rPr>
              <a:t>Avoid isolation</a:t>
            </a:r>
          </a:p>
          <a:p>
            <a:pPr lvl="2">
              <a:spcBef>
                <a:spcPts val="300"/>
              </a:spcBef>
              <a:buFont typeface="Arial" charset="0"/>
              <a:buChar char="•"/>
            </a:pPr>
            <a:r>
              <a:rPr lang="en-US" altLang="en-US" dirty="0" smtClean="0">
                <a:ea typeface="ＭＳ Ｐゴシック" pitchFamily="34" charset="-128"/>
              </a:rPr>
              <a:t>Allow all sides of an argument to be aired</a:t>
            </a:r>
          </a:p>
          <a:p>
            <a:pPr lvl="2">
              <a:spcBef>
                <a:spcPts val="300"/>
              </a:spcBef>
              <a:buFont typeface="Arial" charset="0"/>
              <a:buChar char="•"/>
            </a:pPr>
            <a:r>
              <a:rPr lang="en-US" altLang="en-US" dirty="0" smtClean="0">
                <a:ea typeface="ＭＳ Ｐゴシック" pitchFamily="34" charset="-128"/>
              </a:rPr>
              <a:t>Have an impartial leader</a:t>
            </a:r>
          </a:p>
          <a:p>
            <a:pPr lvl="2">
              <a:spcBef>
                <a:spcPts val="300"/>
              </a:spcBef>
              <a:buFont typeface="Arial" charset="0"/>
              <a:buChar char="•"/>
            </a:pPr>
            <a:r>
              <a:rPr lang="en-US" altLang="en-US" dirty="0" smtClean="0">
                <a:ea typeface="ＭＳ Ｐゴシック" pitchFamily="34" charset="-128"/>
              </a:rPr>
              <a:t>Include outside experts</a:t>
            </a:r>
            <a:endParaRPr lang="en-US" altLang="en-US" sz="1400" dirty="0" smtClean="0">
              <a:ea typeface="ＭＳ Ｐゴシック" pitchFamily="34" charset="-128"/>
            </a:endParaRPr>
          </a:p>
          <a:p>
            <a:pPr>
              <a:buFont typeface="Arial" charset="0"/>
              <a:buChar char="•"/>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0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5B377FDA-7805-4989-8606-D983C549F498}" type="slidenum">
              <a:rPr lang="en-IN"/>
              <a:pPr>
                <a:defRPr/>
              </a:pPr>
              <a:t>38</a:t>
            </a:fld>
            <a:endParaRPr lang="en-IN" dirty="0"/>
          </a:p>
        </p:txBody>
      </p:sp>
      <p:sp>
        <p:nvSpPr>
          <p:cNvPr id="39938" name="Title 1"/>
          <p:cNvSpPr>
            <a:spLocks noGrp="1"/>
          </p:cNvSpPr>
          <p:nvPr>
            <p:ph type="title"/>
          </p:nvPr>
        </p:nvSpPr>
        <p:spPr/>
        <p:txBody>
          <a:bodyPr/>
          <a:lstStyle/>
          <a:p>
            <a:r>
              <a:rPr lang="en-US" altLang="en-US" smtClean="0">
                <a:ea typeface="ＭＳ Ｐゴシック" pitchFamily="34" charset="-128"/>
              </a:rPr>
              <a:t>Group Performance</a:t>
            </a:r>
            <a:endParaRPr lang="en-US" altLang="en-US" smtClean="0"/>
          </a:p>
        </p:txBody>
      </p:sp>
      <p:sp>
        <p:nvSpPr>
          <p:cNvPr id="39939" name="Content Placeholder 2"/>
          <p:cNvSpPr>
            <a:spLocks noGrp="1"/>
          </p:cNvSpPr>
          <p:nvPr>
            <p:ph idx="1"/>
          </p:nvPr>
        </p:nvSpPr>
        <p:spPr/>
        <p:txBody>
          <a:bodyPr/>
          <a:lstStyle/>
          <a:p>
            <a:pPr>
              <a:buFont typeface="Arial" charset="0"/>
              <a:buChar char="•"/>
            </a:pPr>
            <a:r>
              <a:rPr lang="en-US" altLang="en-US" dirty="0" smtClean="0">
                <a:ea typeface="ＭＳ Ｐゴシック" pitchFamily="34" charset="-128"/>
              </a:rPr>
              <a:t>Social </a:t>
            </a:r>
            <a:r>
              <a:rPr lang="en-US" altLang="en-US" dirty="0" smtClean="0">
                <a:ea typeface="ＭＳ Ｐゴシック" pitchFamily="34" charset="-128"/>
              </a:rPr>
              <a:t>facilitation</a:t>
            </a:r>
          </a:p>
          <a:p>
            <a:pPr lvl="1">
              <a:buFont typeface="Arial" charset="0"/>
              <a:buChar char="•"/>
            </a:pPr>
            <a:r>
              <a:rPr lang="en-US" altLang="en-US" dirty="0" smtClean="0">
                <a:ea typeface="ＭＳ Ｐゴシック" pitchFamily="34" charset="-128"/>
              </a:rPr>
              <a:t>Improvement in individual performance due to the presence of others</a:t>
            </a:r>
          </a:p>
          <a:p>
            <a:pPr lvl="1">
              <a:buFont typeface="Arial" charset="0"/>
              <a:buChar char="•"/>
            </a:pPr>
            <a:r>
              <a:rPr lang="en-US" altLang="en-US" dirty="0" smtClean="0">
                <a:ea typeface="ＭＳ Ｐゴシック" pitchFamily="34" charset="-128"/>
              </a:rPr>
              <a:t>Due to effects of arousal, only on well-learned tasks</a:t>
            </a:r>
          </a:p>
          <a:p>
            <a:pPr lvl="1">
              <a:buFont typeface="Arial" charset="0"/>
              <a:buChar char="•"/>
            </a:pPr>
            <a:endParaRPr lang="en-US" altLang="en-US" sz="1400" dirty="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26A5B595-F1B1-43D7-8E9B-3EFFA2A2791B}" type="slidenum">
              <a:rPr lang="en-IN"/>
              <a:pPr>
                <a:defRPr/>
              </a:pPr>
              <a:t>39</a:t>
            </a:fld>
            <a:endParaRPr lang="en-IN" dirty="0"/>
          </a:p>
        </p:txBody>
      </p:sp>
      <p:sp>
        <p:nvSpPr>
          <p:cNvPr id="40962" name="Title 1"/>
          <p:cNvSpPr>
            <a:spLocks noGrp="1"/>
          </p:cNvSpPr>
          <p:nvPr>
            <p:ph type="title"/>
          </p:nvPr>
        </p:nvSpPr>
        <p:spPr/>
        <p:txBody>
          <a:bodyPr/>
          <a:lstStyle/>
          <a:p>
            <a:r>
              <a:rPr lang="en-US" altLang="en-US" smtClean="0">
                <a:ea typeface="ＭＳ Ｐゴシック" pitchFamily="34" charset="-128"/>
              </a:rPr>
              <a:t>Group Performance</a:t>
            </a:r>
            <a:endParaRPr lang="en-US" altLang="en-US" smtClean="0"/>
          </a:p>
        </p:txBody>
      </p:sp>
      <p:sp>
        <p:nvSpPr>
          <p:cNvPr id="40963" name="Content Placeholder 2"/>
          <p:cNvSpPr>
            <a:spLocks noGrp="1"/>
          </p:cNvSpPr>
          <p:nvPr>
            <p:ph idx="1"/>
          </p:nvPr>
        </p:nvSpPr>
        <p:spPr/>
        <p:txBody>
          <a:bodyPr/>
          <a:lstStyle/>
          <a:p>
            <a:pPr>
              <a:buFont typeface="Arial" charset="0"/>
              <a:buChar char="•"/>
            </a:pPr>
            <a:r>
              <a:rPr lang="en-US" altLang="en-US" dirty="0" smtClean="0">
                <a:ea typeface="ＭＳ Ｐゴシック" pitchFamily="34" charset="-128"/>
              </a:rPr>
              <a:t>Social loafing</a:t>
            </a:r>
          </a:p>
          <a:p>
            <a:pPr lvl="1">
              <a:buFont typeface="Arial" charset="0"/>
              <a:buChar char="•"/>
            </a:pPr>
            <a:r>
              <a:rPr lang="en-US" altLang="en-US" dirty="0" smtClean="0">
                <a:ea typeface="ＭＳ Ｐゴシック" pitchFamily="34" charset="-128"/>
              </a:rPr>
              <a:t>Tendency to exert less effort in group due to less accountability for individual effort</a:t>
            </a:r>
          </a:p>
          <a:p>
            <a:pPr lvl="1">
              <a:buFont typeface="Arial" charset="0"/>
              <a:buChar char="•"/>
            </a:pPr>
            <a:r>
              <a:rPr lang="en-US" altLang="en-US" dirty="0" smtClean="0">
                <a:ea typeface="ＭＳ Ｐゴシック" pitchFamily="34" charset="-128"/>
              </a:rPr>
              <a:t>Decreased by increasing </a:t>
            </a:r>
            <a:r>
              <a:rPr lang="en-US" altLang="en-US" dirty="0" err="1" smtClean="0">
                <a:ea typeface="ＭＳ Ｐゴシック" pitchFamily="34" charset="-128"/>
              </a:rPr>
              <a:t>identifiability</a:t>
            </a:r>
            <a:r>
              <a:rPr lang="en-US" altLang="en-US" dirty="0" smtClean="0">
                <a:ea typeface="ＭＳ Ｐゴシック" pitchFamily="34" charset="-128"/>
              </a:rPr>
              <a:t>, simplifying evaluation, and making group task more attractive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B176BBB8-0A15-4101-B270-32B09720888F}" type="slidenum">
              <a:rPr lang="en-IN"/>
              <a:pPr>
                <a:defRPr/>
              </a:pPr>
              <a:t>4</a:t>
            </a:fld>
            <a:endParaRPr lang="en-IN" dirty="0"/>
          </a:p>
        </p:txBody>
      </p:sp>
      <p:sp>
        <p:nvSpPr>
          <p:cNvPr id="6146" name="Title 1"/>
          <p:cNvSpPr>
            <a:spLocks noGrp="1"/>
          </p:cNvSpPr>
          <p:nvPr>
            <p:ph type="title"/>
          </p:nvPr>
        </p:nvSpPr>
        <p:spPr/>
        <p:txBody>
          <a:bodyPr/>
          <a:lstStyle/>
          <a:p>
            <a:r>
              <a:rPr lang="en-US" altLang="en-US" smtClean="0">
                <a:ea typeface="ＭＳ Ｐゴシック" pitchFamily="34" charset="-128"/>
              </a:rPr>
              <a:t>Social Cognition</a:t>
            </a:r>
            <a:endParaRPr lang="en-US" altLang="en-US" smtClean="0"/>
          </a:p>
        </p:txBody>
      </p:sp>
      <p:sp>
        <p:nvSpPr>
          <p:cNvPr id="3" name="Content Placeholder 2"/>
          <p:cNvSpPr>
            <a:spLocks noGrp="1"/>
          </p:cNvSpPr>
          <p:nvPr>
            <p:ph idx="1"/>
          </p:nvPr>
        </p:nvSpPr>
        <p:spPr/>
        <p:txBody>
          <a:bodyPr/>
          <a:lstStyle/>
          <a:p>
            <a:pPr marL="342900" lvl="1" indent="-342900">
              <a:defRPr/>
            </a:pPr>
            <a:r>
              <a:rPr lang="en-US" sz="3200" dirty="0">
                <a:ea typeface="ＭＳ Ｐゴシック" pitchFamily="-65" charset="-128"/>
              </a:rPr>
              <a:t>Explores how people select, interpret, remember, and use social </a:t>
            </a:r>
            <a:r>
              <a:rPr lang="en-US" sz="3200" dirty="0" smtClean="0">
                <a:ea typeface="ＭＳ Ｐゴシック" pitchFamily="-65" charset="-128"/>
              </a:rPr>
              <a:t>information</a:t>
            </a:r>
            <a:endParaRPr lang="en-US" dirty="0" smtClean="0"/>
          </a:p>
          <a:p>
            <a:pPr lvl="1">
              <a:spcBef>
                <a:spcPts val="1200"/>
              </a:spcBef>
              <a:defRPr/>
            </a:pPr>
            <a:r>
              <a:rPr lang="en-US" dirty="0">
                <a:ea typeface="ＭＳ Ｐゴシック" pitchFamily="-65" charset="-128"/>
              </a:rPr>
              <a:t>Person </a:t>
            </a:r>
            <a:r>
              <a:rPr lang="en-US" dirty="0" smtClean="0">
                <a:ea typeface="ＭＳ Ｐゴシック" pitchFamily="-65" charset="-128"/>
              </a:rPr>
              <a:t>perception</a:t>
            </a:r>
            <a:endParaRPr lang="en-US" dirty="0">
              <a:ea typeface="ＭＳ Ｐゴシック" pitchFamily="-65" charset="-128"/>
            </a:endParaRPr>
          </a:p>
          <a:p>
            <a:pPr lvl="1">
              <a:spcBef>
                <a:spcPts val="1200"/>
              </a:spcBef>
              <a:defRPr/>
            </a:pPr>
            <a:r>
              <a:rPr lang="en-US" dirty="0">
                <a:ea typeface="ＭＳ Ｐゴシック" pitchFamily="-65" charset="-128"/>
              </a:rPr>
              <a:t>Attribution</a:t>
            </a:r>
          </a:p>
          <a:p>
            <a:pPr lvl="1">
              <a:spcBef>
                <a:spcPts val="1200"/>
              </a:spcBef>
              <a:defRPr/>
            </a:pPr>
            <a:r>
              <a:rPr lang="en-US" dirty="0">
                <a:ea typeface="ＭＳ Ｐゴシック" pitchFamily="-65" charset="-128"/>
              </a:rPr>
              <a:t>The </a:t>
            </a:r>
            <a:r>
              <a:rPr lang="en-US" dirty="0" smtClean="0">
                <a:ea typeface="ＭＳ Ｐゴシック" pitchFamily="-65" charset="-128"/>
              </a:rPr>
              <a:t>self as a social object</a:t>
            </a:r>
            <a:endParaRPr lang="en-US" dirty="0">
              <a:ea typeface="ＭＳ Ｐゴシック" pitchFamily="-65" charset="-128"/>
            </a:endParaRPr>
          </a:p>
          <a:p>
            <a:pPr lvl="1">
              <a:spcBef>
                <a:spcPts val="1200"/>
              </a:spcBef>
              <a:defRPr/>
            </a:pPr>
            <a:r>
              <a:rPr lang="en-US" dirty="0" smtClean="0">
                <a:ea typeface="ＭＳ Ｐゴシック" pitchFamily="-65" charset="-128"/>
              </a:rPr>
              <a:t>Attitudes</a:t>
            </a:r>
            <a:endParaRPr lang="en-US" dirty="0">
              <a:ea typeface="ＭＳ Ｐゴシック" pitchFamily="-65"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0CB1F294-B425-43B8-9285-F4CF213DAD89}" type="slidenum">
              <a:rPr lang="en-IN"/>
              <a:pPr>
                <a:defRPr/>
              </a:pPr>
              <a:t>40</a:t>
            </a:fld>
            <a:endParaRPr lang="en-IN" dirty="0"/>
          </a:p>
        </p:txBody>
      </p:sp>
      <p:sp>
        <p:nvSpPr>
          <p:cNvPr id="45058" name="Title 1"/>
          <p:cNvSpPr>
            <a:spLocks noGrp="1"/>
          </p:cNvSpPr>
          <p:nvPr>
            <p:ph type="title"/>
          </p:nvPr>
        </p:nvSpPr>
        <p:spPr/>
        <p:txBody>
          <a:bodyPr/>
          <a:lstStyle/>
          <a:p>
            <a:r>
              <a:rPr lang="en-US" altLang="en-US" smtClean="0">
                <a:ea typeface="ＭＳ Ｐゴシック" pitchFamily="34" charset="-128"/>
              </a:rPr>
              <a:t>Intergroup Relations</a:t>
            </a:r>
            <a:endParaRPr lang="en-US" altLang="en-US" smtClean="0"/>
          </a:p>
        </p:txBody>
      </p:sp>
      <p:sp>
        <p:nvSpPr>
          <p:cNvPr id="45059" name="Content Placeholder 2"/>
          <p:cNvSpPr>
            <a:spLocks noGrp="1"/>
          </p:cNvSpPr>
          <p:nvPr>
            <p:ph idx="1"/>
          </p:nvPr>
        </p:nvSpPr>
        <p:spPr/>
        <p:txBody>
          <a:bodyPr/>
          <a:lstStyle/>
          <a:p>
            <a:pPr>
              <a:spcBef>
                <a:spcPct val="0"/>
              </a:spcBef>
              <a:buFont typeface="Arial" charset="0"/>
              <a:buChar char="•"/>
            </a:pPr>
            <a:r>
              <a:rPr lang="en-US" altLang="en-US" dirty="0" smtClean="0">
                <a:ea typeface="ＭＳ Ｐゴシック" pitchFamily="34" charset="-128"/>
              </a:rPr>
              <a:t>Group identity: Us vs. Them</a:t>
            </a:r>
          </a:p>
          <a:p>
            <a:pPr>
              <a:spcBef>
                <a:spcPct val="0"/>
              </a:spcBef>
              <a:buFont typeface="Arial" charset="0"/>
              <a:buChar char="•"/>
            </a:pPr>
            <a:endParaRPr lang="en-US" altLang="en-US" sz="1800" dirty="0" smtClean="0">
              <a:ea typeface="ＭＳ Ｐゴシック" pitchFamily="34" charset="-128"/>
            </a:endParaRPr>
          </a:p>
          <a:p>
            <a:pPr>
              <a:spcBef>
                <a:spcPct val="0"/>
              </a:spcBef>
              <a:buFont typeface="Arial" charset="0"/>
              <a:buChar char="•"/>
            </a:pPr>
            <a:r>
              <a:rPr lang="en-US" altLang="en-US" dirty="0" smtClean="0">
                <a:ea typeface="ＭＳ Ｐゴシック" pitchFamily="34" charset="-128"/>
              </a:rPr>
              <a:t>Social identity</a:t>
            </a:r>
          </a:p>
          <a:p>
            <a:pPr lvl="1">
              <a:spcBef>
                <a:spcPct val="0"/>
              </a:spcBef>
              <a:buFont typeface="Arial" charset="0"/>
              <a:buChar char="•"/>
            </a:pPr>
            <a:r>
              <a:rPr lang="en-US" altLang="en-US" dirty="0" smtClean="0">
                <a:ea typeface="ＭＳ Ｐゴシック" pitchFamily="34" charset="-128"/>
              </a:rPr>
              <a:t>Defining self in terms of group membership</a:t>
            </a:r>
          </a:p>
          <a:p>
            <a:pPr lvl="1">
              <a:spcBef>
                <a:spcPct val="0"/>
              </a:spcBef>
              <a:buFont typeface="Arial" charset="0"/>
              <a:buChar char="•"/>
            </a:pPr>
            <a:r>
              <a:rPr lang="en-US" altLang="en-US" dirty="0" smtClean="0">
                <a:ea typeface="ＭＳ Ｐゴシック" pitchFamily="34" charset="-128"/>
              </a:rPr>
              <a:t>Crucial part of self-image and source of good feelings</a:t>
            </a:r>
          </a:p>
          <a:p>
            <a:pPr lvl="1">
              <a:spcBef>
                <a:spcPct val="0"/>
              </a:spcBef>
              <a:buFont typeface="Arial" charset="0"/>
              <a:buChar char="•"/>
            </a:pPr>
            <a:r>
              <a:rPr lang="en-US" altLang="en-US" dirty="0" smtClean="0">
                <a:ea typeface="ＭＳ Ｐゴシック" pitchFamily="34" charset="-128"/>
              </a:rPr>
              <a:t>In-group vs. out-group</a:t>
            </a:r>
            <a:r>
              <a:rPr lang="en-US" altLang="en-US" dirty="0" smtClean="0">
                <a:ea typeface="ＭＳ Ｐゴシック" pitchFamily="34" charset="-128"/>
                <a:sym typeface="Wingdings" pitchFamily="2" charset="2"/>
              </a:rPr>
              <a:t>	</a:t>
            </a:r>
          </a:p>
          <a:p>
            <a:pPr lvl="1">
              <a:spcBef>
                <a:spcPct val="0"/>
              </a:spcBef>
              <a:buFont typeface="Arial" charset="0"/>
              <a:buChar char="•"/>
            </a:pPr>
            <a:r>
              <a:rPr lang="en-US" altLang="en-US" dirty="0" smtClean="0">
                <a:ea typeface="ＭＳ Ｐゴシック" pitchFamily="34" charset="-128"/>
                <a:sym typeface="Wingdings" pitchFamily="2" charset="2"/>
              </a:rPr>
              <a:t>Minimal groups</a:t>
            </a:r>
          </a:p>
          <a:p>
            <a:pPr lvl="1">
              <a:spcBef>
                <a:spcPct val="0"/>
              </a:spcBef>
              <a:buFont typeface="Arial" charset="0"/>
              <a:buChar char="•"/>
            </a:pPr>
            <a:endParaRPr lang="en-US" altLang="en-US" sz="1800" dirty="0" smtClean="0">
              <a:ea typeface="ＭＳ Ｐゴシック" pitchFamily="34" charset="-128"/>
              <a:sym typeface="Wingdings" pitchFamily="2" charset="2"/>
            </a:endParaRPr>
          </a:p>
          <a:p>
            <a:pPr>
              <a:spcBef>
                <a:spcPct val="0"/>
              </a:spcBef>
              <a:buFont typeface="Arial" charset="0"/>
              <a:buChar char="•"/>
            </a:pPr>
            <a:r>
              <a:rPr lang="en-US" altLang="en-US" dirty="0" smtClean="0">
                <a:ea typeface="ＭＳ Ｐゴシック" pitchFamily="34" charset="-128"/>
                <a:sym typeface="Wingdings" pitchFamily="2" charset="2"/>
              </a:rPr>
              <a:t>Ethnocentrism</a:t>
            </a:r>
          </a:p>
          <a:p>
            <a:pPr lvl="1">
              <a:spcBef>
                <a:spcPct val="0"/>
              </a:spcBef>
              <a:buFont typeface="Arial" charset="0"/>
              <a:buChar char="•"/>
            </a:pPr>
            <a:r>
              <a:rPr lang="en-US" altLang="en-US" dirty="0" smtClean="0">
                <a:ea typeface="ＭＳ Ｐゴシック" pitchFamily="34" charset="-128"/>
                <a:sym typeface="Wingdings" pitchFamily="2" charset="2"/>
              </a:rPr>
              <a:t>Tendency to favor one’s own ethnic group</a:t>
            </a:r>
            <a:endParaRPr lang="en-US" altLang="en-US" dirty="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05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059">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05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83763C8C-ED1F-45C1-9EFF-55A4C669C1B0}" type="slidenum">
              <a:rPr lang="en-IN"/>
              <a:pPr>
                <a:defRPr/>
              </a:pPr>
              <a:t>41</a:t>
            </a:fld>
            <a:endParaRPr lang="en-IN" dirty="0"/>
          </a:p>
        </p:txBody>
      </p:sp>
      <p:sp>
        <p:nvSpPr>
          <p:cNvPr id="47106" name="Title 1"/>
          <p:cNvSpPr>
            <a:spLocks noGrp="1"/>
          </p:cNvSpPr>
          <p:nvPr>
            <p:ph type="title"/>
          </p:nvPr>
        </p:nvSpPr>
        <p:spPr/>
        <p:txBody>
          <a:bodyPr/>
          <a:lstStyle/>
          <a:p>
            <a:r>
              <a:rPr lang="en-US" altLang="en-US" smtClean="0">
                <a:ea typeface="ＭＳ Ｐゴシック" pitchFamily="34" charset="-128"/>
              </a:rPr>
              <a:t>Intergroup Relations: Prejudice</a:t>
            </a:r>
            <a:endParaRPr lang="en-US" altLang="en-US" smtClean="0"/>
          </a:p>
        </p:txBody>
      </p:sp>
      <p:sp>
        <p:nvSpPr>
          <p:cNvPr id="47107" name="Content Placeholder 2"/>
          <p:cNvSpPr>
            <a:spLocks noGrp="1"/>
          </p:cNvSpPr>
          <p:nvPr>
            <p:ph idx="1"/>
          </p:nvPr>
        </p:nvSpPr>
        <p:spPr/>
        <p:txBody>
          <a:bodyPr/>
          <a:lstStyle/>
          <a:p>
            <a:pPr>
              <a:buFont typeface="Arial" charset="0"/>
              <a:buChar char="•"/>
            </a:pPr>
            <a:r>
              <a:rPr lang="en-US" altLang="en-US" dirty="0" smtClean="0">
                <a:ea typeface="ＭＳ Ｐゴシック" pitchFamily="34" charset="-128"/>
              </a:rPr>
              <a:t>Unjustified negative attitude based on group membership</a:t>
            </a:r>
          </a:p>
          <a:p>
            <a:pPr>
              <a:buFont typeface="Arial" charset="0"/>
              <a:buChar char="•"/>
            </a:pPr>
            <a:r>
              <a:rPr lang="en-US" altLang="en-US" dirty="0" smtClean="0">
                <a:ea typeface="ＭＳ Ｐゴシック" pitchFamily="34" charset="-128"/>
              </a:rPr>
              <a:t>Explicit racism</a:t>
            </a:r>
          </a:p>
          <a:p>
            <a:pPr lvl="1">
              <a:buFont typeface="Arial" charset="0"/>
              <a:buChar char="•"/>
            </a:pPr>
            <a:r>
              <a:rPr lang="en-US" altLang="en-US" dirty="0" smtClean="0">
                <a:ea typeface="ＭＳ Ｐゴシック" pitchFamily="34" charset="-128"/>
              </a:rPr>
              <a:t>Conscious and openly shared attitude </a:t>
            </a:r>
            <a:endParaRPr lang="en-US" altLang="en-US" sz="1400" dirty="0" smtClean="0">
              <a:ea typeface="ＭＳ Ｐゴシック" pitchFamily="34" charset="-128"/>
            </a:endParaRPr>
          </a:p>
          <a:p>
            <a:pPr>
              <a:buFont typeface="Arial" charset="0"/>
              <a:buChar char="•"/>
            </a:pPr>
            <a:r>
              <a:rPr lang="en-US" altLang="en-US" dirty="0" smtClean="0">
                <a:ea typeface="ＭＳ Ｐゴシック" pitchFamily="34" charset="-128"/>
              </a:rPr>
              <a:t>Implicit racism</a:t>
            </a:r>
          </a:p>
          <a:p>
            <a:pPr lvl="1">
              <a:buFont typeface="Arial" charset="0"/>
              <a:buChar char="•"/>
            </a:pPr>
            <a:r>
              <a:rPr lang="en-US" altLang="en-US" dirty="0" smtClean="0">
                <a:ea typeface="ＭＳ Ｐゴシック" pitchFamily="34" charset="-128"/>
              </a:rPr>
              <a:t>Attitude on deeper, hidden level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E5505E59-C6BE-46D0-AD7A-59BC85162716}" type="slidenum">
              <a:rPr lang="en-IN"/>
              <a:pPr>
                <a:defRPr/>
              </a:pPr>
              <a:t>42</a:t>
            </a:fld>
            <a:endParaRPr lang="en-IN" dirty="0"/>
          </a:p>
        </p:txBody>
      </p:sp>
      <p:sp>
        <p:nvSpPr>
          <p:cNvPr id="48130" name="Title 1"/>
          <p:cNvSpPr>
            <a:spLocks noGrp="1"/>
          </p:cNvSpPr>
          <p:nvPr>
            <p:ph type="title"/>
          </p:nvPr>
        </p:nvSpPr>
        <p:spPr/>
        <p:txBody>
          <a:bodyPr/>
          <a:lstStyle/>
          <a:p>
            <a:r>
              <a:rPr lang="en-US" altLang="en-US" smtClean="0">
                <a:ea typeface="ＭＳ Ｐゴシック" pitchFamily="34" charset="-128"/>
              </a:rPr>
              <a:t>Intergroup Relations: Prejudice</a:t>
            </a:r>
            <a:endParaRPr lang="en-US" altLang="en-US" smtClean="0"/>
          </a:p>
        </p:txBody>
      </p:sp>
      <p:sp>
        <p:nvSpPr>
          <p:cNvPr id="48131" name="Content Placeholder 2"/>
          <p:cNvSpPr>
            <a:spLocks noGrp="1"/>
          </p:cNvSpPr>
          <p:nvPr>
            <p:ph idx="1"/>
          </p:nvPr>
        </p:nvSpPr>
        <p:spPr/>
        <p:txBody>
          <a:bodyPr/>
          <a:lstStyle/>
          <a:p>
            <a:pPr>
              <a:buFont typeface="Arial" charset="0"/>
              <a:buChar char="•"/>
            </a:pPr>
            <a:r>
              <a:rPr lang="en-US" altLang="en-US" dirty="0" smtClean="0">
                <a:ea typeface="ＭＳ Ｐゴシック" pitchFamily="34" charset="-128"/>
              </a:rPr>
              <a:t>Factors</a:t>
            </a:r>
          </a:p>
          <a:p>
            <a:pPr lvl="1">
              <a:buFont typeface="Arial" charset="0"/>
              <a:buChar char="•"/>
            </a:pPr>
            <a:r>
              <a:rPr lang="en-US" altLang="en-US" dirty="0" smtClean="0">
                <a:ea typeface="ＭＳ Ｐゴシック" pitchFamily="34" charset="-128"/>
              </a:rPr>
              <a:t>Competition between groups, scarcity of resources</a:t>
            </a:r>
          </a:p>
          <a:p>
            <a:pPr lvl="1">
              <a:buFont typeface="Arial" charset="0"/>
              <a:buChar char="•"/>
            </a:pPr>
            <a:r>
              <a:rPr lang="en-US" altLang="en-US" dirty="0" smtClean="0">
                <a:ea typeface="ＭＳ Ｐゴシック" pitchFamily="34" charset="-128"/>
              </a:rPr>
              <a:t>Cultural learning</a:t>
            </a:r>
          </a:p>
          <a:p>
            <a:pPr lvl="1">
              <a:buFont typeface="Arial" charset="0"/>
              <a:buChar char="•"/>
            </a:pPr>
            <a:r>
              <a:rPr lang="en-US" altLang="en-US" dirty="0" smtClean="0">
                <a:ea typeface="ＭＳ Ｐゴシック" pitchFamily="34" charset="-128"/>
              </a:rPr>
              <a:t>Low self-esteem</a:t>
            </a:r>
          </a:p>
          <a:p>
            <a:pPr lvl="1">
              <a:buFont typeface="Arial" charset="0"/>
              <a:buChar char="•"/>
            </a:pPr>
            <a:r>
              <a:rPr lang="en-US" altLang="en-US" dirty="0" smtClean="0">
                <a:ea typeface="ＭＳ Ｐゴシック" pitchFamily="34" charset="-128"/>
              </a:rPr>
              <a:t>Limits information-processing abilities</a:t>
            </a:r>
          </a:p>
          <a:p>
            <a:pPr lvl="1">
              <a:buFont typeface="Arial" charset="0"/>
              <a:buChar char="•"/>
            </a:pPr>
            <a:endParaRPr lang="en-US" altLang="en-US" dirty="0" smtClean="0">
              <a:ea typeface="ＭＳ Ｐゴシック" pitchFamily="34" charset="-128"/>
            </a:endParaRPr>
          </a:p>
          <a:p>
            <a:pPr>
              <a:buFont typeface="Arial" charset="0"/>
              <a:buChar char="•"/>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46B1B3DA-7BDE-4825-8042-BB124EB4DD34}" type="slidenum">
              <a:rPr lang="en-IN"/>
              <a:pPr>
                <a:defRPr/>
              </a:pPr>
              <a:t>43</a:t>
            </a:fld>
            <a:endParaRPr lang="en-IN" dirty="0"/>
          </a:p>
        </p:txBody>
      </p:sp>
      <p:sp>
        <p:nvSpPr>
          <p:cNvPr id="49154" name="Title 1"/>
          <p:cNvSpPr>
            <a:spLocks noGrp="1"/>
          </p:cNvSpPr>
          <p:nvPr>
            <p:ph type="title"/>
          </p:nvPr>
        </p:nvSpPr>
        <p:spPr/>
        <p:txBody>
          <a:bodyPr/>
          <a:lstStyle/>
          <a:p>
            <a:r>
              <a:rPr lang="en-US" altLang="en-US" smtClean="0">
                <a:ea typeface="ＭＳ Ｐゴシック" pitchFamily="34" charset="-128"/>
              </a:rPr>
              <a:t>Intergroup Relations: Prejudice</a:t>
            </a:r>
            <a:endParaRPr lang="en-US" altLang="en-US" smtClean="0"/>
          </a:p>
        </p:txBody>
      </p:sp>
      <p:sp>
        <p:nvSpPr>
          <p:cNvPr id="49155" name="Content Placeholder 2"/>
          <p:cNvSpPr>
            <a:spLocks noGrp="1"/>
          </p:cNvSpPr>
          <p:nvPr>
            <p:ph idx="1"/>
          </p:nvPr>
        </p:nvSpPr>
        <p:spPr/>
        <p:txBody>
          <a:bodyPr/>
          <a:lstStyle/>
          <a:p>
            <a:pPr>
              <a:buFont typeface="Arial" charset="0"/>
              <a:buChar char="•"/>
            </a:pPr>
            <a:r>
              <a:rPr lang="en-US" altLang="en-US" dirty="0" smtClean="0">
                <a:ea typeface="ＭＳ Ｐゴシック" pitchFamily="34" charset="-128"/>
              </a:rPr>
              <a:t>Stereotypes</a:t>
            </a:r>
          </a:p>
          <a:p>
            <a:pPr lvl="1">
              <a:buFont typeface="Arial" charset="0"/>
              <a:buChar char="•"/>
            </a:pPr>
            <a:r>
              <a:rPr lang="en-US" altLang="en-US" dirty="0" smtClean="0">
                <a:ea typeface="ＭＳ Ｐゴシック" pitchFamily="34" charset="-128"/>
              </a:rPr>
              <a:t>Generalizations about group</a:t>
            </a:r>
          </a:p>
          <a:p>
            <a:pPr lvl="1">
              <a:buFont typeface="Arial" charset="0"/>
              <a:buChar char="•"/>
            </a:pPr>
            <a:r>
              <a:rPr lang="en-US" altLang="en-US" dirty="0" smtClean="0">
                <a:ea typeface="ＭＳ Ｐゴシック" pitchFamily="34" charset="-128"/>
              </a:rPr>
              <a:t>More likely to stereotype out-group members</a:t>
            </a:r>
          </a:p>
          <a:p>
            <a:pPr>
              <a:buFont typeface="Arial" charset="0"/>
              <a:buChar char="•"/>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C298D776-92EA-49EA-A9F9-3A5783A0760B}" type="slidenum">
              <a:rPr lang="en-IN"/>
              <a:pPr>
                <a:defRPr/>
              </a:pPr>
              <a:t>44</a:t>
            </a:fld>
            <a:endParaRPr lang="en-IN" dirty="0"/>
          </a:p>
        </p:txBody>
      </p:sp>
      <p:sp>
        <p:nvSpPr>
          <p:cNvPr id="50178" name="Title 1"/>
          <p:cNvSpPr>
            <a:spLocks noGrp="1"/>
          </p:cNvSpPr>
          <p:nvPr>
            <p:ph type="title"/>
          </p:nvPr>
        </p:nvSpPr>
        <p:spPr/>
        <p:txBody>
          <a:bodyPr/>
          <a:lstStyle/>
          <a:p>
            <a:r>
              <a:rPr lang="en-US" altLang="en-US" smtClean="0">
                <a:ea typeface="ＭＳ Ｐゴシック" pitchFamily="34" charset="-128"/>
              </a:rPr>
              <a:t>Intergroup Relations</a:t>
            </a:r>
            <a:endParaRPr lang="en-US" altLang="en-US" smtClean="0"/>
          </a:p>
        </p:txBody>
      </p:sp>
      <p:sp>
        <p:nvSpPr>
          <p:cNvPr id="50179" name="Content Placeholder 2"/>
          <p:cNvSpPr>
            <a:spLocks noGrp="1"/>
          </p:cNvSpPr>
          <p:nvPr>
            <p:ph idx="1"/>
          </p:nvPr>
        </p:nvSpPr>
        <p:spPr/>
        <p:txBody>
          <a:bodyPr/>
          <a:lstStyle/>
          <a:p>
            <a:pPr>
              <a:buFont typeface="Arial" charset="0"/>
              <a:buChar char="•"/>
            </a:pPr>
            <a:r>
              <a:rPr lang="en-US" altLang="en-US" dirty="0" smtClean="0">
                <a:ea typeface="ＭＳ Ｐゴシック" pitchFamily="34" charset="-128"/>
              </a:rPr>
              <a:t>Discrimination</a:t>
            </a:r>
          </a:p>
          <a:p>
            <a:pPr lvl="1">
              <a:buFont typeface="Arial" charset="0"/>
              <a:buChar char="•"/>
            </a:pPr>
            <a:r>
              <a:rPr lang="en-US" altLang="en-US" dirty="0" smtClean="0">
                <a:ea typeface="ＭＳ Ｐゴシック" pitchFamily="34" charset="-128"/>
              </a:rPr>
              <a:t>Unjustified negative or harmful action based on group membership</a:t>
            </a:r>
          </a:p>
          <a:p>
            <a:pPr lvl="1">
              <a:buFont typeface="Arial" charset="0"/>
              <a:buNone/>
            </a:pPr>
            <a:endParaRPr lang="en-US" altLang="en-US" sz="1800" dirty="0" smtClean="0">
              <a:ea typeface="ＭＳ Ｐゴシック" pitchFamily="34" charset="-128"/>
            </a:endParaRPr>
          </a:p>
          <a:p>
            <a:pPr>
              <a:buFont typeface="Arial" charset="0"/>
              <a:buChar char="•"/>
            </a:pPr>
            <a:r>
              <a:rPr lang="en-US" altLang="en-US" dirty="0" smtClean="0">
                <a:ea typeface="ＭＳ Ｐゴシック" pitchFamily="34" charset="-128"/>
              </a:rPr>
              <a:t>Improving intergroup relations</a:t>
            </a:r>
          </a:p>
          <a:p>
            <a:pPr lvl="1">
              <a:buFont typeface="Arial" charset="0"/>
              <a:buChar char="•"/>
            </a:pPr>
            <a:r>
              <a:rPr lang="en-US" altLang="en-US" dirty="0" smtClean="0">
                <a:ea typeface="ＭＳ Ｐゴシック" pitchFamily="34" charset="-128"/>
              </a:rPr>
              <a:t>Certain types of contact</a:t>
            </a:r>
          </a:p>
          <a:p>
            <a:pPr lvl="1">
              <a:buFont typeface="Arial" charset="0"/>
              <a:buChar char="•"/>
            </a:pPr>
            <a:r>
              <a:rPr lang="en-US" altLang="en-US" dirty="0" smtClean="0">
                <a:ea typeface="ＭＳ Ｐゴシック" pitchFamily="34" charset="-128"/>
              </a:rPr>
              <a:t>Task-oriented cooperation</a:t>
            </a:r>
          </a:p>
          <a:p>
            <a:pPr lvl="2">
              <a:buFont typeface="Arial" charset="0"/>
              <a:buChar char="•"/>
            </a:pPr>
            <a:r>
              <a:rPr lang="en-US" altLang="en-US" dirty="0" err="1" smtClean="0">
                <a:ea typeface="ＭＳ Ｐゴシック" pitchFamily="34" charset="-128"/>
              </a:rPr>
              <a:t>Sherif’s</a:t>
            </a:r>
            <a:r>
              <a:rPr lang="en-US" altLang="en-US" dirty="0" smtClean="0">
                <a:ea typeface="ＭＳ Ｐゴシック" pitchFamily="34" charset="-128"/>
              </a:rPr>
              <a:t> (1961) Robbers Cave study</a:t>
            </a:r>
          </a:p>
          <a:p>
            <a:pPr lvl="2">
              <a:buFont typeface="Arial" charset="0"/>
              <a:buChar char="•"/>
            </a:pPr>
            <a:r>
              <a:rPr lang="en-US" altLang="en-US" dirty="0" smtClean="0">
                <a:ea typeface="ＭＳ Ｐゴシック" pitchFamily="34" charset="-128"/>
              </a:rPr>
              <a:t>Aronson’s (1986) Jigsaw Classroom</a:t>
            </a:r>
          </a:p>
          <a:p>
            <a:pPr>
              <a:buFont typeface="Arial" charset="0"/>
              <a:buChar char="•"/>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17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1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4F11A119-56DE-4AF6-A665-B57BB1431B7F}" type="slidenum">
              <a:rPr lang="en-IN"/>
              <a:pPr>
                <a:defRPr/>
              </a:pPr>
              <a:t>45</a:t>
            </a:fld>
            <a:endParaRPr lang="en-IN" dirty="0"/>
          </a:p>
        </p:txBody>
      </p:sp>
      <p:sp>
        <p:nvSpPr>
          <p:cNvPr id="51202" name="Title 1"/>
          <p:cNvSpPr>
            <a:spLocks noGrp="1"/>
          </p:cNvSpPr>
          <p:nvPr>
            <p:ph type="title"/>
          </p:nvPr>
        </p:nvSpPr>
        <p:spPr/>
        <p:txBody>
          <a:bodyPr/>
          <a:lstStyle/>
          <a:p>
            <a:r>
              <a:rPr lang="en-US" altLang="en-US" smtClean="0">
                <a:ea typeface="ＭＳ Ｐゴシック" pitchFamily="34" charset="-128"/>
              </a:rPr>
              <a:t>Types of Social Identity</a:t>
            </a:r>
            <a:endParaRPr lang="en-US" altLang="en-US" smtClean="0"/>
          </a:p>
        </p:txBody>
      </p:sp>
      <p:pic>
        <p:nvPicPr>
          <p:cNvPr id="51206" name="Picture 6" descr="kin35341_11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825" y="2667000"/>
            <a:ext cx="6864350" cy="152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CDE5ECB8-7708-4CF1-A2E6-94CE6A4A1094}" type="slidenum">
              <a:rPr lang="en-IN"/>
              <a:pPr>
                <a:defRPr/>
              </a:pPr>
              <a:t>46</a:t>
            </a:fld>
            <a:endParaRPr lang="en-IN" dirty="0"/>
          </a:p>
        </p:txBody>
      </p:sp>
      <p:sp>
        <p:nvSpPr>
          <p:cNvPr id="52226" name="Title 1"/>
          <p:cNvSpPr>
            <a:spLocks noGrp="1"/>
          </p:cNvSpPr>
          <p:nvPr>
            <p:ph type="title"/>
          </p:nvPr>
        </p:nvSpPr>
        <p:spPr/>
        <p:txBody>
          <a:bodyPr/>
          <a:lstStyle/>
          <a:p>
            <a:r>
              <a:rPr lang="en-US" altLang="en-US" smtClean="0">
                <a:ea typeface="ＭＳ Ｐゴシック" pitchFamily="34" charset="-128"/>
              </a:rPr>
              <a:t>Close Relationships: Attraction</a:t>
            </a:r>
            <a:endParaRPr lang="en-US" altLang="en-US" smtClean="0"/>
          </a:p>
        </p:txBody>
      </p:sp>
      <p:sp>
        <p:nvSpPr>
          <p:cNvPr id="52227" name="Content Placeholder 2"/>
          <p:cNvSpPr>
            <a:spLocks noGrp="1"/>
          </p:cNvSpPr>
          <p:nvPr>
            <p:ph idx="1"/>
          </p:nvPr>
        </p:nvSpPr>
        <p:spPr/>
        <p:txBody>
          <a:bodyPr/>
          <a:lstStyle/>
          <a:p>
            <a:pPr>
              <a:spcBef>
                <a:spcPts val="1200"/>
              </a:spcBef>
              <a:buFont typeface="Arial" charset="0"/>
              <a:buChar char="•"/>
            </a:pPr>
            <a:r>
              <a:rPr lang="en-US" altLang="en-US" dirty="0" smtClean="0">
                <a:ea typeface="ＭＳ Ｐゴシック" pitchFamily="34" charset="-128"/>
              </a:rPr>
              <a:t>Proximity</a:t>
            </a:r>
          </a:p>
          <a:p>
            <a:pPr lvl="1">
              <a:spcBef>
                <a:spcPts val="1200"/>
              </a:spcBef>
              <a:buFont typeface="Arial" charset="0"/>
              <a:buChar char="•"/>
            </a:pPr>
            <a:r>
              <a:rPr lang="en-US" altLang="en-US" dirty="0" smtClean="0">
                <a:ea typeface="ＭＳ Ｐゴシック" pitchFamily="34" charset="-128"/>
              </a:rPr>
              <a:t>Physical closeness as strong predictor of attraction</a:t>
            </a:r>
          </a:p>
          <a:p>
            <a:pPr lvl="1">
              <a:spcBef>
                <a:spcPts val="1200"/>
              </a:spcBef>
              <a:buFont typeface="Arial" charset="0"/>
              <a:buChar char="•"/>
            </a:pPr>
            <a:r>
              <a:rPr lang="en-US" altLang="en-US" dirty="0" smtClean="0">
                <a:ea typeface="ＭＳ Ｐゴシック" pitchFamily="34" charset="-128"/>
              </a:rPr>
              <a:t>Mere exposure effect</a:t>
            </a:r>
          </a:p>
          <a:p>
            <a:pPr lvl="2">
              <a:spcBef>
                <a:spcPts val="1200"/>
              </a:spcBef>
              <a:buFont typeface="Arial" charset="0"/>
              <a:buChar char="•"/>
            </a:pPr>
            <a:r>
              <a:rPr lang="en-US" altLang="en-US" dirty="0" smtClean="0">
                <a:ea typeface="ＭＳ Ｐゴシック" pitchFamily="34" charset="-128"/>
              </a:rPr>
              <a:t>Encounters increase liking, even without realizing it</a:t>
            </a:r>
          </a:p>
          <a:p>
            <a:pPr lvl="1">
              <a:spcBef>
                <a:spcPts val="1200"/>
              </a:spcBef>
              <a:buFont typeface="Arial" charset="0"/>
              <a:buChar char="•"/>
            </a:pPr>
            <a:r>
              <a:rPr lang="en-US" altLang="en-US" dirty="0" smtClean="0">
                <a:ea typeface="ＭＳ Ｐゴシック" pitchFamily="34" charset="-128"/>
              </a:rPr>
              <a:t>Consensual validation </a:t>
            </a:r>
          </a:p>
          <a:p>
            <a:pPr lvl="2">
              <a:spcBef>
                <a:spcPts val="1200"/>
              </a:spcBef>
              <a:buFont typeface="Arial" charset="0"/>
              <a:buChar char="•"/>
            </a:pPr>
            <a:r>
              <a:rPr lang="en-US" altLang="en-US" dirty="0" smtClean="0">
                <a:ea typeface="ＭＳ Ｐゴシック" pitchFamily="34" charset="-128"/>
              </a:rPr>
              <a:t>Explains why people are attracted to others who are similar to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B032CEB0-FB04-4D38-81E4-24E69605EEFE}" type="slidenum">
              <a:rPr lang="en-IN"/>
              <a:pPr>
                <a:defRPr/>
              </a:pPr>
              <a:t>47</a:t>
            </a:fld>
            <a:endParaRPr lang="en-IN" dirty="0"/>
          </a:p>
        </p:txBody>
      </p:sp>
      <p:sp>
        <p:nvSpPr>
          <p:cNvPr id="53250" name="Title 1"/>
          <p:cNvSpPr>
            <a:spLocks noGrp="1"/>
          </p:cNvSpPr>
          <p:nvPr>
            <p:ph type="title"/>
          </p:nvPr>
        </p:nvSpPr>
        <p:spPr/>
        <p:txBody>
          <a:bodyPr/>
          <a:lstStyle/>
          <a:p>
            <a:r>
              <a:rPr lang="en-US" altLang="en-US" smtClean="0">
                <a:ea typeface="ＭＳ Ｐゴシック" pitchFamily="34" charset="-128"/>
              </a:rPr>
              <a:t>Close Relationships: Attraction</a:t>
            </a:r>
            <a:endParaRPr lang="en-US" altLang="en-US" smtClean="0"/>
          </a:p>
        </p:txBody>
      </p:sp>
      <p:sp>
        <p:nvSpPr>
          <p:cNvPr id="53251" name="Content Placeholder 2"/>
          <p:cNvSpPr>
            <a:spLocks noGrp="1"/>
          </p:cNvSpPr>
          <p:nvPr>
            <p:ph idx="1"/>
          </p:nvPr>
        </p:nvSpPr>
        <p:spPr/>
        <p:txBody>
          <a:bodyPr/>
          <a:lstStyle/>
          <a:p>
            <a:pPr>
              <a:spcBef>
                <a:spcPct val="0"/>
              </a:spcBef>
              <a:buFont typeface="Arial" charset="0"/>
              <a:buChar char="•"/>
            </a:pPr>
            <a:r>
              <a:rPr lang="en-US" altLang="en-US" dirty="0" smtClean="0">
                <a:ea typeface="ＭＳ Ｐゴシック" pitchFamily="34" charset="-128"/>
              </a:rPr>
              <a:t>Evolutionary approaches</a:t>
            </a:r>
          </a:p>
          <a:p>
            <a:pPr lvl="1">
              <a:spcBef>
                <a:spcPct val="0"/>
              </a:spcBef>
              <a:buFont typeface="Arial" charset="0"/>
              <a:buChar char="•"/>
            </a:pPr>
            <a:r>
              <a:rPr lang="en-US" altLang="en-US" dirty="0" smtClean="0">
                <a:ea typeface="ＭＳ Ｐゴシック" pitchFamily="34" charset="-128"/>
              </a:rPr>
              <a:t>Gender differences in attraction variables based on different roles in procreation</a:t>
            </a:r>
          </a:p>
          <a:p>
            <a:pPr lvl="1">
              <a:spcBef>
                <a:spcPct val="0"/>
              </a:spcBef>
              <a:buFont typeface="Arial" charset="0"/>
              <a:buChar char="•"/>
            </a:pPr>
            <a:r>
              <a:rPr lang="en-US" altLang="en-US" dirty="0" smtClean="0">
                <a:ea typeface="ＭＳ Ｐゴシック" pitchFamily="34" charset="-128"/>
              </a:rPr>
              <a:t>Males focus on quantity of sexual partners</a:t>
            </a:r>
          </a:p>
          <a:p>
            <a:pPr lvl="1">
              <a:spcBef>
                <a:spcPct val="0"/>
              </a:spcBef>
              <a:buFont typeface="Arial" charset="0"/>
              <a:buChar char="•"/>
            </a:pPr>
            <a:r>
              <a:rPr lang="en-US" altLang="en-US" dirty="0" smtClean="0">
                <a:ea typeface="ＭＳ Ｐゴシック" pitchFamily="34" charset="-128"/>
              </a:rPr>
              <a:t>Females focus on quality and resources</a:t>
            </a:r>
          </a:p>
          <a:p>
            <a:pPr lvl="1">
              <a:spcBef>
                <a:spcPct val="0"/>
              </a:spcBef>
              <a:buFont typeface="Arial" charset="0"/>
              <a:buChar char="•"/>
            </a:pPr>
            <a:r>
              <a:rPr lang="en-US" altLang="en-US" dirty="0" smtClean="0">
                <a:ea typeface="ＭＳ Ｐゴシック" pitchFamily="34" charset="-128"/>
              </a:rPr>
              <a:t>Criticism</a:t>
            </a:r>
          </a:p>
          <a:p>
            <a:pPr lvl="2">
              <a:spcBef>
                <a:spcPct val="0"/>
              </a:spcBef>
              <a:buFont typeface="Arial" charset="0"/>
              <a:buChar char="•"/>
            </a:pPr>
            <a:r>
              <a:rPr lang="en-US" altLang="en-US" dirty="0" smtClean="0">
                <a:ea typeface="ＭＳ Ｐゴシック" pitchFamily="34" charset="-128"/>
              </a:rPr>
              <a:t>Humans have the decision-making ability to change their gender behavior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08D51C3A-81ED-47F7-A882-5A3C74961FF9}" type="slidenum">
              <a:rPr lang="en-IN"/>
              <a:pPr>
                <a:defRPr/>
              </a:pPr>
              <a:t>48</a:t>
            </a:fld>
            <a:endParaRPr lang="en-IN" dirty="0"/>
          </a:p>
        </p:txBody>
      </p:sp>
      <p:sp>
        <p:nvSpPr>
          <p:cNvPr id="54274" name="Title 1"/>
          <p:cNvSpPr>
            <a:spLocks noGrp="1"/>
          </p:cNvSpPr>
          <p:nvPr>
            <p:ph type="title"/>
          </p:nvPr>
        </p:nvSpPr>
        <p:spPr/>
        <p:txBody>
          <a:bodyPr/>
          <a:lstStyle/>
          <a:p>
            <a:r>
              <a:rPr lang="en-US" altLang="en-US" smtClean="0">
                <a:solidFill>
                  <a:schemeClr val="tx2"/>
                </a:solidFill>
                <a:latin typeface="Arial" charset="0"/>
              </a:rPr>
              <a:t>Close Relationships: Attachment</a:t>
            </a:r>
            <a:endParaRPr lang="en-US" altLang="en-US" smtClean="0"/>
          </a:p>
        </p:txBody>
      </p:sp>
      <p:sp>
        <p:nvSpPr>
          <p:cNvPr id="3" name="Content Placeholder 2"/>
          <p:cNvSpPr>
            <a:spLocks noGrp="1"/>
          </p:cNvSpPr>
          <p:nvPr>
            <p:ph idx="1"/>
          </p:nvPr>
        </p:nvSpPr>
        <p:spPr/>
        <p:txBody>
          <a:bodyPr/>
          <a:lstStyle/>
          <a:p>
            <a:pPr>
              <a:buFont typeface="Arial" charset="0"/>
              <a:buChar char="•"/>
            </a:pPr>
            <a:r>
              <a:rPr lang="en-US" altLang="en-US" dirty="0" smtClean="0"/>
              <a:t>Secure style</a:t>
            </a:r>
          </a:p>
          <a:p>
            <a:pPr lvl="1">
              <a:buFont typeface="Arial" charset="0"/>
              <a:buChar char="•"/>
            </a:pPr>
            <a:r>
              <a:rPr lang="en-US" altLang="en-US" dirty="0" smtClean="0"/>
              <a:t>Positive views of relationships, easy to get close to others and not concerned about romance</a:t>
            </a:r>
          </a:p>
          <a:p>
            <a:pPr>
              <a:buFont typeface="Arial" charset="0"/>
              <a:buChar char="•"/>
            </a:pPr>
            <a:r>
              <a:rPr lang="en-US" altLang="en-US" dirty="0" smtClean="0"/>
              <a:t>Avoidant style</a:t>
            </a:r>
          </a:p>
          <a:p>
            <a:pPr lvl="1">
              <a:buFont typeface="Arial" charset="0"/>
              <a:buChar char="•"/>
            </a:pPr>
            <a:r>
              <a:rPr lang="en-US" altLang="en-US" dirty="0" smtClean="0"/>
              <a:t>Hesitant about getting involved in romance </a:t>
            </a:r>
          </a:p>
          <a:p>
            <a:pPr lvl="1">
              <a:buFont typeface="Arial" charset="0"/>
              <a:buChar char="•"/>
            </a:pPr>
            <a:r>
              <a:rPr lang="en-US" altLang="en-US" dirty="0" smtClean="0"/>
              <a:t>Once in a relationship tend to distance themselves from their partner</a:t>
            </a:r>
          </a:p>
          <a:p>
            <a:pPr>
              <a:buFont typeface="Arial" charset="0"/>
              <a:buChar char="•"/>
            </a:pPr>
            <a:r>
              <a:rPr lang="en-US" altLang="en-US" dirty="0" smtClean="0"/>
              <a:t>Anxious style</a:t>
            </a:r>
          </a:p>
          <a:p>
            <a:pPr lvl="1">
              <a:buFont typeface="Arial" charset="0"/>
              <a:buChar char="•"/>
            </a:pPr>
            <a:r>
              <a:rPr lang="en-US" altLang="en-US" dirty="0" smtClean="0"/>
              <a:t>Demand closeness, less trusting, more emotional, jealous, and possessive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FAC43FA3-EA4B-46EE-988F-D72D4E5AAE93}" type="slidenum">
              <a:rPr lang="en-IN"/>
              <a:pPr>
                <a:defRPr/>
              </a:pPr>
              <a:t>49</a:t>
            </a:fld>
            <a:endParaRPr lang="en-IN" dirty="0"/>
          </a:p>
        </p:txBody>
      </p:sp>
      <p:sp>
        <p:nvSpPr>
          <p:cNvPr id="55298" name="Title 1"/>
          <p:cNvSpPr>
            <a:spLocks noGrp="1"/>
          </p:cNvSpPr>
          <p:nvPr>
            <p:ph type="title"/>
          </p:nvPr>
        </p:nvSpPr>
        <p:spPr/>
        <p:txBody>
          <a:bodyPr/>
          <a:lstStyle/>
          <a:p>
            <a:r>
              <a:rPr lang="en-US" altLang="en-US" smtClean="0">
                <a:ea typeface="ＭＳ Ｐゴシック" pitchFamily="34" charset="-128"/>
              </a:rPr>
              <a:t>Close Relationships: Love</a:t>
            </a:r>
            <a:endParaRPr lang="en-US" altLang="en-US" smtClean="0"/>
          </a:p>
        </p:txBody>
      </p:sp>
      <p:sp>
        <p:nvSpPr>
          <p:cNvPr id="55299" name="Content Placeholder 2"/>
          <p:cNvSpPr>
            <a:spLocks noGrp="1"/>
          </p:cNvSpPr>
          <p:nvPr>
            <p:ph idx="1"/>
          </p:nvPr>
        </p:nvSpPr>
        <p:spPr/>
        <p:txBody>
          <a:bodyPr/>
          <a:lstStyle/>
          <a:p>
            <a:pPr>
              <a:spcBef>
                <a:spcPts val="300"/>
              </a:spcBef>
              <a:buFont typeface="Arial" charset="0"/>
              <a:buChar char="•"/>
            </a:pPr>
            <a:r>
              <a:rPr lang="en-US" altLang="en-US" dirty="0" smtClean="0">
                <a:ea typeface="ＭＳ Ｐゴシック" pitchFamily="34" charset="-128"/>
              </a:rPr>
              <a:t>Romantic (passionate) love</a:t>
            </a:r>
          </a:p>
          <a:p>
            <a:pPr lvl="1">
              <a:spcBef>
                <a:spcPts val="300"/>
              </a:spcBef>
              <a:buFont typeface="Arial" charset="0"/>
              <a:buChar char="•"/>
            </a:pPr>
            <a:r>
              <a:rPr lang="en-US" altLang="en-US" dirty="0" smtClean="0">
                <a:ea typeface="ＭＳ Ｐゴシック" pitchFamily="34" charset="-128"/>
              </a:rPr>
              <a:t>Strong components of sexuality and infatuation</a:t>
            </a:r>
          </a:p>
          <a:p>
            <a:pPr lvl="1">
              <a:spcBef>
                <a:spcPts val="300"/>
              </a:spcBef>
              <a:buFont typeface="Arial" charset="0"/>
              <a:buChar char="•"/>
            </a:pPr>
            <a:r>
              <a:rPr lang="en-US" altLang="en-US" dirty="0" smtClean="0">
                <a:ea typeface="ＭＳ Ｐゴシック" pitchFamily="34" charset="-128"/>
              </a:rPr>
              <a:t>Predominates in early part of love relationship</a:t>
            </a:r>
          </a:p>
          <a:p>
            <a:pPr>
              <a:spcBef>
                <a:spcPts val="300"/>
              </a:spcBef>
              <a:buFont typeface="Arial" charset="0"/>
              <a:buChar char="•"/>
            </a:pPr>
            <a:r>
              <a:rPr lang="en-US" altLang="en-US" dirty="0" smtClean="0">
                <a:ea typeface="ＭＳ Ｐゴシック" pitchFamily="34" charset="-128"/>
              </a:rPr>
              <a:t>Affectionate (companionate) love</a:t>
            </a:r>
          </a:p>
          <a:p>
            <a:pPr lvl="1">
              <a:spcBef>
                <a:spcPts val="300"/>
              </a:spcBef>
              <a:buFont typeface="Arial" charset="0"/>
              <a:buChar char="•"/>
            </a:pPr>
            <a:r>
              <a:rPr lang="en-US" altLang="en-US" dirty="0" smtClean="0">
                <a:ea typeface="ＭＳ Ｐゴシック" pitchFamily="34" charset="-128"/>
              </a:rPr>
              <a:t>Deep, caring affection for another person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FDE61C30-6324-4524-AE0C-F252CDCB3A4B}" type="slidenum">
              <a:rPr lang="en-IN"/>
              <a:pPr>
                <a:defRPr/>
              </a:pPr>
              <a:t>5</a:t>
            </a:fld>
            <a:endParaRPr lang="en-IN" dirty="0"/>
          </a:p>
        </p:txBody>
      </p:sp>
      <p:sp>
        <p:nvSpPr>
          <p:cNvPr id="7170" name="Title 1"/>
          <p:cNvSpPr>
            <a:spLocks noGrp="1"/>
          </p:cNvSpPr>
          <p:nvPr>
            <p:ph type="title"/>
          </p:nvPr>
        </p:nvSpPr>
        <p:spPr/>
        <p:txBody>
          <a:bodyPr/>
          <a:lstStyle/>
          <a:p>
            <a:r>
              <a:rPr lang="en-US" altLang="en-US" smtClean="0">
                <a:ea typeface="ＭＳ Ｐゴシック" pitchFamily="34" charset="-128"/>
              </a:rPr>
              <a:t>Person Perception</a:t>
            </a:r>
            <a:endParaRPr lang="en-US" altLang="en-US" smtClean="0"/>
          </a:p>
        </p:txBody>
      </p:sp>
      <p:sp>
        <p:nvSpPr>
          <p:cNvPr id="7171" name="Content Placeholder 2"/>
          <p:cNvSpPr>
            <a:spLocks noGrp="1"/>
          </p:cNvSpPr>
          <p:nvPr>
            <p:ph idx="1"/>
          </p:nvPr>
        </p:nvSpPr>
        <p:spPr/>
        <p:txBody>
          <a:bodyPr/>
          <a:lstStyle/>
          <a:p>
            <a:pPr>
              <a:spcBef>
                <a:spcPts val="300"/>
              </a:spcBef>
              <a:buFont typeface="Arial" charset="0"/>
              <a:buChar char="•"/>
            </a:pPr>
            <a:r>
              <a:rPr lang="en-US" altLang="en-US" dirty="0" smtClean="0">
                <a:ea typeface="ＭＳ Ｐゴシック" pitchFamily="34" charset="-128"/>
              </a:rPr>
              <a:t>Processes by which social stimuli, such as faces, are used to form impressions of others</a:t>
            </a:r>
            <a:endParaRPr lang="en-US" altLang="en-US" sz="1400" dirty="0" smtClean="0">
              <a:ea typeface="ＭＳ Ｐゴシック" pitchFamily="34" charset="-128"/>
            </a:endParaRPr>
          </a:p>
          <a:p>
            <a:pPr>
              <a:spcBef>
                <a:spcPts val="300"/>
              </a:spcBef>
              <a:buFont typeface="Arial" charset="0"/>
              <a:buChar char="•"/>
            </a:pPr>
            <a:r>
              <a:rPr lang="en-US" altLang="en-US" dirty="0" smtClean="0">
                <a:ea typeface="ＭＳ Ｐゴシック" pitchFamily="34" charset="-128"/>
              </a:rPr>
              <a:t>Physical attractiveness</a:t>
            </a:r>
          </a:p>
          <a:p>
            <a:pPr lvl="1">
              <a:spcBef>
                <a:spcPts val="300"/>
              </a:spcBef>
              <a:buFont typeface="Arial" charset="0"/>
              <a:buChar char="•"/>
            </a:pPr>
            <a:r>
              <a:rPr lang="en-US" altLang="en-US" dirty="0" smtClean="0">
                <a:ea typeface="ＭＳ Ｐゴシック" pitchFamily="34" charset="-128"/>
              </a:rPr>
              <a:t>“Beautiful is good” stereotype</a:t>
            </a:r>
          </a:p>
          <a:p>
            <a:pPr lvl="1">
              <a:spcBef>
                <a:spcPts val="300"/>
              </a:spcBef>
              <a:buFont typeface="Arial" charset="0"/>
              <a:buChar char="•"/>
            </a:pPr>
            <a:r>
              <a:rPr lang="en-US" altLang="en-US" dirty="0" smtClean="0">
                <a:ea typeface="ＭＳ Ｐゴシック" pitchFamily="34" charset="-128"/>
              </a:rPr>
              <a:t>Power of expectations</a:t>
            </a:r>
          </a:p>
          <a:p>
            <a:pPr lvl="1">
              <a:spcBef>
                <a:spcPts val="300"/>
              </a:spcBef>
              <a:buFont typeface="Arial" charset="0"/>
              <a:buChar char="•"/>
            </a:pPr>
            <a:r>
              <a:rPr lang="en-US" altLang="en-US" dirty="0" smtClean="0">
                <a:ea typeface="ＭＳ Ｐゴシック" pitchFamily="34" charset="-128"/>
              </a:rPr>
              <a:t>Average vs. Symmetrical </a:t>
            </a:r>
            <a:r>
              <a:rPr lang="en-US" altLang="en-US" sz="1800" dirty="0" smtClean="0">
                <a:ea typeface="ＭＳ Ｐゴシック" pitchFamily="34" charset="-128"/>
              </a:rPr>
              <a:t>(</a:t>
            </a:r>
            <a:r>
              <a:rPr lang="en-US" sz="1800" dirty="0" smtClean="0">
                <a:hlinkClick r:id="rId2"/>
              </a:rPr>
              <a:t>http</a:t>
            </a:r>
            <a:r>
              <a:rPr lang="en-US" sz="1800" dirty="0">
                <a:hlinkClick r:id="rId2"/>
              </a:rPr>
              <a:t>://faceresearch.org</a:t>
            </a:r>
            <a:r>
              <a:rPr lang="en-US" sz="1800" dirty="0" smtClean="0">
                <a:hlinkClick r:id="rId2"/>
              </a:rPr>
              <a:t>/</a:t>
            </a:r>
            <a:r>
              <a:rPr lang="en-US" sz="1800" dirty="0" smtClean="0"/>
              <a:t>)</a:t>
            </a:r>
            <a:endParaRPr lang="en-US" altLang="en-US" dirty="0" smtClean="0">
              <a:ea typeface="ＭＳ Ｐゴシック" pitchFamily="34" charset="-128"/>
            </a:endParaRPr>
          </a:p>
          <a:p>
            <a:pPr>
              <a:spcBef>
                <a:spcPts val="300"/>
              </a:spcBef>
              <a:buFont typeface="Arial" charset="0"/>
              <a:buChar char="•"/>
            </a:pPr>
            <a:r>
              <a:rPr lang="en-US" altLang="en-US" dirty="0" smtClean="0">
                <a:ea typeface="ＭＳ Ｐゴシック" pitchFamily="34" charset="-128"/>
              </a:rPr>
              <a:t>First Impressions</a:t>
            </a:r>
          </a:p>
          <a:p>
            <a:pPr lvl="1">
              <a:spcBef>
                <a:spcPts val="300"/>
              </a:spcBef>
              <a:buFont typeface="Arial" charset="0"/>
              <a:buChar char="•"/>
            </a:pPr>
            <a:r>
              <a:rPr lang="en-US" altLang="en-US" dirty="0" smtClean="0">
                <a:ea typeface="ＭＳ Ｐゴシック" pitchFamily="34" charset="-128"/>
              </a:rPr>
              <a:t>Primacy effect</a:t>
            </a: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AB722EDB-AFA0-43D8-9C8D-3D474478D8A7}" type="slidenum">
              <a:rPr lang="en-IN"/>
              <a:pPr>
                <a:defRPr/>
              </a:pPr>
              <a:t>50</a:t>
            </a:fld>
            <a:endParaRPr lang="en-IN" dirty="0"/>
          </a:p>
        </p:txBody>
      </p:sp>
      <p:sp>
        <p:nvSpPr>
          <p:cNvPr id="56322" name="Title 1"/>
          <p:cNvSpPr>
            <a:spLocks noGrp="1"/>
          </p:cNvSpPr>
          <p:nvPr>
            <p:ph type="title"/>
          </p:nvPr>
        </p:nvSpPr>
        <p:spPr/>
        <p:txBody>
          <a:bodyPr/>
          <a:lstStyle/>
          <a:p>
            <a:r>
              <a:rPr lang="en-US" altLang="en-US" smtClean="0">
                <a:ea typeface="ＭＳ Ｐゴシック" pitchFamily="34" charset="-128"/>
              </a:rPr>
              <a:t>Close Relationships: Love</a:t>
            </a:r>
            <a:endParaRPr lang="en-US" altLang="en-US" smtClean="0"/>
          </a:p>
        </p:txBody>
      </p:sp>
      <p:sp>
        <p:nvSpPr>
          <p:cNvPr id="56323" name="Content Placeholder 2"/>
          <p:cNvSpPr>
            <a:spLocks noGrp="1"/>
          </p:cNvSpPr>
          <p:nvPr>
            <p:ph idx="1"/>
          </p:nvPr>
        </p:nvSpPr>
        <p:spPr/>
        <p:txBody>
          <a:bodyPr/>
          <a:lstStyle/>
          <a:p>
            <a:pPr>
              <a:spcBef>
                <a:spcPts val="300"/>
              </a:spcBef>
              <a:buFont typeface="Arial" charset="0"/>
              <a:buChar char="•"/>
            </a:pPr>
            <a:r>
              <a:rPr lang="en-US" altLang="en-US" dirty="0" smtClean="0">
                <a:ea typeface="ＭＳ Ｐゴシック" pitchFamily="34" charset="-128"/>
              </a:rPr>
              <a:t>Gender</a:t>
            </a:r>
          </a:p>
          <a:p>
            <a:pPr lvl="1">
              <a:spcBef>
                <a:spcPts val="300"/>
              </a:spcBef>
              <a:buFont typeface="Arial" charset="0"/>
              <a:buChar char="•"/>
            </a:pPr>
            <a:r>
              <a:rPr lang="en-US" altLang="en-US" dirty="0" smtClean="0">
                <a:ea typeface="ＭＳ Ｐゴシック" pitchFamily="34" charset="-128"/>
              </a:rPr>
              <a:t>Men conceptualize love in terms of passion</a:t>
            </a:r>
          </a:p>
          <a:p>
            <a:pPr lvl="1">
              <a:spcBef>
                <a:spcPts val="300"/>
              </a:spcBef>
              <a:buFont typeface="Arial" charset="0"/>
              <a:buChar char="•"/>
            </a:pPr>
            <a:r>
              <a:rPr lang="en-US" altLang="en-US" dirty="0" smtClean="0">
                <a:ea typeface="ＭＳ Ｐゴシック" pitchFamily="34" charset="-128"/>
              </a:rPr>
              <a:t>Women in terms of friendship</a:t>
            </a:r>
          </a:p>
          <a:p>
            <a:pPr>
              <a:buFont typeface="Arial" charset="0"/>
              <a:buChar char="•"/>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7F78E594-70CD-4DC5-B5F7-DF87D55FEDB1}" type="slidenum">
              <a:rPr lang="en-IN"/>
              <a:pPr>
                <a:defRPr/>
              </a:pPr>
              <a:t>51</a:t>
            </a:fld>
            <a:endParaRPr lang="en-IN" dirty="0"/>
          </a:p>
        </p:txBody>
      </p:sp>
      <p:sp>
        <p:nvSpPr>
          <p:cNvPr id="57346" name="Title 1"/>
          <p:cNvSpPr>
            <a:spLocks noGrp="1"/>
          </p:cNvSpPr>
          <p:nvPr>
            <p:ph type="title"/>
          </p:nvPr>
        </p:nvSpPr>
        <p:spPr/>
        <p:txBody>
          <a:bodyPr/>
          <a:lstStyle/>
          <a:p>
            <a:r>
              <a:rPr lang="en-US" altLang="en-US" smtClean="0">
                <a:ea typeface="ＭＳ Ｐゴシック" pitchFamily="34" charset="-128"/>
              </a:rPr>
              <a:t>Models of Close Relationships</a:t>
            </a:r>
            <a:endParaRPr lang="en-US" altLang="en-US" smtClean="0"/>
          </a:p>
        </p:txBody>
      </p:sp>
      <p:sp>
        <p:nvSpPr>
          <p:cNvPr id="57347" name="Content Placeholder 2"/>
          <p:cNvSpPr>
            <a:spLocks noGrp="1"/>
          </p:cNvSpPr>
          <p:nvPr>
            <p:ph idx="1"/>
          </p:nvPr>
        </p:nvSpPr>
        <p:spPr/>
        <p:txBody>
          <a:bodyPr/>
          <a:lstStyle/>
          <a:p>
            <a:pPr>
              <a:spcBef>
                <a:spcPts val="300"/>
              </a:spcBef>
              <a:buFont typeface="Arial" charset="0"/>
              <a:buChar char="•"/>
            </a:pPr>
            <a:r>
              <a:rPr lang="en-US" altLang="en-US" dirty="0" smtClean="0">
                <a:ea typeface="ＭＳ Ｐゴシック" pitchFamily="34" charset="-128"/>
              </a:rPr>
              <a:t>Social exchange theory</a:t>
            </a:r>
          </a:p>
          <a:p>
            <a:pPr lvl="1">
              <a:spcBef>
                <a:spcPts val="300"/>
              </a:spcBef>
              <a:buFont typeface="Arial" charset="0"/>
              <a:buChar char="•"/>
            </a:pPr>
            <a:r>
              <a:rPr lang="en-US" altLang="en-US" dirty="0" smtClean="0">
                <a:ea typeface="ＭＳ Ｐゴシック" pitchFamily="34" charset="-128"/>
              </a:rPr>
              <a:t>Focus on minimizing costs and maximizing benefits</a:t>
            </a:r>
          </a:p>
          <a:p>
            <a:pPr lvl="1">
              <a:spcBef>
                <a:spcPts val="300"/>
              </a:spcBef>
              <a:buFont typeface="Arial" charset="0"/>
              <a:buChar char="•"/>
            </a:pPr>
            <a:r>
              <a:rPr lang="en-US" altLang="en-US" dirty="0" smtClean="0">
                <a:ea typeface="ＭＳ Ｐゴシック" pitchFamily="34" charset="-128"/>
              </a:rPr>
              <a:t>Equity as most important predictor of success, especially early in relationships </a:t>
            </a:r>
          </a:p>
          <a:p>
            <a:pPr>
              <a:spcBef>
                <a:spcPts val="300"/>
              </a:spcBef>
              <a:buFont typeface="Arial" charset="0"/>
              <a:buChar char="•"/>
            </a:pPr>
            <a:r>
              <a:rPr lang="en-US" altLang="en-US" dirty="0" smtClean="0">
                <a:ea typeface="ＭＳ Ｐゴシック" pitchFamily="34" charset="-128"/>
              </a:rPr>
              <a:t>Investment model</a:t>
            </a:r>
          </a:p>
          <a:p>
            <a:pPr lvl="1">
              <a:spcBef>
                <a:spcPts val="300"/>
              </a:spcBef>
              <a:buFont typeface="Arial" charset="0"/>
              <a:buChar char="•"/>
            </a:pPr>
            <a:r>
              <a:rPr lang="en-US" altLang="en-US" dirty="0" smtClean="0">
                <a:ea typeface="ＭＳ Ｐゴシック" pitchFamily="34" charset="-128"/>
              </a:rPr>
              <a:t>Focus on underlying factors of relationships</a:t>
            </a:r>
          </a:p>
          <a:p>
            <a:pPr lvl="1">
              <a:spcBef>
                <a:spcPts val="300"/>
              </a:spcBef>
              <a:buFont typeface="Arial" charset="0"/>
              <a:buChar char="•"/>
            </a:pPr>
            <a:r>
              <a:rPr lang="en-US" altLang="en-US" dirty="0" smtClean="0">
                <a:ea typeface="ＭＳ Ｐゴシック" pitchFamily="34" charset="-128"/>
              </a:rPr>
              <a:t>Examines commitment, investment, and availability of attractive alternative partners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3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2E33BCDF-AF60-4070-AC82-BC7FE4FF956C}" type="slidenum">
              <a:rPr lang="en-IN"/>
              <a:pPr>
                <a:defRPr/>
              </a:pPr>
              <a:t>6</a:t>
            </a:fld>
            <a:endParaRPr lang="en-IN" dirty="0"/>
          </a:p>
        </p:txBody>
      </p:sp>
      <p:sp>
        <p:nvSpPr>
          <p:cNvPr id="8194" name="Title 1"/>
          <p:cNvSpPr>
            <a:spLocks noGrp="1"/>
          </p:cNvSpPr>
          <p:nvPr>
            <p:ph type="title"/>
          </p:nvPr>
        </p:nvSpPr>
        <p:spPr/>
        <p:txBody>
          <a:bodyPr/>
          <a:lstStyle/>
          <a:p>
            <a:r>
              <a:rPr lang="en-US" altLang="en-US" smtClean="0">
                <a:ea typeface="ＭＳ Ｐゴシック" pitchFamily="34" charset="-128"/>
              </a:rPr>
              <a:t>Attribution</a:t>
            </a:r>
            <a:endParaRPr lang="en-US" altLang="en-US" smtClean="0"/>
          </a:p>
        </p:txBody>
      </p:sp>
      <p:sp>
        <p:nvSpPr>
          <p:cNvPr id="8195" name="Content Placeholder 2"/>
          <p:cNvSpPr>
            <a:spLocks noGrp="1"/>
          </p:cNvSpPr>
          <p:nvPr>
            <p:ph idx="1"/>
          </p:nvPr>
        </p:nvSpPr>
        <p:spPr/>
        <p:txBody>
          <a:bodyPr/>
          <a:lstStyle/>
          <a:p>
            <a:pPr>
              <a:buFont typeface="Arial" charset="0"/>
              <a:buChar char="•"/>
            </a:pPr>
            <a:r>
              <a:rPr lang="en-US" altLang="en-US" dirty="0" smtClean="0">
                <a:ea typeface="ＭＳ Ｐゴシック" pitchFamily="34" charset="-128"/>
              </a:rPr>
              <a:t>Attribution theory</a:t>
            </a:r>
          </a:p>
          <a:p>
            <a:pPr lvl="1">
              <a:buFont typeface="Arial" charset="0"/>
              <a:buChar char="•"/>
            </a:pPr>
            <a:r>
              <a:rPr lang="en-US" altLang="en-US" dirty="0" smtClean="0">
                <a:ea typeface="ＭＳ Ｐゴシック" pitchFamily="34" charset="-128"/>
              </a:rPr>
              <a:t>People as motivated to discover underlying causes of behavior to make sense of behavior</a:t>
            </a:r>
          </a:p>
          <a:p>
            <a:pPr marL="1371600" lvl="2" indent="-457200">
              <a:buFont typeface="+mj-lt"/>
              <a:buAutoNum type="arabicPeriod"/>
            </a:pPr>
            <a:r>
              <a:rPr lang="en-US" altLang="en-US" sz="2800" dirty="0" smtClean="0">
                <a:ea typeface="ＭＳ Ｐゴシック" pitchFamily="34" charset="-128"/>
              </a:rPr>
              <a:t>Internal/external causes</a:t>
            </a:r>
          </a:p>
          <a:p>
            <a:pPr marL="1371600" lvl="2" indent="-457200">
              <a:buFont typeface="+mj-lt"/>
              <a:buAutoNum type="arabicPeriod"/>
            </a:pPr>
            <a:r>
              <a:rPr lang="en-US" altLang="en-US" sz="2800" dirty="0" smtClean="0">
                <a:ea typeface="ＭＳ Ｐゴシック" pitchFamily="34" charset="-128"/>
              </a:rPr>
              <a:t>Stable/unstable causes</a:t>
            </a:r>
          </a:p>
          <a:p>
            <a:pPr marL="1371600" lvl="2" indent="-457200">
              <a:buFont typeface="+mj-lt"/>
              <a:buAutoNum type="arabicPeriod"/>
            </a:pPr>
            <a:r>
              <a:rPr lang="en-US" altLang="en-US" sz="2800" dirty="0" smtClean="0">
                <a:ea typeface="ＭＳ Ｐゴシック" pitchFamily="34" charset="-128"/>
              </a:rPr>
              <a:t>Controllable/uncontrollable causes</a:t>
            </a:r>
          </a:p>
          <a:p>
            <a:pPr marL="914400" lvl="2" indent="0">
              <a:buNone/>
            </a:pPr>
            <a:endParaRPr lang="en-US" altLang="en-US" sz="1800" dirty="0" smtClean="0">
              <a:ea typeface="ＭＳ Ｐゴシック" pitchFamily="34" charset="-128"/>
            </a:endParaRPr>
          </a:p>
          <a:p>
            <a:pPr>
              <a:buFont typeface="Arial" charset="0"/>
              <a:buChar char="•"/>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9A327860-8E6E-4B54-879D-E0C92E9F6FE1}" type="slidenum">
              <a:rPr lang="en-IN"/>
              <a:pPr>
                <a:defRPr/>
              </a:pPr>
              <a:t>7</a:t>
            </a:fld>
            <a:endParaRPr lang="en-IN" dirty="0"/>
          </a:p>
        </p:txBody>
      </p:sp>
      <p:sp>
        <p:nvSpPr>
          <p:cNvPr id="9218" name="Title 1"/>
          <p:cNvSpPr>
            <a:spLocks noGrp="1"/>
          </p:cNvSpPr>
          <p:nvPr>
            <p:ph type="title"/>
          </p:nvPr>
        </p:nvSpPr>
        <p:spPr/>
        <p:txBody>
          <a:bodyPr/>
          <a:lstStyle/>
          <a:p>
            <a:r>
              <a:rPr lang="en-US" altLang="en-US" dirty="0" err="1" smtClean="0">
                <a:ea typeface="ＭＳ Ｐゴシック" pitchFamily="34" charset="-128"/>
              </a:rPr>
              <a:t>Attributional</a:t>
            </a:r>
            <a:r>
              <a:rPr lang="en-US" altLang="en-US" dirty="0" smtClean="0">
                <a:ea typeface="ＭＳ Ｐゴシック" pitchFamily="34" charset="-128"/>
              </a:rPr>
              <a:t> Errors and Biases</a:t>
            </a:r>
            <a:endParaRPr lang="en-US" altLang="en-US" dirty="0" smtClean="0"/>
          </a:p>
        </p:txBody>
      </p:sp>
      <p:sp>
        <p:nvSpPr>
          <p:cNvPr id="9219" name="Content Placeholder 2"/>
          <p:cNvSpPr>
            <a:spLocks noGrp="1"/>
          </p:cNvSpPr>
          <p:nvPr>
            <p:ph idx="1"/>
          </p:nvPr>
        </p:nvSpPr>
        <p:spPr/>
        <p:txBody>
          <a:bodyPr/>
          <a:lstStyle/>
          <a:p>
            <a:pPr>
              <a:spcBef>
                <a:spcPct val="0"/>
              </a:spcBef>
              <a:buFont typeface="Arial" charset="0"/>
              <a:buChar char="•"/>
            </a:pPr>
            <a:r>
              <a:rPr lang="en-US" altLang="en-US" dirty="0" smtClean="0">
                <a:ea typeface="ＭＳ Ｐゴシック" pitchFamily="34" charset="-128"/>
              </a:rPr>
              <a:t>Actor</a:t>
            </a:r>
          </a:p>
          <a:p>
            <a:pPr lvl="1">
              <a:spcBef>
                <a:spcPct val="0"/>
              </a:spcBef>
              <a:buFont typeface="Arial" charset="0"/>
              <a:buChar char="•"/>
            </a:pPr>
            <a:r>
              <a:rPr lang="en-US" altLang="en-US" dirty="0" smtClean="0">
                <a:ea typeface="ＭＳ Ｐゴシック" pitchFamily="34" charset="-128"/>
              </a:rPr>
              <a:t>Produces behavior</a:t>
            </a:r>
          </a:p>
          <a:p>
            <a:pPr lvl="1">
              <a:spcBef>
                <a:spcPct val="0"/>
              </a:spcBef>
              <a:buFont typeface="Arial" charset="0"/>
              <a:buChar char="•"/>
            </a:pPr>
            <a:r>
              <a:rPr lang="en-US" altLang="en-US" dirty="0" smtClean="0">
                <a:ea typeface="ＭＳ Ｐゴシック" pitchFamily="34" charset="-128"/>
              </a:rPr>
              <a:t>Explanations for behavior in terms of external causes</a:t>
            </a:r>
          </a:p>
          <a:p>
            <a:pPr>
              <a:spcBef>
                <a:spcPct val="0"/>
              </a:spcBef>
              <a:buFont typeface="Arial" charset="0"/>
              <a:buChar char="•"/>
            </a:pPr>
            <a:r>
              <a:rPr lang="en-US" altLang="en-US" dirty="0" smtClean="0">
                <a:ea typeface="ＭＳ Ｐゴシック" pitchFamily="34" charset="-128"/>
              </a:rPr>
              <a:t>Observer</a:t>
            </a:r>
          </a:p>
          <a:p>
            <a:pPr lvl="1">
              <a:spcBef>
                <a:spcPct val="0"/>
              </a:spcBef>
              <a:buFont typeface="Arial" charset="0"/>
              <a:buChar char="•"/>
            </a:pPr>
            <a:r>
              <a:rPr lang="en-US" altLang="en-US" dirty="0" smtClean="0">
                <a:ea typeface="ＭＳ Ｐゴシック" pitchFamily="34" charset="-128"/>
              </a:rPr>
              <a:t>Offers causal explanation of the actor’s behavior</a:t>
            </a:r>
          </a:p>
          <a:p>
            <a:pPr lvl="1">
              <a:spcBef>
                <a:spcPct val="0"/>
              </a:spcBef>
              <a:buFont typeface="Arial" charset="0"/>
              <a:buChar char="•"/>
            </a:pPr>
            <a:r>
              <a:rPr lang="en-US" altLang="en-US" dirty="0" smtClean="0">
                <a:ea typeface="ＭＳ Ｐゴシック" pitchFamily="34" charset="-128"/>
              </a:rPr>
              <a:t>Explanations in terms of internal causes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24812634-EF61-4A6B-8C27-D2E5578D45C6}" type="slidenum">
              <a:rPr lang="en-IN"/>
              <a:pPr>
                <a:defRPr/>
              </a:pPr>
              <a:t>8</a:t>
            </a:fld>
            <a:endParaRPr lang="en-IN" dirty="0"/>
          </a:p>
        </p:txBody>
      </p:sp>
      <p:sp>
        <p:nvSpPr>
          <p:cNvPr id="10242" name="Title 1"/>
          <p:cNvSpPr>
            <a:spLocks noGrp="1"/>
          </p:cNvSpPr>
          <p:nvPr>
            <p:ph type="title"/>
          </p:nvPr>
        </p:nvSpPr>
        <p:spPr/>
        <p:txBody>
          <a:bodyPr/>
          <a:lstStyle/>
          <a:p>
            <a:r>
              <a:rPr lang="en-US" altLang="en-US" dirty="0" err="1" smtClean="0">
                <a:ea typeface="ＭＳ Ｐゴシック" pitchFamily="34" charset="-128"/>
              </a:rPr>
              <a:t>Attributional</a:t>
            </a:r>
            <a:r>
              <a:rPr lang="en-US" altLang="en-US" dirty="0" smtClean="0">
                <a:ea typeface="ＭＳ Ｐゴシック" pitchFamily="34" charset="-128"/>
              </a:rPr>
              <a:t> Errors and Biases</a:t>
            </a:r>
            <a:endParaRPr lang="en-US" altLang="en-US" dirty="0" smtClean="0"/>
          </a:p>
        </p:txBody>
      </p:sp>
      <p:sp>
        <p:nvSpPr>
          <p:cNvPr id="10243" name="Content Placeholder 2"/>
          <p:cNvSpPr>
            <a:spLocks noGrp="1"/>
          </p:cNvSpPr>
          <p:nvPr>
            <p:ph idx="1"/>
          </p:nvPr>
        </p:nvSpPr>
        <p:spPr/>
        <p:txBody>
          <a:bodyPr/>
          <a:lstStyle/>
          <a:p>
            <a:pPr>
              <a:spcBef>
                <a:spcPct val="0"/>
              </a:spcBef>
              <a:buFont typeface="Arial" charset="0"/>
              <a:buChar char="•"/>
            </a:pPr>
            <a:r>
              <a:rPr lang="en-US" altLang="en-US" dirty="0" smtClean="0">
                <a:ea typeface="ＭＳ Ｐゴシック" pitchFamily="34" charset="-128"/>
              </a:rPr>
              <a:t>Fundamental attribution error</a:t>
            </a:r>
          </a:p>
          <a:p>
            <a:pPr lvl="1">
              <a:spcBef>
                <a:spcPct val="0"/>
              </a:spcBef>
              <a:buFont typeface="Arial" charset="0"/>
              <a:buChar char="•"/>
            </a:pPr>
            <a:r>
              <a:rPr lang="en-US" altLang="en-US" dirty="0" smtClean="0">
                <a:ea typeface="ＭＳ Ｐゴシック" pitchFamily="34" charset="-128"/>
              </a:rPr>
              <a:t>Committed by observers explaining actor’s behavior</a:t>
            </a:r>
          </a:p>
          <a:p>
            <a:pPr lvl="1">
              <a:spcBef>
                <a:spcPct val="0"/>
              </a:spcBef>
              <a:buFont typeface="Arial" charset="0"/>
              <a:buChar char="•"/>
            </a:pPr>
            <a:r>
              <a:rPr lang="en-US" altLang="en-US" dirty="0" smtClean="0">
                <a:ea typeface="ＭＳ Ｐゴシック" pitchFamily="34" charset="-128"/>
              </a:rPr>
              <a:t>Overestimation of internal traits</a:t>
            </a:r>
          </a:p>
          <a:p>
            <a:pPr lvl="1">
              <a:spcBef>
                <a:spcPct val="0"/>
              </a:spcBef>
              <a:buFont typeface="Arial" charset="0"/>
              <a:buChar char="•"/>
            </a:pPr>
            <a:r>
              <a:rPr lang="en-US" altLang="en-US" dirty="0" smtClean="0">
                <a:ea typeface="ＭＳ Ｐゴシック" pitchFamily="34" charset="-128"/>
              </a:rPr>
              <a:t>Underestimation of external situations</a:t>
            </a:r>
          </a:p>
          <a:p>
            <a:pPr>
              <a:buFont typeface="Arial" charset="0"/>
              <a:buChar char="•"/>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FC3CB1EA-85D8-4B27-A692-EE3BB8730BA4}" type="slidenum">
              <a:rPr lang="en-IN"/>
              <a:pPr>
                <a:defRPr/>
              </a:pPr>
              <a:t>9</a:t>
            </a:fld>
            <a:endParaRPr lang="en-IN" dirty="0"/>
          </a:p>
        </p:txBody>
      </p:sp>
      <p:sp>
        <p:nvSpPr>
          <p:cNvPr id="11266" name="Title 1"/>
          <p:cNvSpPr>
            <a:spLocks noGrp="1"/>
          </p:cNvSpPr>
          <p:nvPr>
            <p:ph type="title"/>
          </p:nvPr>
        </p:nvSpPr>
        <p:spPr/>
        <p:txBody>
          <a:bodyPr/>
          <a:lstStyle/>
          <a:p>
            <a:r>
              <a:rPr lang="en-US" altLang="en-US" dirty="0" smtClean="0">
                <a:ea typeface="ＭＳ Ｐゴシック" pitchFamily="34" charset="-128"/>
              </a:rPr>
              <a:t>Attributional Errors and Biases</a:t>
            </a:r>
            <a:endParaRPr lang="en-US" altLang="en-US" dirty="0" smtClean="0"/>
          </a:p>
        </p:txBody>
      </p:sp>
      <p:sp>
        <p:nvSpPr>
          <p:cNvPr id="11267" name="Content Placeholder 2"/>
          <p:cNvSpPr>
            <a:spLocks noGrp="1"/>
          </p:cNvSpPr>
          <p:nvPr>
            <p:ph idx="1"/>
          </p:nvPr>
        </p:nvSpPr>
        <p:spPr/>
        <p:txBody>
          <a:bodyPr/>
          <a:lstStyle/>
          <a:p>
            <a:pPr>
              <a:spcBef>
                <a:spcPct val="0"/>
              </a:spcBef>
              <a:buFont typeface="Arial" charset="0"/>
              <a:buChar char="•"/>
            </a:pPr>
            <a:r>
              <a:rPr lang="en-US" altLang="en-US" dirty="0" smtClean="0">
                <a:ea typeface="ＭＳ Ｐゴシック" pitchFamily="34" charset="-128"/>
              </a:rPr>
              <a:t>False consensus effect</a:t>
            </a:r>
          </a:p>
          <a:p>
            <a:pPr lvl="1">
              <a:spcBef>
                <a:spcPct val="0"/>
              </a:spcBef>
              <a:buFont typeface="Arial" charset="0"/>
              <a:buChar char="•"/>
            </a:pPr>
            <a:r>
              <a:rPr lang="en-US" altLang="en-US" dirty="0" smtClean="0">
                <a:ea typeface="ＭＳ Ｐゴシック" pitchFamily="34" charset="-128"/>
              </a:rPr>
              <a:t>Overestimation of degree to which everybody else thinks or acts as we do</a:t>
            </a:r>
          </a:p>
          <a:p>
            <a:pPr>
              <a:spcBef>
                <a:spcPct val="0"/>
              </a:spcBef>
              <a:buFont typeface="Arial" charset="0"/>
              <a:buChar char="•"/>
            </a:pPr>
            <a:r>
              <a:rPr lang="en-US" altLang="en-US" dirty="0">
                <a:ea typeface="ＭＳ Ｐゴシック" pitchFamily="34" charset="-128"/>
              </a:rPr>
              <a:t>Self-serving bias</a:t>
            </a:r>
          </a:p>
          <a:p>
            <a:pPr lvl="1">
              <a:spcBef>
                <a:spcPct val="0"/>
              </a:spcBef>
              <a:buFont typeface="Arial" charset="0"/>
              <a:buChar char="•"/>
            </a:pPr>
            <a:r>
              <a:rPr lang="en-US" altLang="en-US" dirty="0">
                <a:ea typeface="ＭＳ Ｐゴシック" pitchFamily="34" charset="-128"/>
              </a:rPr>
              <a:t>Tendency to take credit for successes and deny responsibility for failures</a:t>
            </a:r>
            <a:endParaRPr lang="en-US" altLang="en-US" sz="1400" dirty="0">
              <a:ea typeface="ＭＳ Ｐゴシック" pitchFamily="34" charset="-128"/>
            </a:endParaRPr>
          </a:p>
          <a:p>
            <a:pPr>
              <a:spcBef>
                <a:spcPct val="0"/>
              </a:spcBef>
              <a:buFont typeface="Arial" charset="0"/>
              <a:buChar char="•"/>
            </a:pPr>
            <a:endParaRPr lang="en-US" altLang="en-US" dirty="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6.0&quot;&gt;&lt;object type=&quot;1&quot; unique_id=&quot;10001&quot;&gt;&lt;object type=&quot;8&quot; unique_id=&quot;10473&quot;&gt;&lt;/object&gt;&lt;object type=&quot;2&quot; unique_id=&quot;10474&quot;&gt;&lt;object type=&quot;3&quot; unique_id=&quot;10475&quot;&gt;&lt;property id=&quot;20148&quot; value=&quot;5&quot;/&gt;&lt;property id=&quot;20300&quot; value=&quot;Slide 1 - &amp;quot;Chapter 11&amp;#x0D;&amp;#x0A;&amp;quot;&quot;/&gt;&lt;property id=&quot;20307&quot; value=&quot;256&quot;/&gt;&lt;/object&gt;&lt;object type=&quot;3&quot; unique_id=&quot;10476&quot;&gt;&lt;property id=&quot;20148&quot; value=&quot;5&quot;/&gt;&lt;property id=&quot;20300&quot; value=&quot;Slide 2 - &amp;quot;Chapter Preview&amp;quot;&quot;/&gt;&lt;property id=&quot;20307&quot; value=&quot;257&quot;/&gt;&lt;/object&gt;&lt;object type=&quot;3&quot; unique_id=&quot;10477&quot;&gt;&lt;property id=&quot;20148&quot; value=&quot;5&quot;/&gt;&lt;property id=&quot;20300&quot; value=&quot;Slide 3 - &amp;quot;Social Psychology &amp;quot;&quot;/&gt;&lt;property id=&quot;20307&quot; value=&quot;258&quot;/&gt;&lt;/object&gt;&lt;object type=&quot;3&quot; unique_id=&quot;10478&quot;&gt;&lt;property id=&quot;20148&quot; value=&quot;5&quot;/&gt;&lt;property id=&quot;20300&quot; value=&quot;Slide 4 - &amp;quot;Social Cognition&amp;quot;&quot;/&gt;&lt;property id=&quot;20307&quot; value=&quot;259&quot;/&gt;&lt;/object&gt;&lt;object type=&quot;3&quot; unique_id=&quot;10479&quot;&gt;&lt;property id=&quot;20148&quot; value=&quot;5&quot;/&gt;&lt;property id=&quot;20300&quot; value=&quot;Slide 5 - &amp;quot;Person Perception&amp;quot;&quot;/&gt;&lt;property id=&quot;20307&quot; value=&quot;260&quot;/&gt;&lt;/object&gt;&lt;object type=&quot;3&quot; unique_id=&quot;10480&quot;&gt;&lt;property id=&quot;20148&quot; value=&quot;5&quot;/&gt;&lt;property id=&quot;20300&quot; value=&quot;Slide 6 - &amp;quot;Attribution&amp;quot;&quot;/&gt;&lt;property id=&quot;20307&quot; value=&quot;262&quot;/&gt;&lt;/object&gt;&lt;object type=&quot;3&quot; unique_id=&quot;10481&quot;&gt;&lt;property id=&quot;20148&quot; value=&quot;5&quot;/&gt;&lt;property id=&quot;20300&quot; value=&quot;Slide 7 - &amp;quot;Attributional Errors and Biases&amp;quot;&quot;/&gt;&lt;property id=&quot;20307&quot; value=&quot;263&quot;/&gt;&lt;/object&gt;&lt;object type=&quot;3&quot; unique_id=&quot;10482&quot;&gt;&lt;property id=&quot;20148&quot; value=&quot;5&quot;/&gt;&lt;property id=&quot;20300&quot; value=&quot;Slide 8 - &amp;quot;Attribution&amp;quot;&quot;/&gt;&lt;property id=&quot;20307&quot; value=&quot;264&quot;/&gt;&lt;/object&gt;&lt;object type=&quot;3&quot; unique_id=&quot;10483&quot;&gt;&lt;property id=&quot;20148&quot; value=&quot;5&quot;/&gt;&lt;property id=&quot;20300&quot; value=&quot;Slide 9 - &amp;quot;Attribution&amp;quot;&quot;/&gt;&lt;property id=&quot;20307&quot; value=&quot;265&quot;/&gt;&lt;/object&gt;&lt;object type=&quot;3&quot; unique_id=&quot;10484&quot;&gt;&lt;property id=&quot;20148&quot; value=&quot;5&quot;/&gt;&lt;property id=&quot;20300&quot; value=&quot;Slide 10 - &amp;quot;The Self as a Social Object&amp;quot;&quot;/&gt;&lt;property id=&quot;20307&quot; value=&quot;267&quot;/&gt;&lt;/object&gt;&lt;object type=&quot;3&quot; unique_id=&quot;10485&quot;&gt;&lt;property id=&quot;20148&quot; value=&quot;5&quot;/&gt;&lt;property id=&quot;20300&quot; value=&quot;Slide 11 - &amp;quot;The Self as a Social Object&amp;quot;&quot;/&gt;&lt;property id=&quot;20307&quot; value=&quot;268&quot;/&gt;&lt;/object&gt;&lt;object type=&quot;3&quot; unique_id=&quot;10486&quot;&gt;&lt;property id=&quot;20148&quot; value=&quot;5&quot;/&gt;&lt;property id=&quot;20300&quot; value=&quot;Slide 12 - &amp;quot;Attitudes  Behavior&amp;quot;&quot;/&gt;&lt;property id=&quot;20307&quot; value=&quot;270&quot;/&gt;&lt;/object&gt;&lt;object type=&quot;3&quot; unique_id=&quot;10487&quot;&gt;&lt;property id=&quot;20148&quot; value=&quot;5&quot;/&gt;&lt;property id=&quot;20300&quot; value=&quot;Slide 13 - &amp;quot;Behavior  Attitudes&amp;quot;&quot;/&gt;&lt;property id=&quot;20307&quot; value=&quot;271&quot;/&gt;&lt;/object&gt;&lt;object type=&quot;3&quot; unique_id=&quot;10488&quot;&gt;&lt;property id=&quot;20148&quot; value=&quot;5&quot;/&gt;&lt;property id=&quot;20300&quot; value=&quot;Slide 14 - &amp;quot;Persuasion&amp;quot;&quot;/&gt;&lt;property id=&quot;20307&quot; value=&quot;272&quot;/&gt;&lt;/object&gt;&lt;object type=&quot;3&quot; unique_id=&quot;10489&quot;&gt;&lt;property id=&quot;20148&quot; value=&quot;5&quot;/&gt;&lt;property id=&quot;20300&quot; value=&quot;Slide 15 - &amp;quot;Persuasion&amp;quot;&quot;/&gt;&lt;property id=&quot;20307&quot; value=&quot;273&quot;/&gt;&lt;/object&gt;&lt;object type=&quot;3&quot; unique_id=&quot;10490&quot;&gt;&lt;property id=&quot;20148&quot; value=&quot;5&quot;/&gt;&lt;property id=&quot;20300&quot; value=&quot;Slide 16 - &amp;quot;Persuasion&amp;quot;&quot;/&gt;&lt;property id=&quot;20307&quot; value=&quot;274&quot;/&gt;&lt;/object&gt;&lt;object type=&quot;3&quot; unique_id=&quot;10491&quot;&gt;&lt;property id=&quot;20148&quot; value=&quot;5&quot;/&gt;&lt;property id=&quot;20300&quot; value=&quot;Slide 17 - &amp;quot;Altruism: Social Behavior&amp;quot;&quot;/&gt;&lt;property id=&quot;20307&quot; value=&quot;275&quot;/&gt;&lt;/object&gt;&lt;object type=&quot;3&quot; unique_id=&quot;10492&quot;&gt;&lt;property id=&quot;20148&quot; value=&quot;5&quot;/&gt;&lt;property id=&quot;20300&quot; value=&quot;Slide 18 - &amp;quot;Altruism: Social Behavior&amp;quot;&quot;/&gt;&lt;property id=&quot;20307&quot; value=&quot;276&quot;/&gt;&lt;/object&gt;&lt;object type=&quot;3&quot; unique_id=&quot;10493&quot;&gt;&lt;property id=&quot;20148&quot; value=&quot;5&quot;/&gt;&lt;property id=&quot;20300&quot; value=&quot;Slide 19 - &amp;quot;Altruism: Social Behavior&amp;quot;&quot;/&gt;&lt;property id=&quot;20307&quot; value=&quot;277&quot;/&gt;&lt;/object&gt;&lt;object type=&quot;3&quot; unique_id=&quot;10494&quot;&gt;&lt;property id=&quot;20148&quot; value=&quot;5&quot;/&gt;&lt;property id=&quot;20300&quot; value=&quot;Slide 20 - &amp;quot;Altruism: Bystander Effect&amp;quot;&quot;/&gt;&lt;property id=&quot;20307&quot; value=&quot;278&quot;/&gt;&lt;/object&gt;&lt;object type=&quot;3&quot; unique_id=&quot;10495&quot;&gt;&lt;property id=&quot;20148&quot; value=&quot;5&quot;/&gt;&lt;property id=&quot;20300&quot; value=&quot;Slide 21 - &amp;quot;Altruism: Social Behavior&amp;quot;&quot;/&gt;&lt;property id=&quot;20307&quot; value=&quot;279&quot;/&gt;&lt;/object&gt;&lt;object type=&quot;3&quot; unique_id=&quot;10496&quot;&gt;&lt;property id=&quot;20148&quot; value=&quot;5&quot;/&gt;&lt;property id=&quot;20300&quot; value=&quot;Slide 22 - &amp;quot;Aggression: Biological Influences&amp;quot;&quot;/&gt;&lt;property id=&quot;20307&quot; value=&quot;280&quot;/&gt;&lt;/object&gt;&lt;object type=&quot;3&quot; unique_id=&quot;10497&quot;&gt;&lt;property id=&quot;20148&quot; value=&quot;5&quot;/&gt;&lt;property id=&quot;20300&quot; value=&quot;Slide 23 - &amp;quot;Aggression: Biological Influences&amp;quot;&quot;/&gt;&lt;property id=&quot;20307&quot; value=&quot;281&quot;/&gt;&lt;/object&gt;&lt;object type=&quot;3&quot; unique_id=&quot;10498&quot;&gt;&lt;property id=&quot;20148&quot; value=&quot;5&quot;/&gt;&lt;property id=&quot;20300&quot; value=&quot;Slide 24 - &amp;quot;Aggression: Psychological Factors&amp;quot;&quot;/&gt;&lt;property id=&quot;20307&quot; value=&quot;282&quot;/&gt;&lt;/object&gt;&lt;object type=&quot;3&quot; unique_id=&quot;10499&quot;&gt;&lt;property id=&quot;20148&quot; value=&quot;5&quot;/&gt;&lt;property id=&quot;20300&quot; value=&quot;Slide 25 - &amp;quot;Aggression: Psychological Factors&amp;quot;&quot;/&gt;&lt;property id=&quot;20307&quot; value=&quot;283&quot;/&gt;&lt;/object&gt;&lt;object type=&quot;3&quot; unique_id=&quot;10500&quot;&gt;&lt;property id=&quot;20148&quot; value=&quot;5&quot;/&gt;&lt;property id=&quot;20300&quot; value=&quot;Slide 26 - &amp;quot;Aggression: Sociocultural Factors&amp;quot;&quot;/&gt;&lt;property id=&quot;20307&quot; value=&quot;284&quot;/&gt;&lt;/object&gt;&lt;object type=&quot;3&quot; unique_id=&quot;10501&quot;&gt;&lt;property id=&quot;20148&quot; value=&quot;5&quot;/&gt;&lt;property id=&quot;20300&quot; value=&quot;Slide 27 - &amp;quot;Aggression: Sociocultural Factors&amp;quot;&quot;/&gt;&lt;property id=&quot;20307&quot; value=&quot;285&quot;/&gt;&lt;/object&gt;&lt;object type=&quot;3&quot; unique_id=&quot;10502&quot;&gt;&lt;property id=&quot;20148&quot; value=&quot;5&quot;/&gt;&lt;property id=&quot;20300&quot; value=&quot;Slide 28 - &amp;quot;Social Behavior: Aggression&amp;quot;&quot;/&gt;&lt;property id=&quot;20307&quot; value=&quot;286&quot;/&gt;&lt;/object&gt;&lt;object type=&quot;3&quot; unique_id=&quot;10503&quot;&gt;&lt;property id=&quot;20148&quot; value=&quot;5&quot;/&gt;&lt;property id=&quot;20300&quot; value=&quot;Slide 29 - &amp;quot;Social Influence&amp;quot;&quot;/&gt;&lt;property id=&quot;20307&quot; value=&quot;287&quot;/&gt;&lt;/object&gt;&lt;object type=&quot;3&quot; unique_id=&quot;10504&quot;&gt;&lt;property id=&quot;20148&quot; value=&quot;5&quot;/&gt;&lt;property id=&quot;20300&quot; value=&quot;Slide 30 - &amp;quot;Conformity&amp;quot;&quot;/&gt;&lt;property id=&quot;20307&quot; value=&quot;288&quot;/&gt;&lt;/object&gt;&lt;object type=&quot;3&quot; unique_id=&quot;10505&quot;&gt;&lt;property id=&quot;20148&quot; value=&quot;5&quot;/&gt;&lt;property id=&quot;20300&quot; value=&quot;Slide 31 - &amp;quot;Asch’s Conformity Experiment&amp;quot;&quot;/&gt;&lt;property id=&quot;20307&quot; value=&quot;289&quot;/&gt;&lt;/object&gt;&lt;object type=&quot;3&quot; unique_id=&quot;10506&quot;&gt;&lt;property id=&quot;20148&quot; value=&quot;5&quot;/&gt;&lt;property id=&quot;20300&quot; value=&quot;Slide 32 - &amp;quot;Conformity&amp;quot;&quot;/&gt;&lt;property id=&quot;20307&quot; value=&quot;290&quot;/&gt;&lt;/object&gt;&lt;object type=&quot;3&quot; unique_id=&quot;10507&quot;&gt;&lt;property id=&quot;20148&quot; value=&quot;5&quot;/&gt;&lt;property id=&quot;20300&quot; value=&quot;Slide 33 - &amp;quot;Conformity&amp;quot;&quot;/&gt;&lt;property id=&quot;20307&quot; value=&quot;313&quot;/&gt;&lt;/object&gt;&lt;object type=&quot;3&quot; unique_id=&quot;10508&quot;&gt;&lt;property id=&quot;20148&quot; value=&quot;5&quot;/&gt;&lt;property id=&quot;20300&quot; value=&quot;Slide 34 - &amp;quot;Obedience&amp;quot;&quot;/&gt;&lt;property id=&quot;20307&quot; value=&quot;291&quot;/&gt;&lt;/object&gt;&lt;object type=&quot;3&quot; unique_id=&quot;10509&quot;&gt;&lt;property id=&quot;20148&quot; value=&quot;5&quot;/&gt;&lt;property id=&quot;20300&quot; value=&quot;Slide 35 - &amp;quot;Milgram Obedience Study&amp;quot;&quot;/&gt;&lt;property id=&quot;20307&quot; value=&quot;292&quot;/&gt;&lt;/object&gt;&lt;object type=&quot;3&quot; unique_id=&quot;10510&quot;&gt;&lt;property id=&quot;20148&quot; value=&quot;5&quot;/&gt;&lt;property id=&quot;20300&quot; value=&quot;Slide 36 - &amp;quot;Group Influence&amp;quot;&quot;/&gt;&lt;property id=&quot;20307&quot; value=&quot;293&quot;/&gt;&lt;/object&gt;&lt;object type=&quot;3&quot; unique_id=&quot;10511&quot;&gt;&lt;property id=&quot;20148&quot; value=&quot;5&quot;/&gt;&lt;property id=&quot;20300&quot; value=&quot;Slide 37 - &amp;quot;Group Performance&amp;quot;&quot;/&gt;&lt;property id=&quot;20307&quot; value=&quot;294&quot;/&gt;&lt;/object&gt;&lt;object type=&quot;3&quot; unique_id=&quot;10512&quot;&gt;&lt;property id=&quot;20148&quot; value=&quot;5&quot;/&gt;&lt;property id=&quot;20300&quot; value=&quot;Slide 38 - &amp;quot;Group Performance&amp;quot;&quot;/&gt;&lt;property id=&quot;20307&quot; value=&quot;295&quot;/&gt;&lt;/object&gt;&lt;object type=&quot;3&quot; unique_id=&quot;10513&quot;&gt;&lt;property id=&quot;20148&quot; value=&quot;5&quot;/&gt;&lt;property id=&quot;20300&quot; value=&quot;Slide 39 - &amp;quot;Group Decision Making&amp;quot;&quot;/&gt;&lt;property id=&quot;20307&quot; value=&quot;296&quot;/&gt;&lt;/object&gt;&lt;object type=&quot;3&quot; unique_id=&quot;10514&quot;&gt;&lt;property id=&quot;20148&quot; value=&quot;5&quot;/&gt;&lt;property id=&quot;20300&quot; value=&quot;Slide 40 - &amp;quot;Group Decision Making&amp;quot;&quot;/&gt;&lt;property id=&quot;20307&quot; value=&quot;297&quot;/&gt;&lt;/object&gt;&lt;object type=&quot;3&quot; unique_id=&quot;10515&quot;&gt;&lt;property id=&quot;20148&quot; value=&quot;5&quot;/&gt;&lt;property id=&quot;20300&quot; value=&quot;Slide 41 - &amp;quot;Group Decision Making&amp;quot;&quot;/&gt;&lt;property id=&quot;20307&quot; value=&quot;298&quot;/&gt;&lt;/object&gt;&lt;object type=&quot;3&quot; unique_id=&quot;10516&quot;&gt;&lt;property id=&quot;20148&quot; value=&quot;5&quot;/&gt;&lt;property id=&quot;20300&quot; value=&quot;Slide 42 - &amp;quot;Intergroup Relations&amp;quot;&quot;/&gt;&lt;property id=&quot;20307&quot; value=&quot;299&quot;/&gt;&lt;/object&gt;&lt;object type=&quot;3&quot; unique_id=&quot;10517&quot;&gt;&lt;property id=&quot;20148&quot; value=&quot;5&quot;/&gt;&lt;property id=&quot;20300&quot; value=&quot;Slide 43 - &amp;quot;Types of Identity&amp;quot;&quot;/&gt;&lt;property id=&quot;20307&quot; value=&quot;300&quot;/&gt;&lt;/object&gt;&lt;object type=&quot;3&quot; unique_id=&quot;10518&quot;&gt;&lt;property id=&quot;20148&quot; value=&quot;5&quot;/&gt;&lt;property id=&quot;20300&quot; value=&quot;Slide 44 - &amp;quot;Intergroup Relations: Prejudice&amp;quot;&quot;/&gt;&lt;property id=&quot;20307&quot; value=&quot;301&quot;/&gt;&lt;/object&gt;&lt;object type=&quot;3&quot; unique_id=&quot;10519&quot;&gt;&lt;property id=&quot;20148&quot; value=&quot;5&quot;/&gt;&lt;property id=&quot;20300&quot; value=&quot;Slide 45 - &amp;quot;Intergroup Relations: Prejudice&amp;quot;&quot;/&gt;&lt;property id=&quot;20307&quot; value=&quot;302&quot;/&gt;&lt;/object&gt;&lt;object type=&quot;3&quot; unique_id=&quot;10520&quot;&gt;&lt;property id=&quot;20148&quot; value=&quot;5&quot;/&gt;&lt;property id=&quot;20300&quot; value=&quot;Slide 46 - &amp;quot;Intergroup Relations: Prejudice&amp;quot;&quot;/&gt;&lt;property id=&quot;20307&quot; value=&quot;303&quot;/&gt;&lt;/object&gt;&lt;object type=&quot;3&quot; unique_id=&quot;10521&quot;&gt;&lt;property id=&quot;20148&quot; value=&quot;5&quot;/&gt;&lt;property id=&quot;20300&quot; value=&quot;Slide 47 - &amp;quot;Intergroup Relations&amp;quot;&quot;/&gt;&lt;property id=&quot;20307&quot; value=&quot;304&quot;/&gt;&lt;/object&gt;&lt;object type=&quot;3&quot; unique_id=&quot;10522&quot;&gt;&lt;property id=&quot;20148&quot; value=&quot;5&quot;/&gt;&lt;property id=&quot;20300&quot; value=&quot;Slide 48 - &amp;quot;Types of Social Identity&amp;quot;&quot;/&gt;&lt;property id=&quot;20307&quot; value=&quot;305&quot;/&gt;&lt;/object&gt;&lt;object type=&quot;3&quot; unique_id=&quot;10523&quot;&gt;&lt;property id=&quot;20148&quot; value=&quot;5&quot;/&gt;&lt;property id=&quot;20300&quot; value=&quot;Slide 49 - &amp;quot;Close Relationships: Attraction&amp;quot;&quot;/&gt;&lt;property id=&quot;20307&quot; value=&quot;306&quot;/&gt;&lt;/object&gt;&lt;object type=&quot;3&quot; unique_id=&quot;10524&quot;&gt;&lt;property id=&quot;20148&quot; value=&quot;5&quot;/&gt;&lt;property id=&quot;20300&quot; value=&quot;Slide 50 - &amp;quot;Close Relationships: Attraction&amp;quot;&quot;/&gt;&lt;property id=&quot;20307&quot; value=&quot;307&quot;/&gt;&lt;/object&gt;&lt;object type=&quot;3&quot; unique_id=&quot;10525&quot;&gt;&lt;property id=&quot;20148&quot; value=&quot;5&quot;/&gt;&lt;property id=&quot;20300&quot; value=&quot;Slide 51 - &amp;quot;Close Relationships: Attachment&amp;quot;&quot;/&gt;&lt;property id=&quot;20307&quot; value=&quot;309&quot;/&gt;&lt;/object&gt;&lt;object type=&quot;3&quot; unique_id=&quot;10526&quot;&gt;&lt;property id=&quot;20148&quot; value=&quot;5&quot;/&gt;&lt;property id=&quot;20300&quot; value=&quot;Slide 52 - &amp;quot;Close Relationships: Love&amp;quot;&quot;/&gt;&lt;property id=&quot;20307&quot; value=&quot;310&quot;/&gt;&lt;/object&gt;&lt;object type=&quot;3&quot; unique_id=&quot;10527&quot;&gt;&lt;property id=&quot;20148&quot; value=&quot;5&quot;/&gt;&lt;property id=&quot;20300&quot; value=&quot;Slide 53 - &amp;quot;Close Relationships: Love&amp;quot;&quot;/&gt;&lt;property id=&quot;20307&quot; value=&quot;311&quot;/&gt;&lt;/object&gt;&lt;object type=&quot;3&quot; unique_id=&quot;10528&quot;&gt;&lt;property id=&quot;20148&quot; value=&quot;5&quot;/&gt;&lt;property id=&quot;20300&quot; value=&quot;Slide 54 - &amp;quot;Models of Close Relationships&amp;quot;&quot;/&gt;&lt;property id=&quot;20307&quot; value=&quot;312&quot;/&gt;&lt;/object&gt;&lt;/object&gt;&lt;/object&gt;&lt;/database&gt;"/>
</p:tagLst>
</file>

<file path=ppt/theme/theme1.xml><?xml version="1.0" encoding="utf-8"?>
<a:theme xmlns:a="http://schemas.openxmlformats.org/drawingml/2006/main" name="Kin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King Template</Template>
  <TotalTime>1918</TotalTime>
  <Words>4078</Words>
  <Application>Microsoft Office PowerPoint</Application>
  <PresentationFormat>On-screen Show (4:3)</PresentationFormat>
  <Paragraphs>398</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King Template</vt:lpstr>
      <vt:lpstr>Chapter 11 </vt:lpstr>
      <vt:lpstr>Chapter Preview</vt:lpstr>
      <vt:lpstr>Social Psychology </vt:lpstr>
      <vt:lpstr>Social Cognition</vt:lpstr>
      <vt:lpstr>Person Perception</vt:lpstr>
      <vt:lpstr>Attribution</vt:lpstr>
      <vt:lpstr>Attributional Errors and Biases</vt:lpstr>
      <vt:lpstr>Attributional Errors and Biases</vt:lpstr>
      <vt:lpstr>Attributional Errors and Biases</vt:lpstr>
      <vt:lpstr>The Self as a Social Object</vt:lpstr>
      <vt:lpstr>The Self as a Social Object</vt:lpstr>
      <vt:lpstr>Attitudes  Behavior</vt:lpstr>
      <vt:lpstr>Behavior  Attitudes</vt:lpstr>
      <vt:lpstr>Persuasion</vt:lpstr>
      <vt:lpstr>Persuasion</vt:lpstr>
      <vt:lpstr>Persuasion</vt:lpstr>
      <vt:lpstr>Altruism: Social Behavior</vt:lpstr>
      <vt:lpstr>Altruism: Social Behavior</vt:lpstr>
      <vt:lpstr>Altruism: Bystander Effect</vt:lpstr>
      <vt:lpstr>Aggression: Biological Influences</vt:lpstr>
      <vt:lpstr>Aggression: Biological Influences</vt:lpstr>
      <vt:lpstr>Aggression: Psychological Factors</vt:lpstr>
      <vt:lpstr>Aggression: Psychological Factors</vt:lpstr>
      <vt:lpstr>Aggression: Sociocultural Factors</vt:lpstr>
      <vt:lpstr>Aggression: Sociocultural Factors</vt:lpstr>
      <vt:lpstr>Social Behavior: Aggression</vt:lpstr>
      <vt:lpstr>Social Influence</vt:lpstr>
      <vt:lpstr>Conformity</vt:lpstr>
      <vt:lpstr>Asch’s Conformity Experiment</vt:lpstr>
      <vt:lpstr>Conformity</vt:lpstr>
      <vt:lpstr>Conformity</vt:lpstr>
      <vt:lpstr>Obedience</vt:lpstr>
      <vt:lpstr>Milgram Obedience Study</vt:lpstr>
      <vt:lpstr>Milgram Obedience Study</vt:lpstr>
      <vt:lpstr>Group Influence</vt:lpstr>
      <vt:lpstr>Group Decision Making</vt:lpstr>
      <vt:lpstr>Group Decision Making</vt:lpstr>
      <vt:lpstr>Group Performance</vt:lpstr>
      <vt:lpstr>Group Performance</vt:lpstr>
      <vt:lpstr>Intergroup Relations</vt:lpstr>
      <vt:lpstr>Intergroup Relations: Prejudice</vt:lpstr>
      <vt:lpstr>Intergroup Relations: Prejudice</vt:lpstr>
      <vt:lpstr>Intergroup Relations: Prejudice</vt:lpstr>
      <vt:lpstr>Intergroup Relations</vt:lpstr>
      <vt:lpstr>Types of Social Identity</vt:lpstr>
      <vt:lpstr>Close Relationships: Attraction</vt:lpstr>
      <vt:lpstr>Close Relationships: Attraction</vt:lpstr>
      <vt:lpstr>Close Relationships: Attachment</vt:lpstr>
      <vt:lpstr>Close Relationships: Love</vt:lpstr>
      <vt:lpstr>Close Relationships: Love</vt:lpstr>
      <vt:lpstr>Models of Close Relationships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Thomas</dc:creator>
  <cp:lastModifiedBy>Donna Vandergrift</cp:lastModifiedBy>
  <cp:revision>205</cp:revision>
  <dcterms:created xsi:type="dcterms:W3CDTF">2012-07-20T06:05:27Z</dcterms:created>
  <dcterms:modified xsi:type="dcterms:W3CDTF">2014-11-19T13:56:51Z</dcterms:modified>
</cp:coreProperties>
</file>