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51"/>
  </p:notesMasterIdLst>
  <p:sldIdLst>
    <p:sldId id="256" r:id="rId3"/>
    <p:sldId id="257" r:id="rId4"/>
    <p:sldId id="258" r:id="rId5"/>
    <p:sldId id="259" r:id="rId6"/>
    <p:sldId id="261" r:id="rId7"/>
    <p:sldId id="262" r:id="rId8"/>
    <p:sldId id="264" r:id="rId9"/>
    <p:sldId id="265" r:id="rId10"/>
    <p:sldId id="266" r:id="rId11"/>
    <p:sldId id="268" r:id="rId12"/>
    <p:sldId id="269" r:id="rId13"/>
    <p:sldId id="272" r:id="rId14"/>
    <p:sldId id="273" r:id="rId15"/>
    <p:sldId id="277" r:id="rId16"/>
    <p:sldId id="322" r:id="rId17"/>
    <p:sldId id="323" r:id="rId18"/>
    <p:sldId id="280" r:id="rId19"/>
    <p:sldId id="325" r:id="rId20"/>
    <p:sldId id="281" r:id="rId21"/>
    <p:sldId id="284" r:id="rId22"/>
    <p:sldId id="285" r:id="rId23"/>
    <p:sldId id="326" r:id="rId24"/>
    <p:sldId id="327" r:id="rId25"/>
    <p:sldId id="328" r:id="rId26"/>
    <p:sldId id="329" r:id="rId27"/>
    <p:sldId id="330" r:id="rId28"/>
    <p:sldId id="287" r:id="rId29"/>
    <p:sldId id="288" r:id="rId30"/>
    <p:sldId id="293" r:id="rId31"/>
    <p:sldId id="294" r:id="rId32"/>
    <p:sldId id="297" r:id="rId33"/>
    <p:sldId id="298" r:id="rId34"/>
    <p:sldId id="299" r:id="rId35"/>
    <p:sldId id="300" r:id="rId36"/>
    <p:sldId id="301" r:id="rId37"/>
    <p:sldId id="302" r:id="rId38"/>
    <p:sldId id="304" r:id="rId39"/>
    <p:sldId id="306" r:id="rId40"/>
    <p:sldId id="308" r:id="rId41"/>
    <p:sldId id="309" r:id="rId42"/>
    <p:sldId id="310" r:id="rId43"/>
    <p:sldId id="311" r:id="rId44"/>
    <p:sldId id="312" r:id="rId45"/>
    <p:sldId id="313" r:id="rId46"/>
    <p:sldId id="314" r:id="rId47"/>
    <p:sldId id="315" r:id="rId48"/>
    <p:sldId id="321" r:id="rId49"/>
    <p:sldId id="316" r:id="rId50"/>
  </p:sldIdLst>
  <p:sldSz cx="9144000" cy="6858000" type="screen4x3"/>
  <p:notesSz cx="6858000" cy="9144000"/>
  <p:custDataLst>
    <p:tags r:id="rId5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51" autoAdjust="0"/>
    <p:restoredTop sz="95792" autoAdjust="0"/>
  </p:normalViewPr>
  <p:slideViewPr>
    <p:cSldViewPr>
      <p:cViewPr>
        <p:scale>
          <a:sx n="80" d="100"/>
          <a:sy n="80" d="100"/>
        </p:scale>
        <p:origin x="2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20A8AE2D-90B5-4A57-B84A-022DAD8C3B76}" type="datetimeFigureOut">
              <a:rPr lang="en-US"/>
              <a:pPr>
                <a:defRPr/>
              </a:pPr>
              <a:t>11/14/2014</a:t>
            </a:fld>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120DA28-BCEB-4684-A87A-C98771240863}" type="slidenum">
              <a:rPr lang="en-US"/>
              <a:pPr>
                <a:defRPr/>
              </a:pPr>
              <a:t>‹#›</a:t>
            </a:fld>
            <a:endParaRPr lang="en-US"/>
          </a:p>
        </p:txBody>
      </p:sp>
    </p:spTree>
    <p:extLst>
      <p:ext uri="{BB962C8B-B14F-4D97-AF65-F5344CB8AC3E}">
        <p14:creationId xmlns:p14="http://schemas.microsoft.com/office/powerpoint/2010/main" val="27122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en-US" altLang="en-US" smtClean="0"/>
              <a:t>More recently, McCrae and Costa have used factor analysis to arrive at an even simpler, five-factor model of personality: the big five. High Extraversion scores signify that a person is outgoing, sociable, upbeat, friendly, assertive, and gregarious. Some trait models refer to this as </a:t>
            </a:r>
            <a:r>
              <a:rPr lang="en-US" altLang="en-US" b="1" smtClean="0"/>
              <a:t>positive emotionality</a:t>
            </a:r>
            <a:r>
              <a:rPr lang="en-US" alt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r>
              <a:rPr lang="en-US" altLang="en-US" smtClean="0"/>
              <a:t>High </a:t>
            </a:r>
            <a:r>
              <a:rPr lang="en-US" altLang="en-US" b="1" smtClean="0"/>
              <a:t>Neuroticism</a:t>
            </a:r>
            <a:r>
              <a:rPr lang="en-US" altLang="en-US" smtClean="0"/>
              <a:t> scores signify that a person is anxious, hostile, self-conscious, insecure, and vulnerable - some models call this </a:t>
            </a:r>
            <a:r>
              <a:rPr lang="en-US" altLang="en-US" b="1" smtClean="0"/>
              <a:t>negative emotionality</a:t>
            </a:r>
            <a:r>
              <a:rPr lang="en-US" alt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r>
              <a:rPr lang="en-US" altLang="en-US" b="1" smtClean="0"/>
              <a:t>Openness to experience</a:t>
            </a:r>
            <a:r>
              <a:rPr lang="en-US" altLang="en-US" smtClean="0"/>
              <a:t> is associated with curiosity, flexibility, vivid fantasy, imaginativeness, artistic sensitivity, and unconventional attitudes.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r>
              <a:rPr lang="en-US" altLang="en-US" b="1" smtClean="0"/>
              <a:t>Agreeableness</a:t>
            </a:r>
            <a:r>
              <a:rPr lang="en-US" altLang="en-US" smtClean="0"/>
              <a:t> is associated with people who are sympathetic, trusting, cooperative, modest, and straightforward.  It may have its roots in temperament.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en-US" altLang="en-US" b="1" smtClean="0"/>
              <a:t>Conscientious</a:t>
            </a:r>
            <a:r>
              <a:rPr lang="en-US" altLang="en-US" smtClean="0"/>
              <a:t> people are diligent, disciplined, well organized, punctual, and dependable. Some models refer to this trait as constraint, related to high productivity in a variety of occupational areas.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12C61681-447E-43F3-927F-8D10324C12B0}" type="datetime1">
              <a:rPr lang="en-IN"/>
              <a:pPr>
                <a:defRPr/>
              </a:pPr>
              <a:t>14-11-2014</a:t>
            </a:fld>
            <a:endParaRPr lang="en-IN" dirty="0"/>
          </a:p>
        </p:txBody>
      </p:sp>
      <p:sp>
        <p:nvSpPr>
          <p:cNvPr id="5" name="Slide Number Placeholder 5"/>
          <p:cNvSpPr>
            <a:spLocks noGrp="1"/>
          </p:cNvSpPr>
          <p:nvPr>
            <p:ph type="sldNum" sz="quarter" idx="11"/>
          </p:nvPr>
        </p:nvSpPr>
        <p:spPr/>
        <p:txBody>
          <a:bodyPr/>
          <a:lstStyle>
            <a:lvl1pPr>
              <a:defRPr/>
            </a:lvl1pPr>
          </a:lstStyle>
          <a:p>
            <a:pPr>
              <a:defRPr/>
            </a:pPr>
            <a:fld id="{F1DE43CE-01D0-4012-8AB0-90DEC27195C3}" type="slidenum">
              <a:rPr lang="en-IN"/>
              <a:pPr>
                <a:defRPr/>
              </a:pPr>
              <a:t>‹#›</a:t>
            </a:fld>
            <a:endParaRPr lang="en-IN" dirty="0"/>
          </a:p>
        </p:txBody>
      </p:sp>
    </p:spTree>
    <p:extLst>
      <p:ext uri="{BB962C8B-B14F-4D97-AF65-F5344CB8AC3E}">
        <p14:creationId xmlns:p14="http://schemas.microsoft.com/office/powerpoint/2010/main" val="25964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A164BEE9-EB75-44D6-AEF5-76C34BED7438}" type="datetime1">
              <a:rPr lang="en-IN"/>
              <a:pPr>
                <a:defRPr/>
              </a:pPr>
              <a:t>14-11-2014</a:t>
            </a:fld>
            <a:endParaRPr lang="en-IN" dirty="0"/>
          </a:p>
        </p:txBody>
      </p:sp>
      <p:sp>
        <p:nvSpPr>
          <p:cNvPr id="3" name="Slide Number Placeholder 2"/>
          <p:cNvSpPr>
            <a:spLocks noGrp="1"/>
          </p:cNvSpPr>
          <p:nvPr>
            <p:ph type="sldNum" sz="quarter" idx="11"/>
          </p:nvPr>
        </p:nvSpPr>
        <p:spPr/>
        <p:txBody>
          <a:bodyPr/>
          <a:lstStyle>
            <a:lvl1pPr>
              <a:defRPr smtClean="0"/>
            </a:lvl1pPr>
          </a:lstStyle>
          <a:p>
            <a:pPr>
              <a:defRPr/>
            </a:pPr>
            <a:fld id="{EF4F46A5-371C-4061-BC50-69C41F6E3A91}" type="slidenum">
              <a:rPr lang="en-IN"/>
              <a:pPr>
                <a:defRPr/>
              </a:pPr>
              <a:t>‹#›</a:t>
            </a:fld>
            <a:endParaRPr lang="en-IN" dirty="0"/>
          </a:p>
        </p:txBody>
      </p:sp>
    </p:spTree>
    <p:extLst>
      <p:ext uri="{BB962C8B-B14F-4D97-AF65-F5344CB8AC3E}">
        <p14:creationId xmlns:p14="http://schemas.microsoft.com/office/powerpoint/2010/main" val="248318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6C5DCC29-E0F0-4EB9-A56D-5DD390E6A4BB}" type="datetime1">
              <a:rPr lang="en-IN"/>
              <a:pPr>
                <a:defRPr/>
              </a:pPr>
              <a:t>14-11-2014</a:t>
            </a:fld>
            <a:endParaRPr lang="en-IN" dirty="0"/>
          </a:p>
        </p:txBody>
      </p:sp>
      <p:sp>
        <p:nvSpPr>
          <p:cNvPr id="6" name="Slide Number Placeholder 5"/>
          <p:cNvSpPr>
            <a:spLocks noGrp="1"/>
          </p:cNvSpPr>
          <p:nvPr>
            <p:ph type="sldNum" sz="quarter" idx="11"/>
          </p:nvPr>
        </p:nvSpPr>
        <p:spPr/>
        <p:txBody>
          <a:bodyPr/>
          <a:lstStyle>
            <a:lvl1pPr>
              <a:defRPr smtClean="0"/>
            </a:lvl1pPr>
          </a:lstStyle>
          <a:p>
            <a:pPr>
              <a:defRPr/>
            </a:pPr>
            <a:fld id="{8B6F5B72-7682-4915-A13C-49A1724CBAEF}" type="slidenum">
              <a:rPr lang="en-IN"/>
              <a:pPr>
                <a:defRPr/>
              </a:pPr>
              <a:t>‹#›</a:t>
            </a:fld>
            <a:endParaRPr lang="en-IN" dirty="0"/>
          </a:p>
        </p:txBody>
      </p:sp>
    </p:spTree>
    <p:extLst>
      <p:ext uri="{BB962C8B-B14F-4D97-AF65-F5344CB8AC3E}">
        <p14:creationId xmlns:p14="http://schemas.microsoft.com/office/powerpoint/2010/main" val="322554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0561685-C2F5-4CDB-8C34-66F40AD73057}" type="datetime1">
              <a:rPr lang="en-IN"/>
              <a:pPr>
                <a:defRPr/>
              </a:pPr>
              <a:t>14-11-2014</a:t>
            </a:fld>
            <a:endParaRPr lang="en-IN" dirty="0"/>
          </a:p>
        </p:txBody>
      </p:sp>
      <p:sp>
        <p:nvSpPr>
          <p:cNvPr id="6" name="Slide Number Placeholder 5"/>
          <p:cNvSpPr>
            <a:spLocks noGrp="1"/>
          </p:cNvSpPr>
          <p:nvPr>
            <p:ph type="sldNum" sz="quarter" idx="11"/>
          </p:nvPr>
        </p:nvSpPr>
        <p:spPr/>
        <p:txBody>
          <a:bodyPr/>
          <a:lstStyle>
            <a:lvl1pPr>
              <a:defRPr smtClean="0"/>
            </a:lvl1pPr>
          </a:lstStyle>
          <a:p>
            <a:pPr>
              <a:defRPr/>
            </a:pPr>
            <a:fld id="{F2C1B2CB-99A0-4B74-952B-F1B3416D3973}" type="slidenum">
              <a:rPr lang="en-IN"/>
              <a:pPr>
                <a:defRPr/>
              </a:pPr>
              <a:t>‹#›</a:t>
            </a:fld>
            <a:endParaRPr lang="en-IN" dirty="0"/>
          </a:p>
        </p:txBody>
      </p:sp>
    </p:spTree>
    <p:extLst>
      <p:ext uri="{BB962C8B-B14F-4D97-AF65-F5344CB8AC3E}">
        <p14:creationId xmlns:p14="http://schemas.microsoft.com/office/powerpoint/2010/main" val="1065420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6F5E65-ED2D-4524-9FFC-DC49EC42BAD0}" type="datetime1">
              <a:rPr lang="en-IN"/>
              <a:pPr>
                <a:defRPr/>
              </a:pPr>
              <a:t>14-11-2014</a:t>
            </a:fld>
            <a:endParaRPr lang="en-IN" dirty="0"/>
          </a:p>
        </p:txBody>
      </p:sp>
      <p:sp>
        <p:nvSpPr>
          <p:cNvPr id="5" name="Slide Number Placeholder 4"/>
          <p:cNvSpPr>
            <a:spLocks noGrp="1"/>
          </p:cNvSpPr>
          <p:nvPr>
            <p:ph type="sldNum" sz="quarter" idx="11"/>
          </p:nvPr>
        </p:nvSpPr>
        <p:spPr/>
        <p:txBody>
          <a:bodyPr/>
          <a:lstStyle>
            <a:lvl1pPr>
              <a:defRPr smtClean="0"/>
            </a:lvl1pPr>
          </a:lstStyle>
          <a:p>
            <a:pPr>
              <a:defRPr/>
            </a:pPr>
            <a:fld id="{317B72B3-75CA-4148-AA52-16DDBD886B01}" type="slidenum">
              <a:rPr lang="en-IN"/>
              <a:pPr>
                <a:defRPr/>
              </a:pPr>
              <a:t>‹#›</a:t>
            </a:fld>
            <a:endParaRPr lang="en-IN" dirty="0"/>
          </a:p>
        </p:txBody>
      </p:sp>
    </p:spTree>
    <p:extLst>
      <p:ext uri="{BB962C8B-B14F-4D97-AF65-F5344CB8AC3E}">
        <p14:creationId xmlns:p14="http://schemas.microsoft.com/office/powerpoint/2010/main" val="259934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30B01FB-1FF2-41D3-B5BB-858922F612AE}" type="datetime1">
              <a:rPr lang="en-IN"/>
              <a:pPr>
                <a:defRPr/>
              </a:pPr>
              <a:t>14-11-2014</a:t>
            </a:fld>
            <a:endParaRPr lang="en-IN" dirty="0"/>
          </a:p>
        </p:txBody>
      </p:sp>
      <p:sp>
        <p:nvSpPr>
          <p:cNvPr id="5" name="Slide Number Placeholder 4"/>
          <p:cNvSpPr>
            <a:spLocks noGrp="1"/>
          </p:cNvSpPr>
          <p:nvPr>
            <p:ph type="sldNum" sz="quarter" idx="11"/>
          </p:nvPr>
        </p:nvSpPr>
        <p:spPr/>
        <p:txBody>
          <a:bodyPr/>
          <a:lstStyle>
            <a:lvl1pPr>
              <a:defRPr smtClean="0"/>
            </a:lvl1pPr>
          </a:lstStyle>
          <a:p>
            <a:pPr>
              <a:defRPr/>
            </a:pPr>
            <a:fld id="{9A9099AD-65B4-4DAC-996E-AF3DB1BC2128}" type="slidenum">
              <a:rPr lang="en-IN"/>
              <a:pPr>
                <a:defRPr/>
              </a:pPr>
              <a:t>‹#›</a:t>
            </a:fld>
            <a:endParaRPr lang="en-IN" dirty="0"/>
          </a:p>
        </p:txBody>
      </p:sp>
    </p:spTree>
    <p:extLst>
      <p:ext uri="{BB962C8B-B14F-4D97-AF65-F5344CB8AC3E}">
        <p14:creationId xmlns:p14="http://schemas.microsoft.com/office/powerpoint/2010/main" val="99477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B73D4337-3683-477F-BCC9-DDE7667F1A11}" type="datetime1">
              <a:rPr lang="en-IN"/>
              <a:pPr>
                <a:defRPr/>
              </a:pPr>
              <a:t>14-11-2014</a:t>
            </a:fld>
            <a:endParaRPr lang="en-IN" dirty="0"/>
          </a:p>
        </p:txBody>
      </p:sp>
      <p:sp>
        <p:nvSpPr>
          <p:cNvPr id="6" name="Slide Number Placeholder 5"/>
          <p:cNvSpPr>
            <a:spLocks noGrp="1"/>
          </p:cNvSpPr>
          <p:nvPr>
            <p:ph type="sldNum" sz="quarter" idx="11"/>
          </p:nvPr>
        </p:nvSpPr>
        <p:spPr/>
        <p:txBody>
          <a:bodyPr/>
          <a:lstStyle>
            <a:lvl1pPr>
              <a:defRPr/>
            </a:lvl1pPr>
          </a:lstStyle>
          <a:p>
            <a:pPr>
              <a:defRPr/>
            </a:pPr>
            <a:fld id="{AB41B27E-820C-416B-97CC-0B518D7BC8F0}" type="slidenum">
              <a:rPr lang="en-IN"/>
              <a:pPr>
                <a:defRPr/>
              </a:pPr>
              <a:t>‹#›</a:t>
            </a:fld>
            <a:endParaRPr lang="en-IN" dirty="0"/>
          </a:p>
        </p:txBody>
      </p:sp>
    </p:spTree>
    <p:extLst>
      <p:ext uri="{BB962C8B-B14F-4D97-AF65-F5344CB8AC3E}">
        <p14:creationId xmlns:p14="http://schemas.microsoft.com/office/powerpoint/2010/main" val="97607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D51406E-A4D5-462C-87C9-EB7452F1C13F}" type="datetime1">
              <a:rPr lang="en-IN"/>
              <a:pPr>
                <a:defRPr/>
              </a:pPr>
              <a:t>14-11-2014</a:t>
            </a:fld>
            <a:endParaRPr lang="en-IN" dirty="0"/>
          </a:p>
        </p:txBody>
      </p:sp>
      <p:sp>
        <p:nvSpPr>
          <p:cNvPr id="8" name="Slide Number Placeholder 5"/>
          <p:cNvSpPr>
            <a:spLocks noGrp="1"/>
          </p:cNvSpPr>
          <p:nvPr>
            <p:ph type="sldNum" sz="quarter" idx="11"/>
          </p:nvPr>
        </p:nvSpPr>
        <p:spPr/>
        <p:txBody>
          <a:bodyPr/>
          <a:lstStyle>
            <a:lvl1pPr>
              <a:defRPr/>
            </a:lvl1pPr>
          </a:lstStyle>
          <a:p>
            <a:pPr>
              <a:defRPr/>
            </a:pPr>
            <a:fld id="{8A513FE5-A563-4D44-A98E-18FB7FE9C377}" type="slidenum">
              <a:rPr lang="en-IN"/>
              <a:pPr>
                <a:defRPr/>
              </a:pPr>
              <a:t>‹#›</a:t>
            </a:fld>
            <a:endParaRPr lang="en-IN" dirty="0"/>
          </a:p>
        </p:txBody>
      </p:sp>
    </p:spTree>
    <p:extLst>
      <p:ext uri="{BB962C8B-B14F-4D97-AF65-F5344CB8AC3E}">
        <p14:creationId xmlns:p14="http://schemas.microsoft.com/office/powerpoint/2010/main" val="161503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5C1ECD2-0257-4AAF-9EAD-F0E9C65B6714}" type="datetime1">
              <a:rPr lang="en-IN"/>
              <a:pPr>
                <a:defRPr/>
              </a:pPr>
              <a:t>14-11-2014</a:t>
            </a:fld>
            <a:endParaRPr lang="en-IN" dirty="0"/>
          </a:p>
        </p:txBody>
      </p:sp>
      <p:sp>
        <p:nvSpPr>
          <p:cNvPr id="5" name="Slide Number Placeholder 4"/>
          <p:cNvSpPr>
            <a:spLocks noGrp="1"/>
          </p:cNvSpPr>
          <p:nvPr>
            <p:ph type="sldNum" sz="quarter" idx="11"/>
          </p:nvPr>
        </p:nvSpPr>
        <p:spPr/>
        <p:txBody>
          <a:bodyPr/>
          <a:lstStyle>
            <a:lvl1pPr>
              <a:defRPr smtClean="0"/>
            </a:lvl1pPr>
          </a:lstStyle>
          <a:p>
            <a:pPr>
              <a:defRPr/>
            </a:pPr>
            <a:fld id="{05A45421-32A7-4911-BCEF-7E8F1588EA12}" type="slidenum">
              <a:rPr lang="en-IN"/>
              <a:pPr>
                <a:defRPr/>
              </a:pPr>
              <a:t>‹#›</a:t>
            </a:fld>
            <a:endParaRPr lang="en-IN" dirty="0"/>
          </a:p>
        </p:txBody>
      </p:sp>
    </p:spTree>
    <p:extLst>
      <p:ext uri="{BB962C8B-B14F-4D97-AF65-F5344CB8AC3E}">
        <p14:creationId xmlns:p14="http://schemas.microsoft.com/office/powerpoint/2010/main" val="309161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65485343-B1F5-4D21-9CFD-21B1ECD87ADD}" type="datetime1">
              <a:rPr lang="en-IN"/>
              <a:pPr>
                <a:defRPr/>
              </a:pPr>
              <a:t>14-11-2014</a:t>
            </a:fld>
            <a:endParaRPr lang="en-IN" dirty="0"/>
          </a:p>
        </p:txBody>
      </p:sp>
      <p:sp>
        <p:nvSpPr>
          <p:cNvPr id="5" name="Slide Number Placeholder 4"/>
          <p:cNvSpPr>
            <a:spLocks noGrp="1"/>
          </p:cNvSpPr>
          <p:nvPr>
            <p:ph type="sldNum" sz="quarter" idx="11"/>
          </p:nvPr>
        </p:nvSpPr>
        <p:spPr/>
        <p:txBody>
          <a:bodyPr/>
          <a:lstStyle>
            <a:lvl1pPr>
              <a:defRPr smtClean="0"/>
            </a:lvl1pPr>
          </a:lstStyle>
          <a:p>
            <a:pPr>
              <a:defRPr/>
            </a:pPr>
            <a:fld id="{88E2562E-1AF4-4278-8BB1-C0DAF1CA5CFC}" type="slidenum">
              <a:rPr lang="en-IN"/>
              <a:pPr>
                <a:defRPr/>
              </a:pPr>
              <a:t>‹#›</a:t>
            </a:fld>
            <a:endParaRPr lang="en-IN" dirty="0"/>
          </a:p>
        </p:txBody>
      </p:sp>
    </p:spTree>
    <p:extLst>
      <p:ext uri="{BB962C8B-B14F-4D97-AF65-F5344CB8AC3E}">
        <p14:creationId xmlns:p14="http://schemas.microsoft.com/office/powerpoint/2010/main" val="394389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30FD556A-9308-46C8-84B5-42C0556F32B0}" type="datetime1">
              <a:rPr lang="en-IN"/>
              <a:pPr>
                <a:defRPr/>
              </a:pPr>
              <a:t>14-11-2014</a:t>
            </a:fld>
            <a:endParaRPr lang="en-IN" dirty="0"/>
          </a:p>
        </p:txBody>
      </p:sp>
      <p:sp>
        <p:nvSpPr>
          <p:cNvPr id="5" name="Slide Number Placeholder 4"/>
          <p:cNvSpPr>
            <a:spLocks noGrp="1"/>
          </p:cNvSpPr>
          <p:nvPr>
            <p:ph type="sldNum" sz="quarter" idx="11"/>
          </p:nvPr>
        </p:nvSpPr>
        <p:spPr/>
        <p:txBody>
          <a:bodyPr/>
          <a:lstStyle>
            <a:lvl1pPr>
              <a:defRPr smtClean="0"/>
            </a:lvl1pPr>
          </a:lstStyle>
          <a:p>
            <a:pPr>
              <a:defRPr/>
            </a:pPr>
            <a:fld id="{ADF19BCE-03C2-4699-B11D-27AD13327BBE}" type="slidenum">
              <a:rPr lang="en-IN"/>
              <a:pPr>
                <a:defRPr/>
              </a:pPr>
              <a:t>‹#›</a:t>
            </a:fld>
            <a:endParaRPr lang="en-IN" dirty="0"/>
          </a:p>
        </p:txBody>
      </p:sp>
    </p:spTree>
    <p:extLst>
      <p:ext uri="{BB962C8B-B14F-4D97-AF65-F5344CB8AC3E}">
        <p14:creationId xmlns:p14="http://schemas.microsoft.com/office/powerpoint/2010/main" val="139848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FBCC4F88-36DB-4F0B-8FA1-175101952128}" type="datetime1">
              <a:rPr lang="en-IN"/>
              <a:pPr>
                <a:defRPr/>
              </a:pPr>
              <a:t>14-11-2014</a:t>
            </a:fld>
            <a:endParaRPr lang="en-IN" dirty="0"/>
          </a:p>
        </p:txBody>
      </p:sp>
      <p:sp>
        <p:nvSpPr>
          <p:cNvPr id="6" name="Slide Number Placeholder 5"/>
          <p:cNvSpPr>
            <a:spLocks noGrp="1"/>
          </p:cNvSpPr>
          <p:nvPr>
            <p:ph type="sldNum" sz="quarter" idx="11"/>
          </p:nvPr>
        </p:nvSpPr>
        <p:spPr/>
        <p:txBody>
          <a:bodyPr/>
          <a:lstStyle>
            <a:lvl1pPr>
              <a:defRPr smtClean="0"/>
            </a:lvl1pPr>
          </a:lstStyle>
          <a:p>
            <a:pPr>
              <a:defRPr/>
            </a:pPr>
            <a:fld id="{79C70126-5F2C-4DE7-9393-746312C64D25}" type="slidenum">
              <a:rPr lang="en-IN"/>
              <a:pPr>
                <a:defRPr/>
              </a:pPr>
              <a:t>‹#›</a:t>
            </a:fld>
            <a:endParaRPr lang="en-IN" dirty="0"/>
          </a:p>
        </p:txBody>
      </p:sp>
    </p:spTree>
    <p:extLst>
      <p:ext uri="{BB962C8B-B14F-4D97-AF65-F5344CB8AC3E}">
        <p14:creationId xmlns:p14="http://schemas.microsoft.com/office/powerpoint/2010/main" val="70611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C359A1FF-5B05-45F8-9A07-DA39275A277E}" type="datetime1">
              <a:rPr lang="en-IN"/>
              <a:pPr>
                <a:defRPr/>
              </a:pPr>
              <a:t>14-11-2014</a:t>
            </a:fld>
            <a:endParaRPr lang="en-IN" dirty="0"/>
          </a:p>
        </p:txBody>
      </p:sp>
      <p:sp>
        <p:nvSpPr>
          <p:cNvPr id="8" name="Slide Number Placeholder 7"/>
          <p:cNvSpPr>
            <a:spLocks noGrp="1"/>
          </p:cNvSpPr>
          <p:nvPr>
            <p:ph type="sldNum" sz="quarter" idx="11"/>
          </p:nvPr>
        </p:nvSpPr>
        <p:spPr/>
        <p:txBody>
          <a:bodyPr/>
          <a:lstStyle>
            <a:lvl1pPr>
              <a:defRPr smtClean="0"/>
            </a:lvl1pPr>
          </a:lstStyle>
          <a:p>
            <a:pPr>
              <a:defRPr/>
            </a:pPr>
            <a:fld id="{9AAD4492-033D-4280-B29D-FE0995070A0D}" type="slidenum">
              <a:rPr lang="en-IN"/>
              <a:pPr>
                <a:defRPr/>
              </a:pPr>
              <a:t>‹#›</a:t>
            </a:fld>
            <a:endParaRPr lang="en-IN" dirty="0"/>
          </a:p>
        </p:txBody>
      </p:sp>
    </p:spTree>
    <p:extLst>
      <p:ext uri="{BB962C8B-B14F-4D97-AF65-F5344CB8AC3E}">
        <p14:creationId xmlns:p14="http://schemas.microsoft.com/office/powerpoint/2010/main" val="318818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984122E5-956D-49C4-B5D3-FA1B32FE074C}" type="datetime1">
              <a:rPr lang="en-IN"/>
              <a:pPr>
                <a:defRPr/>
              </a:pPr>
              <a:t>14-11-2014</a:t>
            </a:fld>
            <a:endParaRPr lang="en-IN" dirty="0"/>
          </a:p>
        </p:txBody>
      </p:sp>
      <p:sp>
        <p:nvSpPr>
          <p:cNvPr id="4" name="Slide Number Placeholder 3"/>
          <p:cNvSpPr>
            <a:spLocks noGrp="1"/>
          </p:cNvSpPr>
          <p:nvPr>
            <p:ph type="sldNum" sz="quarter" idx="11"/>
          </p:nvPr>
        </p:nvSpPr>
        <p:spPr/>
        <p:txBody>
          <a:bodyPr/>
          <a:lstStyle>
            <a:lvl1pPr>
              <a:defRPr smtClean="0"/>
            </a:lvl1pPr>
          </a:lstStyle>
          <a:p>
            <a:pPr>
              <a:defRPr/>
            </a:pPr>
            <a:fld id="{0CFD1599-0420-4896-9326-18569A817A62}" type="slidenum">
              <a:rPr lang="en-IN"/>
              <a:pPr>
                <a:defRPr/>
              </a:pPr>
              <a:t>‹#›</a:t>
            </a:fld>
            <a:endParaRPr lang="en-IN" dirty="0"/>
          </a:p>
        </p:txBody>
      </p:sp>
    </p:spTree>
    <p:extLst>
      <p:ext uri="{BB962C8B-B14F-4D97-AF65-F5344CB8AC3E}">
        <p14:creationId xmlns:p14="http://schemas.microsoft.com/office/powerpoint/2010/main" val="2206647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7803" y="60646"/>
            <a:ext cx="1080120" cy="101348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0"/>
            <a:ext cx="1476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 y="-11113"/>
            <a:ext cx="161925"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E17675-DBE1-49C7-9436-2DFE6CEB15EF}" type="datetime1">
              <a:rPr lang="en-IN"/>
              <a:pPr>
                <a:defRPr/>
              </a:pPr>
              <a:t>14-11-2014</a:t>
            </a:fld>
            <a:endParaRPr lang="en-IN"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685A55-F87A-43CB-AD28-0873508B1E98}" type="slidenum">
              <a:rPr lang="en-IN"/>
              <a:pPr>
                <a:defRPr/>
              </a:pPr>
              <a:t>‹#›</a:t>
            </a:fld>
            <a:endParaRPr lang="en-IN" dirty="0"/>
          </a:p>
        </p:txBody>
      </p:sp>
      <p:sp>
        <p:nvSpPr>
          <p:cNvPr id="1039" name="Text Box 7"/>
          <p:cNvSpPr txBox="1">
            <a:spLocks noChangeArrowheads="1"/>
          </p:cNvSpPr>
          <p:nvPr userDrawn="1"/>
        </p:nvSpPr>
        <p:spPr bwMode="auto">
          <a:xfrm>
            <a:off x="1828800" y="6475413"/>
            <a:ext cx="60960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800">
                <a:solidFill>
                  <a:srgbClr val="898989"/>
                </a:solidFill>
              </a:rPr>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sz="800">
              <a:solidFill>
                <a:srgbClr val="898989"/>
              </a:solidFill>
            </a:endParaRPr>
          </a:p>
          <a:p>
            <a:pPr algn="ctr" eaLnBrk="1" hangingPunct="1"/>
            <a:endParaRPr lang="en-IN" altLang="en-US" sz="80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7328" y="51121"/>
            <a:ext cx="1080120" cy="101348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68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0"/>
            <a:ext cx="1476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25" y="-11113"/>
            <a:ext cx="161925"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3528" y="260648"/>
            <a:ext cx="3705742" cy="347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6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7168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12"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F2E94E92-03D8-4D91-83E2-BC42CD9B341D}" type="datetime1">
              <a:rPr lang="en-IN"/>
              <a:pPr>
                <a:defRPr/>
              </a:pPr>
              <a:t>14-11-2014</a:t>
            </a:fld>
            <a:endParaRPr lang="en-IN" dirty="0"/>
          </a:p>
        </p:txBody>
      </p:sp>
      <p:sp>
        <p:nvSpPr>
          <p:cNvPr id="14"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620252-2B0C-4826-84A1-DDBB941C7818}" type="slidenum">
              <a:rPr lang="en-IN"/>
              <a:pPr>
                <a:defRPr/>
              </a:pPr>
              <a:t>‹#›</a:t>
            </a:fld>
            <a:endParaRPr lang="en-IN" dirty="0"/>
          </a:p>
        </p:txBody>
      </p:sp>
      <p:sp>
        <p:nvSpPr>
          <p:cNvPr id="71695" name="Text Box 7"/>
          <p:cNvSpPr txBox="1">
            <a:spLocks noChangeArrowheads="1"/>
          </p:cNvSpPr>
          <p:nvPr userDrawn="1"/>
        </p:nvSpPr>
        <p:spPr bwMode="auto">
          <a:xfrm>
            <a:off x="1828800" y="6475413"/>
            <a:ext cx="60960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800">
                <a:solidFill>
                  <a:srgbClr val="898989"/>
                </a:solidFill>
              </a:rPr>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sz="800">
              <a:solidFill>
                <a:srgbClr val="898989"/>
              </a:solidFill>
            </a:endParaRPr>
          </a:p>
          <a:p>
            <a:pPr algn="ctr" eaLnBrk="1" hangingPunct="1"/>
            <a:endParaRPr lang="en-IN" altLang="en-US" sz="80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pPr>
              <a:defRPr/>
            </a:pPr>
            <a:fld id="{E43CD37D-9B82-49FB-92CC-E98F94217EBD}" type="slidenum">
              <a:rPr lang="en-IN"/>
              <a:pPr>
                <a:defRPr/>
              </a:pPr>
              <a:t>1</a:t>
            </a:fld>
            <a:endParaRPr lang="en-IN" dirty="0"/>
          </a:p>
        </p:txBody>
      </p:sp>
      <p:sp>
        <p:nvSpPr>
          <p:cNvPr id="3076" name="Title 1"/>
          <p:cNvSpPr>
            <a:spLocks noGrp="1"/>
          </p:cNvSpPr>
          <p:nvPr>
            <p:ph type="ctrTitle" idx="4294967295"/>
          </p:nvPr>
        </p:nvSpPr>
        <p:spPr>
          <a:xfrm>
            <a:off x="4248150" y="1916113"/>
            <a:ext cx="4427538" cy="1470025"/>
          </a:xfrm>
        </p:spPr>
        <p:txBody>
          <a:bodyPr/>
          <a:lstStyle/>
          <a:p>
            <a:pPr marL="342900" indent="-342900" eaLnBrk="1" hangingPunct="1"/>
            <a:r>
              <a:rPr lang="en-US" altLang="en-US" sz="4000">
                <a:solidFill>
                  <a:schemeClr val="tx2"/>
                </a:solidFill>
                <a:latin typeface="Arial" charset="0"/>
              </a:rPr>
              <a:t>Chapter 10</a:t>
            </a:r>
            <a:br>
              <a:rPr lang="en-US" altLang="en-US" sz="4000">
                <a:solidFill>
                  <a:schemeClr val="tx2"/>
                </a:solidFill>
                <a:latin typeface="Arial" charset="0"/>
              </a:rPr>
            </a:br>
            <a:endParaRPr lang="en-IN" altLang="en-US"/>
          </a:p>
        </p:txBody>
      </p:sp>
      <p:sp>
        <p:nvSpPr>
          <p:cNvPr id="3075" name="Subtitle 2"/>
          <p:cNvSpPr>
            <a:spLocks noGrp="1"/>
          </p:cNvSpPr>
          <p:nvPr>
            <p:ph type="subTitle" idx="4294967295"/>
          </p:nvPr>
        </p:nvSpPr>
        <p:spPr>
          <a:xfrm>
            <a:off x="1371600" y="3886200"/>
            <a:ext cx="6400800" cy="1752600"/>
          </a:xfrm>
        </p:spPr>
        <p:txBody>
          <a:bodyPr>
            <a:normAutofit/>
          </a:bodyPr>
          <a:lstStyle/>
          <a:p>
            <a:pPr marL="0" lvl="1" indent="0" algn="ctr" eaLnBrk="1" hangingPunct="1">
              <a:buFont typeface="Arial" charset="0"/>
              <a:buNone/>
              <a:defRPr/>
            </a:pPr>
            <a:r>
              <a:rPr lang="en-US" sz="4000" kern="1200" dirty="0">
                <a:solidFill>
                  <a:schemeClr val="tx2"/>
                </a:solidFill>
                <a:latin typeface="Arial" charset="0"/>
                <a:ea typeface="+mn-ea"/>
                <a:cs typeface="+mn-cs"/>
              </a:rPr>
              <a:t>Personality</a:t>
            </a:r>
            <a:endParaRPr lang="en-IN" kern="1200" dirty="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C2841CD1-655E-42B6-B45C-3446FBF3D43C}" type="slidenum">
              <a:rPr lang="en-IN"/>
              <a:pPr>
                <a:defRPr/>
              </a:pPr>
              <a:t>10</a:t>
            </a:fld>
            <a:endParaRPr lang="en-IN" dirty="0"/>
          </a:p>
        </p:txBody>
      </p:sp>
      <p:sp>
        <p:nvSpPr>
          <p:cNvPr id="13316" name="Title 1"/>
          <p:cNvSpPr>
            <a:spLocks noGrp="1"/>
          </p:cNvSpPr>
          <p:nvPr>
            <p:ph type="title"/>
          </p:nvPr>
        </p:nvSpPr>
        <p:spPr/>
        <p:txBody>
          <a:bodyPr/>
          <a:lstStyle/>
          <a:p>
            <a:pPr eaLnBrk="1" hangingPunct="1"/>
            <a:r>
              <a:rPr lang="en-US" altLang="en-US" sz="3600" smtClean="0"/>
              <a:t>Psychosexual Stages of Personality Development</a:t>
            </a:r>
          </a:p>
        </p:txBody>
      </p:sp>
      <p:sp>
        <p:nvSpPr>
          <p:cNvPr id="13317" name="Content Placeholder 2"/>
          <p:cNvSpPr>
            <a:spLocks noGrp="1"/>
          </p:cNvSpPr>
          <p:nvPr>
            <p:ph idx="1"/>
          </p:nvPr>
        </p:nvSpPr>
        <p:spPr/>
        <p:txBody>
          <a:bodyPr/>
          <a:lstStyle/>
          <a:p>
            <a:pPr eaLnBrk="1" hangingPunct="1">
              <a:spcBef>
                <a:spcPct val="0"/>
              </a:spcBef>
              <a:buFont typeface="Arial" charset="0"/>
              <a:buChar char="•"/>
            </a:pPr>
            <a:r>
              <a:rPr lang="en-US" altLang="en-US" dirty="0" smtClean="0"/>
              <a:t>Latency period (</a:t>
            </a:r>
            <a:r>
              <a:rPr lang="en-US" altLang="en-US" sz="2400" dirty="0" smtClean="0"/>
              <a:t>6 years to puberty</a:t>
            </a:r>
            <a:r>
              <a:rPr lang="en-US" altLang="en-US" dirty="0" smtClean="0"/>
              <a:t>)</a:t>
            </a:r>
          </a:p>
          <a:p>
            <a:pPr lvl="1" eaLnBrk="1" hangingPunct="1">
              <a:spcBef>
                <a:spcPct val="0"/>
              </a:spcBef>
              <a:buFont typeface="Arial" charset="0"/>
              <a:buChar char="•"/>
            </a:pPr>
            <a:r>
              <a:rPr lang="en-US" altLang="en-US" dirty="0" smtClean="0"/>
              <a:t>Setting aside all interest in sexuality</a:t>
            </a:r>
          </a:p>
          <a:p>
            <a:pPr lvl="1" eaLnBrk="1" hangingPunct="1">
              <a:spcBef>
                <a:spcPct val="0"/>
              </a:spcBef>
              <a:buFont typeface="Arial" charset="0"/>
              <a:buChar char="•"/>
            </a:pPr>
            <a:r>
              <a:rPr lang="en-US" altLang="en-US" dirty="0" smtClean="0"/>
              <a:t>No real development</a:t>
            </a:r>
          </a:p>
          <a:p>
            <a:pPr eaLnBrk="1" hangingPunct="1">
              <a:spcBef>
                <a:spcPct val="0"/>
              </a:spcBef>
              <a:buFont typeface="Arial" charset="0"/>
              <a:buChar char="•"/>
            </a:pPr>
            <a:r>
              <a:rPr lang="en-US" altLang="en-US" dirty="0" smtClean="0"/>
              <a:t>Genital stage (</a:t>
            </a:r>
            <a:r>
              <a:rPr lang="en-US" altLang="en-US" sz="2400" dirty="0" smtClean="0"/>
              <a:t>adolescence to adulthood</a:t>
            </a:r>
            <a:r>
              <a:rPr lang="en-US" altLang="en-US" dirty="0" smtClean="0"/>
              <a:t>)</a:t>
            </a:r>
          </a:p>
          <a:p>
            <a:pPr lvl="1" eaLnBrk="1" hangingPunct="1">
              <a:spcBef>
                <a:spcPct val="0"/>
              </a:spcBef>
              <a:buFont typeface="Arial" charset="0"/>
              <a:buChar char="•"/>
            </a:pPr>
            <a:r>
              <a:rPr lang="en-US" altLang="en-US" dirty="0" smtClean="0"/>
              <a:t>Sexual reawakening</a:t>
            </a:r>
          </a:p>
          <a:p>
            <a:pPr lvl="1" eaLnBrk="1" hangingPunct="1">
              <a:spcBef>
                <a:spcPct val="0"/>
              </a:spcBef>
              <a:buFont typeface="Arial" charset="0"/>
              <a:buChar char="•"/>
            </a:pPr>
            <a:r>
              <a:rPr lang="en-US" altLang="en-US" dirty="0" smtClean="0"/>
              <a:t>Source of sexual pleasure shifts to someone outside the 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122BB210-F827-4686-B779-FAA2CDBE8508}" type="slidenum">
              <a:rPr lang="en-IN"/>
              <a:pPr>
                <a:defRPr/>
              </a:pPr>
              <a:t>11</a:t>
            </a:fld>
            <a:endParaRPr lang="en-IN" dirty="0"/>
          </a:p>
        </p:txBody>
      </p:sp>
      <p:sp>
        <p:nvSpPr>
          <p:cNvPr id="15364" name="Title 1"/>
          <p:cNvSpPr>
            <a:spLocks noGrp="1"/>
          </p:cNvSpPr>
          <p:nvPr>
            <p:ph type="title"/>
          </p:nvPr>
        </p:nvSpPr>
        <p:spPr/>
        <p:txBody>
          <a:bodyPr/>
          <a:lstStyle/>
          <a:p>
            <a:pPr eaLnBrk="1" hangingPunct="1"/>
            <a:r>
              <a:rPr lang="en-US" altLang="en-US" smtClean="0"/>
              <a:t>Defense Mechanisms </a:t>
            </a:r>
            <a:br>
              <a:rPr lang="en-US" altLang="en-US" smtClean="0"/>
            </a:br>
            <a:r>
              <a:rPr lang="en-US" altLang="en-US" smtClean="0"/>
              <a:t>&amp; Freudian Stages</a:t>
            </a:r>
          </a:p>
        </p:txBody>
      </p:sp>
      <p:pic>
        <p:nvPicPr>
          <p:cNvPr id="15367" name="Picture 7" descr="BUG_1797_kin35341_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25650"/>
            <a:ext cx="83820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A7A8214B-9661-48EE-9CA3-8F6E955EA06A}" type="slidenum">
              <a:rPr lang="en-IN"/>
              <a:pPr>
                <a:defRPr/>
              </a:pPr>
              <a:t>12</a:t>
            </a:fld>
            <a:endParaRPr lang="en-IN" dirty="0"/>
          </a:p>
        </p:txBody>
      </p:sp>
      <p:sp>
        <p:nvSpPr>
          <p:cNvPr id="18436" name="Title 1"/>
          <p:cNvSpPr>
            <a:spLocks noGrp="1"/>
          </p:cNvSpPr>
          <p:nvPr>
            <p:ph type="title"/>
          </p:nvPr>
        </p:nvSpPr>
        <p:spPr/>
        <p:txBody>
          <a:bodyPr/>
          <a:lstStyle/>
          <a:p>
            <a:pPr eaLnBrk="1" hangingPunct="1"/>
            <a:r>
              <a:rPr lang="en-US" altLang="en-US" smtClean="0"/>
              <a:t>Jung’s Analytical Theory</a:t>
            </a:r>
          </a:p>
        </p:txBody>
      </p:sp>
      <p:sp>
        <p:nvSpPr>
          <p:cNvPr id="18437" name="Content Placeholder 2"/>
          <p:cNvSpPr>
            <a:spLocks noGrp="1"/>
          </p:cNvSpPr>
          <p:nvPr>
            <p:ph idx="1"/>
          </p:nvPr>
        </p:nvSpPr>
        <p:spPr/>
        <p:txBody>
          <a:bodyPr/>
          <a:lstStyle/>
          <a:p>
            <a:pPr eaLnBrk="1" hangingPunct="1">
              <a:buFont typeface="Arial" charset="0"/>
              <a:buChar char="•"/>
            </a:pPr>
            <a:r>
              <a:rPr lang="en-US" altLang="en-US" dirty="0" smtClean="0"/>
              <a:t>Three levels of conscious</a:t>
            </a:r>
          </a:p>
          <a:p>
            <a:pPr lvl="1" eaLnBrk="1" hangingPunct="1">
              <a:buFont typeface="Arial" charset="0"/>
              <a:buChar char="•"/>
            </a:pPr>
            <a:r>
              <a:rPr lang="en-US" altLang="en-US" dirty="0" smtClean="0"/>
              <a:t>Conscious, Personal unconscious, Collective unconscious</a:t>
            </a:r>
          </a:p>
          <a:p>
            <a:pPr eaLnBrk="1" hangingPunct="1">
              <a:buFont typeface="Arial" charset="0"/>
              <a:buChar char="•"/>
            </a:pPr>
            <a:r>
              <a:rPr lang="en-US" altLang="en-US" dirty="0" smtClean="0"/>
              <a:t>Collective unconscious</a:t>
            </a:r>
          </a:p>
          <a:p>
            <a:pPr lvl="1" eaLnBrk="1" hangingPunct="1">
              <a:buFont typeface="Arial" charset="0"/>
              <a:buChar char="•"/>
            </a:pPr>
            <a:r>
              <a:rPr lang="en-US" altLang="en-US" dirty="0" smtClean="0"/>
              <a:t>Impersonal, deepest layer of the unconscious mind</a:t>
            </a:r>
          </a:p>
          <a:p>
            <a:pPr eaLnBrk="1" hangingPunct="1">
              <a:buFont typeface="Arial" charset="0"/>
              <a:buChar char="•"/>
            </a:pPr>
            <a:r>
              <a:rPr lang="en-US" altLang="en-US" dirty="0" smtClean="0"/>
              <a:t>Archetypes</a:t>
            </a:r>
          </a:p>
          <a:p>
            <a:pPr lvl="1" eaLnBrk="1" hangingPunct="1">
              <a:buFont typeface="Arial" charset="0"/>
              <a:buChar char="•"/>
            </a:pPr>
            <a:r>
              <a:rPr lang="en-US" altLang="en-US" dirty="0" smtClean="0"/>
              <a:t>Emotionally laden ideas having symbolic meaning</a:t>
            </a:r>
          </a:p>
          <a:p>
            <a:pPr lvl="1" eaLnBrk="1" hangingPunct="1">
              <a:buFont typeface="Arial" charset="0"/>
              <a:buChar char="•"/>
            </a:pPr>
            <a:r>
              <a:rPr lang="en-US" altLang="en-US" dirty="0" smtClean="0"/>
              <a:t>Anima &amp; animus</a:t>
            </a:r>
          </a:p>
          <a:p>
            <a:pPr lvl="1" eaLnBrk="1" hangingPunct="1">
              <a:buFont typeface="Arial" charset="0"/>
              <a:buChar char="•"/>
            </a:pPr>
            <a:r>
              <a:rPr lang="en-US" altLang="en-US" dirty="0" smtClean="0"/>
              <a:t>Persona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D03C3E9B-A1B0-4B40-9A03-537E9E968E86}" type="slidenum">
              <a:rPr lang="en-IN"/>
              <a:pPr>
                <a:defRPr/>
              </a:pPr>
              <a:t>13</a:t>
            </a:fld>
            <a:endParaRPr lang="en-IN" dirty="0"/>
          </a:p>
        </p:txBody>
      </p:sp>
      <p:sp>
        <p:nvSpPr>
          <p:cNvPr id="19460" name="Title 1"/>
          <p:cNvSpPr>
            <a:spLocks noGrp="1"/>
          </p:cNvSpPr>
          <p:nvPr>
            <p:ph type="title"/>
          </p:nvPr>
        </p:nvSpPr>
        <p:spPr/>
        <p:txBody>
          <a:bodyPr/>
          <a:lstStyle/>
          <a:p>
            <a:pPr eaLnBrk="1" hangingPunct="1"/>
            <a:r>
              <a:rPr lang="en-US" altLang="en-US" smtClean="0"/>
              <a:t>Adler’s Individual Psychology</a:t>
            </a:r>
          </a:p>
        </p:txBody>
      </p:sp>
      <p:sp>
        <p:nvSpPr>
          <p:cNvPr id="19461" name="Content Placeholder 2"/>
          <p:cNvSpPr>
            <a:spLocks noGrp="1"/>
          </p:cNvSpPr>
          <p:nvPr>
            <p:ph idx="1"/>
          </p:nvPr>
        </p:nvSpPr>
        <p:spPr/>
        <p:txBody>
          <a:bodyPr/>
          <a:lstStyle/>
          <a:p>
            <a:pPr eaLnBrk="1" hangingPunct="1">
              <a:lnSpc>
                <a:spcPct val="150000"/>
              </a:lnSpc>
              <a:spcBef>
                <a:spcPct val="0"/>
              </a:spcBef>
              <a:buFont typeface="Arial" charset="0"/>
              <a:buChar char="•"/>
            </a:pPr>
            <a:r>
              <a:rPr lang="en-US" altLang="en-US" dirty="0" smtClean="0"/>
              <a:t>People motivated by purposes, goals</a:t>
            </a:r>
          </a:p>
          <a:p>
            <a:pPr eaLnBrk="1" hangingPunct="1">
              <a:lnSpc>
                <a:spcPct val="150000"/>
              </a:lnSpc>
              <a:spcBef>
                <a:spcPct val="0"/>
              </a:spcBef>
              <a:buFont typeface="Arial" charset="0"/>
              <a:buChar char="•"/>
            </a:pPr>
            <a:r>
              <a:rPr lang="en-US" altLang="en-US" dirty="0" smtClean="0"/>
              <a:t>Perfection, not pleasure, as key motivator</a:t>
            </a:r>
            <a:endParaRPr lang="en-US" altLang="en-US" sz="1800" dirty="0" smtClean="0"/>
          </a:p>
          <a:p>
            <a:pPr eaLnBrk="1" hangingPunct="1">
              <a:lnSpc>
                <a:spcPct val="150000"/>
              </a:lnSpc>
              <a:spcBef>
                <a:spcPct val="0"/>
              </a:spcBef>
              <a:buFont typeface="Arial" charset="0"/>
              <a:buChar char="•"/>
            </a:pPr>
            <a:r>
              <a:rPr lang="en-US" altLang="en-US" dirty="0" smtClean="0"/>
              <a:t>Compensation and Overcompensation</a:t>
            </a:r>
          </a:p>
          <a:p>
            <a:pPr eaLnBrk="1" hangingPunct="1">
              <a:lnSpc>
                <a:spcPct val="150000"/>
              </a:lnSpc>
              <a:spcBef>
                <a:spcPct val="0"/>
              </a:spcBef>
              <a:buFont typeface="Arial" charset="0"/>
              <a:buChar char="•"/>
            </a:pPr>
            <a:r>
              <a:rPr lang="en-US" altLang="en-US" dirty="0" smtClean="0"/>
              <a:t>Birth order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A39CFDD9-9A22-4B8E-8446-6F19DA4B713D}" type="slidenum">
              <a:rPr lang="en-IN"/>
              <a:pPr>
                <a:defRPr/>
              </a:pPr>
              <a:t>14</a:t>
            </a:fld>
            <a:endParaRPr lang="en-IN" dirty="0"/>
          </a:p>
        </p:txBody>
      </p:sp>
      <p:sp>
        <p:nvSpPr>
          <p:cNvPr id="23556" name="Title 1"/>
          <p:cNvSpPr>
            <a:spLocks noGrp="1"/>
          </p:cNvSpPr>
          <p:nvPr>
            <p:ph type="title"/>
          </p:nvPr>
        </p:nvSpPr>
        <p:spPr/>
        <p:txBody>
          <a:bodyPr/>
          <a:lstStyle/>
          <a:p>
            <a:pPr eaLnBrk="1" hangingPunct="1"/>
            <a:r>
              <a:rPr lang="en-US" altLang="en-US" smtClean="0"/>
              <a:t>Humanistic Perspectives</a:t>
            </a:r>
          </a:p>
        </p:txBody>
      </p:sp>
      <p:sp>
        <p:nvSpPr>
          <p:cNvPr id="23557" name="Content Placeholder 2"/>
          <p:cNvSpPr>
            <a:spLocks noGrp="1"/>
          </p:cNvSpPr>
          <p:nvPr>
            <p:ph idx="1"/>
          </p:nvPr>
        </p:nvSpPr>
        <p:spPr/>
        <p:txBody>
          <a:bodyPr/>
          <a:lstStyle/>
          <a:p>
            <a:pPr eaLnBrk="1" hangingPunct="1">
              <a:buFont typeface="Arial" charset="0"/>
              <a:buChar char="•"/>
            </a:pPr>
            <a:r>
              <a:rPr lang="en-US" altLang="en-US" dirty="0" smtClean="0"/>
              <a:t>Person’s capacity for personal growth</a:t>
            </a:r>
          </a:p>
          <a:p>
            <a:pPr eaLnBrk="1" hangingPunct="1">
              <a:buFont typeface="Arial" charset="0"/>
              <a:buChar char="•"/>
            </a:pPr>
            <a:r>
              <a:rPr lang="en-US" altLang="en-US" dirty="0" smtClean="0"/>
              <a:t>Positive human qualities</a:t>
            </a:r>
          </a:p>
          <a:p>
            <a:pPr eaLnBrk="1" hangingPunct="1">
              <a:buFont typeface="Arial" charset="0"/>
              <a:buChar char="•"/>
            </a:pPr>
            <a:r>
              <a:rPr lang="en-US" altLang="en-US" dirty="0" smtClean="0"/>
              <a:t>Ability to:</a:t>
            </a:r>
          </a:p>
          <a:p>
            <a:pPr lvl="1" eaLnBrk="1" hangingPunct="1">
              <a:buFont typeface="Arial" charset="0"/>
              <a:buChar char="•"/>
            </a:pPr>
            <a:r>
              <a:rPr lang="en-US" altLang="en-US" dirty="0" smtClean="0"/>
              <a:t>control our lives </a:t>
            </a:r>
          </a:p>
          <a:p>
            <a:pPr lvl="1" eaLnBrk="1" hangingPunct="1">
              <a:buFont typeface="Arial" charset="0"/>
              <a:buChar char="•"/>
            </a:pPr>
            <a:r>
              <a:rPr lang="en-US" altLang="en-US" dirty="0" smtClean="0"/>
              <a:t>achieve what we desire</a:t>
            </a:r>
          </a:p>
          <a:p>
            <a:pPr eaLnBrk="1" hangingPunct="1">
              <a:buFont typeface="Arial" charset="0"/>
              <a:buChar char="•"/>
            </a:pPr>
            <a:r>
              <a:rPr lang="en-US" altLang="en-US" dirty="0" smtClean="0"/>
              <a:t>Abraham Maslow (1908-1870)</a:t>
            </a:r>
          </a:p>
          <a:p>
            <a:pPr eaLnBrk="1" hangingPunct="1">
              <a:buFont typeface="Arial" charset="0"/>
              <a:buChar char="•"/>
            </a:pPr>
            <a:r>
              <a:rPr lang="en-US" altLang="en-US" dirty="0" smtClean="0"/>
              <a:t>Carl Rogers (1902-1987)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1220EBEC-3769-463A-9B61-0CC18923C522}" type="slidenum">
              <a:rPr lang="en-IN"/>
              <a:pPr>
                <a:defRPr/>
              </a:pPr>
              <a:t>15</a:t>
            </a:fld>
            <a:endParaRPr lang="en-IN" dirty="0"/>
          </a:p>
        </p:txBody>
      </p:sp>
      <p:sp>
        <p:nvSpPr>
          <p:cNvPr id="25602" name="Title 1"/>
          <p:cNvSpPr>
            <a:spLocks noGrp="1"/>
          </p:cNvSpPr>
          <p:nvPr>
            <p:ph type="title"/>
          </p:nvPr>
        </p:nvSpPr>
        <p:spPr/>
        <p:txBody>
          <a:bodyPr/>
          <a:lstStyle/>
          <a:p>
            <a:pPr eaLnBrk="1" hangingPunct="1"/>
            <a:r>
              <a:rPr lang="en-US" altLang="en-US" smtClean="0"/>
              <a:t>Maslow’s Hierarchy of Needs </a:t>
            </a:r>
          </a:p>
        </p:txBody>
      </p:sp>
      <p:sp>
        <p:nvSpPr>
          <p:cNvPr id="25603" name="Content Placeholder 2"/>
          <p:cNvSpPr>
            <a:spLocks noGrp="1"/>
          </p:cNvSpPr>
          <p:nvPr>
            <p:ph idx="1"/>
          </p:nvPr>
        </p:nvSpPr>
        <p:spPr/>
        <p:txBody>
          <a:bodyPr/>
          <a:lstStyle/>
          <a:p>
            <a:pPr eaLnBrk="1" hangingPunct="1">
              <a:lnSpc>
                <a:spcPct val="150000"/>
              </a:lnSpc>
              <a:buFont typeface="Arial" charset="0"/>
              <a:buChar char="•"/>
            </a:pPr>
            <a:r>
              <a:rPr lang="en-US" altLang="en-US" sz="3600" dirty="0" smtClean="0"/>
              <a:t>Sequence of needs to satisfy</a:t>
            </a:r>
          </a:p>
          <a:p>
            <a:pPr lvl="1" eaLnBrk="1" hangingPunct="1">
              <a:lnSpc>
                <a:spcPct val="150000"/>
              </a:lnSpc>
              <a:buFont typeface="Arial" charset="0"/>
              <a:buChar char="•"/>
            </a:pPr>
            <a:r>
              <a:rPr lang="en-US" altLang="en-US" sz="3200" dirty="0" smtClean="0"/>
              <a:t>Strongest needs at base, weakest at top</a:t>
            </a:r>
          </a:p>
          <a:p>
            <a:pPr lvl="1" eaLnBrk="1" hangingPunct="1">
              <a:lnSpc>
                <a:spcPct val="150000"/>
              </a:lnSpc>
              <a:buFont typeface="Arial" charset="0"/>
              <a:buChar char="•"/>
            </a:pPr>
            <a:r>
              <a:rPr lang="en-US" altLang="en-US" sz="3200" dirty="0" smtClean="0"/>
              <a:t>Lower needs reflect deficiencies</a:t>
            </a:r>
          </a:p>
          <a:p>
            <a:pPr eaLnBrk="1" hangingPunct="1">
              <a:lnSpc>
                <a:spcPct val="150000"/>
              </a:lnSpc>
              <a:buFont typeface="Arial" charset="0"/>
              <a:buChar char="•"/>
            </a:pPr>
            <a:r>
              <a:rPr lang="en-US" altLang="en-US" sz="3600" dirty="0" smtClean="0"/>
              <a:t>Needs are motivating</a:t>
            </a:r>
          </a:p>
          <a:p>
            <a:pPr eaLnBrk="1" hangingPunct="1">
              <a:buFont typeface="Arial" charset="0"/>
              <a:buChar char="•"/>
            </a:pPr>
            <a:endParaRPr lang="en-US" altLang="en-US" dirty="0" smtClean="0"/>
          </a:p>
          <a:p>
            <a:pPr eaLnBrk="1" hangingPunct="1">
              <a:buFont typeface="Arial" charset="0"/>
              <a:buChar char="•"/>
            </a:pPr>
            <a:endParaRPr lang="en-US" altLang="en-US" dirty="0" smtClean="0"/>
          </a:p>
        </p:txBody>
      </p:sp>
    </p:spTree>
    <p:extLst>
      <p:ext uri="{BB962C8B-B14F-4D97-AF65-F5344CB8AC3E}">
        <p14:creationId xmlns:p14="http://schemas.microsoft.com/office/powerpoint/2010/main" val="40033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29043ABD-1218-4D69-AE0F-89D4C34DEE49}" type="slidenum">
              <a:rPr lang="en-IN"/>
              <a:pPr>
                <a:defRPr/>
              </a:pPr>
              <a:t>16</a:t>
            </a:fld>
            <a:endParaRPr lang="en-IN" dirty="0"/>
          </a:p>
        </p:txBody>
      </p:sp>
      <p:sp>
        <p:nvSpPr>
          <p:cNvPr id="26626" name="Title 1"/>
          <p:cNvSpPr>
            <a:spLocks noGrp="1"/>
          </p:cNvSpPr>
          <p:nvPr>
            <p:ph type="title"/>
          </p:nvPr>
        </p:nvSpPr>
        <p:spPr>
          <a:xfrm>
            <a:off x="457200" y="274638"/>
            <a:ext cx="8229600" cy="792162"/>
          </a:xfrm>
        </p:spPr>
        <p:txBody>
          <a:bodyPr/>
          <a:lstStyle/>
          <a:p>
            <a:pPr eaLnBrk="1" hangingPunct="1"/>
            <a:r>
              <a:rPr lang="en-US" altLang="en-US" sz="4000" dirty="0" smtClean="0"/>
              <a:t>Maslow’s Hierarchy of Needs </a:t>
            </a:r>
          </a:p>
        </p:txBody>
      </p:sp>
      <p:pic>
        <p:nvPicPr>
          <p:cNvPr id="26630" name="Picture 6" descr="kin35341_0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51753"/>
            <a:ext cx="6721746" cy="590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6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1457E1C5-EFB9-443F-8D1B-82EBD80C0D09}" type="slidenum">
              <a:rPr lang="en-IN"/>
              <a:pPr>
                <a:defRPr/>
              </a:pPr>
              <a:t>17</a:t>
            </a:fld>
            <a:endParaRPr lang="en-IN" dirty="0"/>
          </a:p>
        </p:txBody>
      </p:sp>
      <p:sp>
        <p:nvSpPr>
          <p:cNvPr id="25604" name="Title 1"/>
          <p:cNvSpPr>
            <a:spLocks noGrp="1"/>
          </p:cNvSpPr>
          <p:nvPr>
            <p:ph type="title"/>
          </p:nvPr>
        </p:nvSpPr>
        <p:spPr/>
        <p:txBody>
          <a:bodyPr/>
          <a:lstStyle/>
          <a:p>
            <a:pPr eaLnBrk="1" hangingPunct="1"/>
            <a:r>
              <a:rPr lang="en-US" altLang="en-US" smtClean="0"/>
              <a:t>Rogers’ Approach</a:t>
            </a:r>
          </a:p>
        </p:txBody>
      </p:sp>
      <p:sp>
        <p:nvSpPr>
          <p:cNvPr id="25605" name="Content Placeholder 2"/>
          <p:cNvSpPr>
            <a:spLocks noGrp="1"/>
          </p:cNvSpPr>
          <p:nvPr>
            <p:ph idx="1"/>
          </p:nvPr>
        </p:nvSpPr>
        <p:spPr/>
        <p:txBody>
          <a:bodyPr/>
          <a:lstStyle/>
          <a:p>
            <a:pPr eaLnBrk="1" hangingPunct="1">
              <a:lnSpc>
                <a:spcPct val="150000"/>
              </a:lnSpc>
              <a:spcBef>
                <a:spcPct val="0"/>
              </a:spcBef>
              <a:buFont typeface="Arial" charset="0"/>
              <a:buChar char="•"/>
            </a:pPr>
            <a:r>
              <a:rPr lang="en-US" altLang="en-US" dirty="0" smtClean="0"/>
              <a:t>Unconditional positive regard</a:t>
            </a:r>
          </a:p>
          <a:p>
            <a:pPr lvl="1" eaLnBrk="1" hangingPunct="1">
              <a:lnSpc>
                <a:spcPct val="150000"/>
              </a:lnSpc>
              <a:spcBef>
                <a:spcPct val="0"/>
              </a:spcBef>
              <a:buFont typeface="Arial" charset="0"/>
              <a:buChar char="•"/>
            </a:pPr>
            <a:r>
              <a:rPr lang="en-US" altLang="en-US" dirty="0" smtClean="0"/>
              <a:t>Being accepted, valued, and treated positively</a:t>
            </a:r>
          </a:p>
          <a:p>
            <a:pPr eaLnBrk="1" hangingPunct="1">
              <a:lnSpc>
                <a:spcPct val="150000"/>
              </a:lnSpc>
              <a:spcBef>
                <a:spcPct val="0"/>
              </a:spcBef>
              <a:buFont typeface="Arial" charset="0"/>
              <a:buChar char="•"/>
            </a:pPr>
            <a:r>
              <a:rPr lang="en-US" altLang="en-US" dirty="0" smtClean="0"/>
              <a:t>Conditional positive regard</a:t>
            </a:r>
          </a:p>
          <a:p>
            <a:pPr lvl="1" eaLnBrk="1" hangingPunct="1">
              <a:lnSpc>
                <a:spcPct val="150000"/>
              </a:lnSpc>
              <a:spcBef>
                <a:spcPct val="0"/>
              </a:spcBef>
              <a:buFont typeface="Arial" charset="0"/>
              <a:buChar char="•"/>
            </a:pPr>
            <a:r>
              <a:rPr lang="en-US" altLang="en-US" dirty="0" smtClean="0"/>
              <a:t>Conditions of worth</a:t>
            </a:r>
          </a:p>
          <a:p>
            <a:pPr eaLnBrk="1" hangingPunct="1">
              <a:lnSpc>
                <a:spcPct val="150000"/>
              </a:lnSpc>
              <a:spcBef>
                <a:spcPct val="0"/>
              </a:spcBef>
              <a:buFont typeface="Arial" charset="0"/>
              <a:buChar char="•"/>
            </a:pPr>
            <a:r>
              <a:rPr lang="en-US" altLang="en-US" dirty="0" smtClean="0"/>
              <a:t>Self-concept</a:t>
            </a:r>
          </a:p>
          <a:p>
            <a:pPr lvl="1" eaLnBrk="1" hangingPunct="1">
              <a:lnSpc>
                <a:spcPct val="150000"/>
              </a:lnSpc>
              <a:spcBef>
                <a:spcPct val="0"/>
              </a:spcBef>
              <a:buFont typeface="Arial" charset="0"/>
              <a:buChar char="•"/>
            </a:pPr>
            <a:r>
              <a:rPr lang="en-US" altLang="en-US" dirty="0" smtClean="0"/>
              <a:t>Representation of who we are and who we wish to </a:t>
            </a:r>
            <a:r>
              <a:rPr lang="en-US" altLang="en-US" dirty="0" smtClean="0"/>
              <a:t>be.  </a:t>
            </a:r>
            <a:r>
              <a:rPr lang="en-US" altLang="en-US" dirty="0" smtClean="0"/>
              <a:t>Real vs. Ideal Self</a:t>
            </a:r>
            <a:endParaRPr lang="en-US" altLang="en-US" dirty="0" smtClean="0"/>
          </a:p>
          <a:p>
            <a:pPr lvl="1" eaLnBrk="1" hangingPunct="1">
              <a:spcBef>
                <a:spcPct val="0"/>
              </a:spcBef>
              <a:buFont typeface="Arial" charset="0"/>
              <a:buChar char="•"/>
            </a:pPr>
            <a:endParaRPr lang="en-US" altLang="en-US" sz="1400" dirty="0" smtClean="0"/>
          </a:p>
          <a:p>
            <a:pPr eaLnBrk="1" hangingPunct="1">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Self-Concept</a:t>
            </a:r>
            <a:endParaRPr lang="en-US" altLang="en-US" dirty="0" smtClean="0"/>
          </a:p>
        </p:txBody>
      </p:sp>
      <p:grpSp>
        <p:nvGrpSpPr>
          <p:cNvPr id="9219" name="Group 19"/>
          <p:cNvGrpSpPr>
            <a:grpSpLocks/>
          </p:cNvGrpSpPr>
          <p:nvPr/>
        </p:nvGrpSpPr>
        <p:grpSpPr bwMode="auto">
          <a:xfrm>
            <a:off x="762000" y="2438400"/>
            <a:ext cx="7391400" cy="2971800"/>
            <a:chOff x="762000" y="2438400"/>
            <a:chExt cx="7391400" cy="2971800"/>
          </a:xfrm>
        </p:grpSpPr>
        <p:grpSp>
          <p:nvGrpSpPr>
            <p:cNvPr id="9220" name="Group 14"/>
            <p:cNvGrpSpPr>
              <a:grpSpLocks/>
            </p:cNvGrpSpPr>
            <p:nvPr/>
          </p:nvGrpSpPr>
          <p:grpSpPr bwMode="auto">
            <a:xfrm>
              <a:off x="762000" y="2438400"/>
              <a:ext cx="7391400" cy="2971800"/>
              <a:chOff x="609600" y="2286000"/>
              <a:chExt cx="7391400" cy="2971800"/>
            </a:xfrm>
          </p:grpSpPr>
          <p:grpSp>
            <p:nvGrpSpPr>
              <p:cNvPr id="9225" name="Group 11"/>
              <p:cNvGrpSpPr>
                <a:grpSpLocks/>
              </p:cNvGrpSpPr>
              <p:nvPr/>
            </p:nvGrpSpPr>
            <p:grpSpPr bwMode="auto">
              <a:xfrm>
                <a:off x="609600" y="2971800"/>
                <a:ext cx="7391400" cy="2286000"/>
                <a:chOff x="609600" y="1524000"/>
                <a:chExt cx="7391400" cy="2286000"/>
              </a:xfrm>
            </p:grpSpPr>
            <p:sp>
              <p:nvSpPr>
                <p:cNvPr id="6" name="Oval 5"/>
                <p:cNvSpPr/>
                <p:nvPr/>
              </p:nvSpPr>
              <p:spPr>
                <a:xfrm>
                  <a:off x="609600" y="1524000"/>
                  <a:ext cx="2209800" cy="2286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286000" y="1524000"/>
                  <a:ext cx="2209800" cy="2286000"/>
                </a:xfrm>
                <a:prstGeom prst="ellipse">
                  <a:avLst/>
                </a:prstGeom>
                <a:solidFill>
                  <a:schemeClr val="accent5">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029200" y="1524000"/>
                  <a:ext cx="22098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791200" y="1524000"/>
                  <a:ext cx="2209800" cy="2286000"/>
                </a:xfrm>
                <a:prstGeom prst="ellipse">
                  <a:avLst/>
                </a:prstGeom>
                <a:solidFill>
                  <a:schemeClr val="accent5">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226" name="TextBox 12"/>
              <p:cNvSpPr txBox="1">
                <a:spLocks noChangeArrowheads="1"/>
              </p:cNvSpPr>
              <p:nvPr/>
            </p:nvSpPr>
            <p:spPr bwMode="auto">
              <a:xfrm>
                <a:off x="1524000" y="22860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Incongruence</a:t>
                </a:r>
              </a:p>
            </p:txBody>
          </p:sp>
          <p:sp>
            <p:nvSpPr>
              <p:cNvPr id="9227" name="TextBox 13"/>
              <p:cNvSpPr txBox="1">
                <a:spLocks noChangeArrowheads="1"/>
              </p:cNvSpPr>
              <p:nvPr/>
            </p:nvSpPr>
            <p:spPr bwMode="auto">
              <a:xfrm>
                <a:off x="5562600" y="23622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Congruence</a:t>
                </a:r>
              </a:p>
            </p:txBody>
          </p:sp>
        </p:grpSp>
        <p:sp>
          <p:nvSpPr>
            <p:cNvPr id="9221" name="TextBox 15"/>
            <p:cNvSpPr txBox="1">
              <a:spLocks noChangeArrowheads="1"/>
            </p:cNvSpPr>
            <p:nvPr/>
          </p:nvSpPr>
          <p:spPr bwMode="auto">
            <a:xfrm>
              <a:off x="1295400" y="3962400"/>
              <a:ext cx="8382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Ideal</a:t>
              </a:r>
            </a:p>
            <a:p>
              <a:pPr>
                <a:buFont typeface="Wingdings" pitchFamily="2" charset="2"/>
                <a:buNone/>
              </a:pPr>
              <a:r>
                <a:rPr lang="en-US" altLang="en-US"/>
                <a:t>Self</a:t>
              </a:r>
            </a:p>
          </p:txBody>
        </p:sp>
        <p:sp>
          <p:nvSpPr>
            <p:cNvPr id="9222" name="Rectangle 16"/>
            <p:cNvSpPr>
              <a:spLocks noChangeArrowheads="1"/>
            </p:cNvSpPr>
            <p:nvPr/>
          </p:nvSpPr>
          <p:spPr bwMode="auto">
            <a:xfrm>
              <a:off x="5334000" y="3886200"/>
              <a:ext cx="6858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Ideal</a:t>
              </a:r>
            </a:p>
            <a:p>
              <a:pPr>
                <a:buFont typeface="Wingdings" pitchFamily="2" charset="2"/>
                <a:buNone/>
              </a:pPr>
              <a:r>
                <a:rPr lang="en-US" altLang="en-US"/>
                <a:t>Self</a:t>
              </a:r>
            </a:p>
          </p:txBody>
        </p:sp>
        <p:sp>
          <p:nvSpPr>
            <p:cNvPr id="9223" name="Rectangle 17"/>
            <p:cNvSpPr>
              <a:spLocks noChangeArrowheads="1"/>
            </p:cNvSpPr>
            <p:nvPr/>
          </p:nvSpPr>
          <p:spPr bwMode="auto">
            <a:xfrm>
              <a:off x="3505200" y="3886200"/>
              <a:ext cx="76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Real</a:t>
              </a:r>
            </a:p>
            <a:p>
              <a:pPr>
                <a:buFont typeface="Wingdings" pitchFamily="2" charset="2"/>
                <a:buNone/>
              </a:pPr>
              <a:r>
                <a:rPr lang="en-US" altLang="en-US"/>
                <a:t>Self</a:t>
              </a:r>
            </a:p>
          </p:txBody>
        </p:sp>
        <p:sp>
          <p:nvSpPr>
            <p:cNvPr id="9224" name="Rectangle 18"/>
            <p:cNvSpPr>
              <a:spLocks noChangeArrowheads="1"/>
            </p:cNvSpPr>
            <p:nvPr/>
          </p:nvSpPr>
          <p:spPr bwMode="auto">
            <a:xfrm>
              <a:off x="7467600" y="3810000"/>
              <a:ext cx="6858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2"/>
                </a:buClr>
                <a:buSzPct val="70000"/>
                <a:buFont typeface="Wingdings" pitchFamily="2" charset="2"/>
                <a:buChar char="l"/>
                <a:defRPr>
                  <a:solidFill>
                    <a:schemeClr val="tx1"/>
                  </a:solidFill>
                  <a:latin typeface="Arial" charset="0"/>
                </a:defRPr>
              </a:lvl9pPr>
            </a:lstStyle>
            <a:p>
              <a:pPr>
                <a:buFont typeface="Wingdings" pitchFamily="2" charset="2"/>
                <a:buNone/>
              </a:pPr>
              <a:r>
                <a:rPr lang="en-US" altLang="en-US"/>
                <a:t>Real</a:t>
              </a:r>
            </a:p>
            <a:p>
              <a:pPr>
                <a:buFont typeface="Wingdings" pitchFamily="2" charset="2"/>
                <a:buNone/>
              </a:pPr>
              <a:r>
                <a:rPr lang="en-US" altLang="en-US"/>
                <a:t>Self</a:t>
              </a:r>
            </a:p>
          </p:txBody>
        </p:sp>
      </p:grpSp>
    </p:spTree>
    <p:extLst>
      <p:ext uri="{BB962C8B-B14F-4D97-AF65-F5344CB8AC3E}">
        <p14:creationId xmlns:p14="http://schemas.microsoft.com/office/powerpoint/2010/main" val="3706921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3C0FDB33-59A5-426D-B7B8-899755F7C74D}" type="slidenum">
              <a:rPr lang="en-IN"/>
              <a:pPr>
                <a:defRPr/>
              </a:pPr>
              <a:t>19</a:t>
            </a:fld>
            <a:endParaRPr lang="en-IN" dirty="0"/>
          </a:p>
        </p:txBody>
      </p:sp>
      <p:sp>
        <p:nvSpPr>
          <p:cNvPr id="26628" name="Title 1"/>
          <p:cNvSpPr>
            <a:spLocks noGrp="1"/>
          </p:cNvSpPr>
          <p:nvPr>
            <p:ph type="title"/>
          </p:nvPr>
        </p:nvSpPr>
        <p:spPr/>
        <p:txBody>
          <a:bodyPr/>
          <a:lstStyle/>
          <a:p>
            <a:pPr eaLnBrk="1" hangingPunct="1"/>
            <a:r>
              <a:rPr lang="en-US" altLang="en-US" smtClean="0"/>
              <a:t>Rogers’ Approach</a:t>
            </a:r>
          </a:p>
        </p:txBody>
      </p:sp>
      <p:sp>
        <p:nvSpPr>
          <p:cNvPr id="26629" name="Content Placeholder 2"/>
          <p:cNvSpPr>
            <a:spLocks noGrp="1"/>
          </p:cNvSpPr>
          <p:nvPr>
            <p:ph idx="1"/>
          </p:nvPr>
        </p:nvSpPr>
        <p:spPr/>
        <p:txBody>
          <a:bodyPr/>
          <a:lstStyle/>
          <a:p>
            <a:pPr eaLnBrk="1" hangingPunct="1">
              <a:spcBef>
                <a:spcPct val="0"/>
              </a:spcBef>
              <a:buFont typeface="Arial" charset="0"/>
              <a:buChar char="•"/>
            </a:pPr>
            <a:r>
              <a:rPr lang="en-US" altLang="en-US" dirty="0" smtClean="0"/>
              <a:t>Optimal functioning</a:t>
            </a:r>
          </a:p>
          <a:p>
            <a:pPr lvl="1" eaLnBrk="1" hangingPunct="1">
              <a:lnSpc>
                <a:spcPct val="150000"/>
              </a:lnSpc>
              <a:spcBef>
                <a:spcPct val="0"/>
              </a:spcBef>
              <a:buFont typeface="Arial" charset="0"/>
              <a:buChar char="•"/>
            </a:pPr>
            <a:r>
              <a:rPr lang="en-US" altLang="en-US" dirty="0" smtClean="0"/>
              <a:t>Unconditional positive regard</a:t>
            </a:r>
          </a:p>
          <a:p>
            <a:pPr lvl="1" eaLnBrk="1" hangingPunct="1">
              <a:lnSpc>
                <a:spcPct val="150000"/>
              </a:lnSpc>
              <a:spcBef>
                <a:spcPct val="0"/>
              </a:spcBef>
              <a:buFont typeface="Arial" charset="0"/>
              <a:buChar char="•"/>
            </a:pPr>
            <a:r>
              <a:rPr lang="en-US" altLang="en-US" dirty="0" smtClean="0"/>
              <a:t>Empathy</a:t>
            </a:r>
          </a:p>
          <a:p>
            <a:pPr lvl="1" eaLnBrk="1" hangingPunct="1">
              <a:lnSpc>
                <a:spcPct val="150000"/>
              </a:lnSpc>
              <a:spcBef>
                <a:spcPct val="0"/>
              </a:spcBef>
              <a:buFont typeface="Arial" charset="0"/>
              <a:buChar char="•"/>
            </a:pPr>
            <a:r>
              <a:rPr lang="en-US" altLang="en-US" dirty="0" smtClean="0"/>
              <a:t>Genuineness</a:t>
            </a:r>
          </a:p>
          <a:p>
            <a:pPr eaLnBrk="1" hangingPunct="1">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6D1F478-85B2-4B8C-8867-9C519CF254E8}" type="slidenum">
              <a:rPr lang="en-IN"/>
              <a:pPr>
                <a:defRPr/>
              </a:pPr>
              <a:t>2</a:t>
            </a:fld>
            <a:endParaRPr lang="en-IN" dirty="0"/>
          </a:p>
        </p:txBody>
      </p:sp>
      <p:sp>
        <p:nvSpPr>
          <p:cNvPr id="4100" name="Title 1"/>
          <p:cNvSpPr>
            <a:spLocks noGrp="1"/>
          </p:cNvSpPr>
          <p:nvPr>
            <p:ph type="title"/>
          </p:nvPr>
        </p:nvSpPr>
        <p:spPr/>
        <p:txBody>
          <a:bodyPr/>
          <a:lstStyle/>
          <a:p>
            <a:pPr eaLnBrk="1" hangingPunct="1"/>
            <a:r>
              <a:rPr lang="en-US" altLang="en-US" sz="4000" smtClean="0"/>
              <a:t>Chapter Preview</a:t>
            </a:r>
            <a:endParaRPr lang="en-IN" altLang="en-US" sz="4000" smtClean="0"/>
          </a:p>
        </p:txBody>
      </p:sp>
      <p:sp>
        <p:nvSpPr>
          <p:cNvPr id="4101" name="Content Placeholder 2"/>
          <p:cNvSpPr>
            <a:spLocks noGrp="1"/>
          </p:cNvSpPr>
          <p:nvPr>
            <p:ph idx="1"/>
          </p:nvPr>
        </p:nvSpPr>
        <p:spPr>
          <a:xfrm>
            <a:off x="457200" y="1600200"/>
            <a:ext cx="8229600" cy="4781550"/>
          </a:xfrm>
        </p:spPr>
        <p:txBody>
          <a:bodyPr/>
          <a:lstStyle/>
          <a:p>
            <a:pPr eaLnBrk="1" hangingPunct="1">
              <a:spcBef>
                <a:spcPts val="1200"/>
              </a:spcBef>
              <a:buFont typeface="Arial" charset="0"/>
              <a:buChar char="•"/>
            </a:pPr>
            <a:r>
              <a:rPr lang="en-US" altLang="en-US" smtClean="0"/>
              <a:t>Psychodynamic Perspectives</a:t>
            </a:r>
          </a:p>
          <a:p>
            <a:pPr eaLnBrk="1" hangingPunct="1">
              <a:spcBef>
                <a:spcPts val="1200"/>
              </a:spcBef>
              <a:buFont typeface="Arial" charset="0"/>
              <a:buChar char="•"/>
            </a:pPr>
            <a:r>
              <a:rPr lang="en-US" altLang="en-US" smtClean="0"/>
              <a:t>Humanistic Perspectives</a:t>
            </a:r>
          </a:p>
          <a:p>
            <a:pPr eaLnBrk="1" hangingPunct="1">
              <a:spcBef>
                <a:spcPts val="1200"/>
              </a:spcBef>
              <a:buFont typeface="Arial" charset="0"/>
              <a:buChar char="•"/>
            </a:pPr>
            <a:r>
              <a:rPr lang="en-US" altLang="en-US" smtClean="0"/>
              <a:t>Trait Perspectives</a:t>
            </a:r>
          </a:p>
          <a:p>
            <a:pPr eaLnBrk="1" hangingPunct="1">
              <a:spcBef>
                <a:spcPts val="1200"/>
              </a:spcBef>
              <a:buFont typeface="Arial" charset="0"/>
              <a:buChar char="•"/>
            </a:pPr>
            <a:r>
              <a:rPr lang="en-US" altLang="en-US" smtClean="0"/>
              <a:t>Personological and Life Story Perspectives</a:t>
            </a:r>
          </a:p>
          <a:p>
            <a:pPr eaLnBrk="1" hangingPunct="1">
              <a:spcBef>
                <a:spcPts val="1200"/>
              </a:spcBef>
              <a:buFont typeface="Arial" charset="0"/>
              <a:buChar char="•"/>
            </a:pPr>
            <a:r>
              <a:rPr lang="en-US" altLang="en-US" smtClean="0"/>
              <a:t>Social Cognitive Perspectives</a:t>
            </a:r>
          </a:p>
          <a:p>
            <a:pPr eaLnBrk="1" hangingPunct="1">
              <a:spcBef>
                <a:spcPts val="1200"/>
              </a:spcBef>
              <a:buFont typeface="Arial" charset="0"/>
              <a:buChar char="•"/>
            </a:pPr>
            <a:r>
              <a:rPr lang="en-US" altLang="en-US" smtClean="0"/>
              <a:t>Biological Perspectives</a:t>
            </a:r>
          </a:p>
          <a:p>
            <a:pPr eaLnBrk="1" hangingPunct="1">
              <a:spcBef>
                <a:spcPts val="1200"/>
              </a:spcBef>
              <a:buFont typeface="Arial" charset="0"/>
              <a:buChar char="•"/>
            </a:pPr>
            <a:r>
              <a:rPr lang="en-US" altLang="en-US" smtClean="0"/>
              <a:t>Personality Assessment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77FBDFFA-5FE0-49C0-8369-6B9FE23BECF2}" type="slidenum">
              <a:rPr lang="en-IN"/>
              <a:pPr>
                <a:defRPr/>
              </a:pPr>
              <a:t>20</a:t>
            </a:fld>
            <a:endParaRPr lang="en-IN" dirty="0"/>
          </a:p>
        </p:txBody>
      </p:sp>
      <p:sp>
        <p:nvSpPr>
          <p:cNvPr id="29700" name="Title 1"/>
          <p:cNvSpPr>
            <a:spLocks noGrp="1"/>
          </p:cNvSpPr>
          <p:nvPr>
            <p:ph type="title"/>
          </p:nvPr>
        </p:nvSpPr>
        <p:spPr/>
        <p:txBody>
          <a:bodyPr/>
          <a:lstStyle/>
          <a:p>
            <a:pPr eaLnBrk="1" hangingPunct="1"/>
            <a:r>
              <a:rPr lang="en-US" altLang="en-US" smtClean="0"/>
              <a:t>Trait Perspectives</a:t>
            </a:r>
          </a:p>
        </p:txBody>
      </p:sp>
      <p:sp>
        <p:nvSpPr>
          <p:cNvPr id="29701" name="Content Placeholder 2"/>
          <p:cNvSpPr>
            <a:spLocks noGrp="1"/>
          </p:cNvSpPr>
          <p:nvPr>
            <p:ph idx="1"/>
          </p:nvPr>
        </p:nvSpPr>
        <p:spPr>
          <a:xfrm>
            <a:off x="457200" y="1371600"/>
            <a:ext cx="8229600" cy="4525963"/>
          </a:xfrm>
        </p:spPr>
        <p:txBody>
          <a:bodyPr/>
          <a:lstStyle/>
          <a:p>
            <a:pPr eaLnBrk="1" hangingPunct="1">
              <a:buFont typeface="Arial" charset="0"/>
              <a:buChar char="•"/>
            </a:pPr>
            <a:r>
              <a:rPr lang="en-US" altLang="en-US" dirty="0" smtClean="0"/>
              <a:t>Gordon </a:t>
            </a:r>
            <a:r>
              <a:rPr lang="en-US" altLang="en-US" dirty="0" err="1" smtClean="0"/>
              <a:t>Allport</a:t>
            </a:r>
            <a:r>
              <a:rPr lang="en-US" altLang="en-US" dirty="0" smtClean="0"/>
              <a:t> (1897-1967)</a:t>
            </a:r>
          </a:p>
          <a:p>
            <a:pPr lvl="1" eaLnBrk="1" hangingPunct="1">
              <a:buFont typeface="Arial" charset="0"/>
              <a:buChar char="•"/>
            </a:pPr>
            <a:r>
              <a:rPr lang="en-US" altLang="en-US" dirty="0" smtClean="0"/>
              <a:t>Focus on healthy, well-adjusted individuals</a:t>
            </a:r>
          </a:p>
          <a:p>
            <a:pPr lvl="1" eaLnBrk="1" hangingPunct="1">
              <a:buFont typeface="Arial" charset="0"/>
              <a:buChar char="•"/>
            </a:pPr>
            <a:r>
              <a:rPr lang="en-US" altLang="en-US" dirty="0" smtClean="0"/>
              <a:t>Uniqueness of each person and capacity to adapt</a:t>
            </a:r>
          </a:p>
          <a:p>
            <a:pPr lvl="1" eaLnBrk="1" hangingPunct="1">
              <a:buFont typeface="Arial" charset="0"/>
              <a:buChar char="•"/>
            </a:pPr>
            <a:r>
              <a:rPr lang="en-US" altLang="en-US" dirty="0" smtClean="0"/>
              <a:t>Traits</a:t>
            </a:r>
          </a:p>
          <a:p>
            <a:pPr lvl="2" eaLnBrk="1" hangingPunct="1">
              <a:buFont typeface="Arial" charset="0"/>
              <a:buChar char="•"/>
            </a:pPr>
            <a:r>
              <a:rPr lang="en-US" altLang="en-US" dirty="0" smtClean="0"/>
              <a:t>Mental structures that make different situations the same for the person</a:t>
            </a:r>
            <a:endParaRPr lang="en-US" altLang="en-US" sz="1800" dirty="0" smtClean="0"/>
          </a:p>
          <a:p>
            <a:pPr eaLnBrk="1" hangingPunct="1">
              <a:buFont typeface="Arial" charset="0"/>
              <a:buChar char="•"/>
            </a:pPr>
            <a:r>
              <a:rPr lang="en-US" altLang="en-US" dirty="0" smtClean="0"/>
              <a:t>Lexical approach &amp; factor analysis</a:t>
            </a:r>
          </a:p>
          <a:p>
            <a:pPr lvl="1" eaLnBrk="1" hangingPunct="1">
              <a:buFont typeface="Arial" charset="0"/>
              <a:buChar char="•"/>
            </a:pPr>
            <a:r>
              <a:rPr lang="en-US" altLang="en-US" dirty="0" smtClean="0"/>
              <a:t>If a trait is important to people in real life, it ought to be represented in the natural language people use to talk about one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8F63DE80-D31C-4473-92DB-E7E3A96D1969}" type="slidenum">
              <a:rPr lang="en-IN"/>
              <a:pPr>
                <a:defRPr/>
              </a:pPr>
              <a:t>21</a:t>
            </a:fld>
            <a:endParaRPr lang="en-IN" dirty="0"/>
          </a:p>
        </p:txBody>
      </p:sp>
      <p:sp>
        <p:nvSpPr>
          <p:cNvPr id="30724" name="Title 1"/>
          <p:cNvSpPr>
            <a:spLocks noGrp="1"/>
          </p:cNvSpPr>
          <p:nvPr>
            <p:ph type="title"/>
          </p:nvPr>
        </p:nvSpPr>
        <p:spPr/>
        <p:txBody>
          <a:bodyPr/>
          <a:lstStyle/>
          <a:p>
            <a:pPr eaLnBrk="1" hangingPunct="1"/>
            <a:r>
              <a:rPr lang="en-US" altLang="en-US" smtClean="0"/>
              <a:t>Five-Factor Model</a:t>
            </a:r>
          </a:p>
        </p:txBody>
      </p:sp>
      <p:sp>
        <p:nvSpPr>
          <p:cNvPr id="30725" name="Content Placeholder 2"/>
          <p:cNvSpPr>
            <a:spLocks noGrp="1"/>
          </p:cNvSpPr>
          <p:nvPr>
            <p:ph idx="1"/>
          </p:nvPr>
        </p:nvSpPr>
        <p:spPr/>
        <p:txBody>
          <a:bodyPr/>
          <a:lstStyle/>
          <a:p>
            <a:pPr eaLnBrk="1" hangingPunct="1">
              <a:buFont typeface="Arial" charset="0"/>
              <a:buChar char="•"/>
            </a:pPr>
            <a:r>
              <a:rPr lang="en-US" altLang="en-US" dirty="0" smtClean="0"/>
              <a:t>Neuroticism (emotional instability)</a:t>
            </a:r>
          </a:p>
          <a:p>
            <a:pPr eaLnBrk="1" hangingPunct="1">
              <a:buFont typeface="Arial" charset="0"/>
              <a:buChar char="•"/>
            </a:pPr>
            <a:r>
              <a:rPr lang="en-US" altLang="en-US" dirty="0" smtClean="0"/>
              <a:t>Extraversion</a:t>
            </a:r>
          </a:p>
          <a:p>
            <a:pPr eaLnBrk="1" hangingPunct="1">
              <a:buFont typeface="Arial" charset="0"/>
              <a:buChar char="•"/>
            </a:pPr>
            <a:r>
              <a:rPr lang="en-US" altLang="en-US" dirty="0" smtClean="0"/>
              <a:t>Openness to experience</a:t>
            </a:r>
          </a:p>
          <a:p>
            <a:pPr eaLnBrk="1" hangingPunct="1">
              <a:buFont typeface="Arial" charset="0"/>
              <a:buChar char="•"/>
            </a:pPr>
            <a:r>
              <a:rPr lang="en-US" altLang="en-US" dirty="0" smtClean="0"/>
              <a:t>Agreeableness</a:t>
            </a:r>
          </a:p>
          <a:p>
            <a:pPr eaLnBrk="1" hangingPunct="1">
              <a:buFont typeface="Arial" charset="0"/>
              <a:buChar char="•"/>
            </a:pPr>
            <a:r>
              <a:rPr lang="en-US" altLang="en-US" dirty="0" smtClean="0"/>
              <a:t>Conscientiousness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2" descr="4-02145_Extraversion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395288"/>
            <a:ext cx="27606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77" name="Group 81"/>
          <p:cNvGrpSpPr>
            <a:grpSpLocks/>
          </p:cNvGrpSpPr>
          <p:nvPr/>
        </p:nvGrpSpPr>
        <p:grpSpPr bwMode="auto">
          <a:xfrm>
            <a:off x="2493963" y="1698625"/>
            <a:ext cx="4197350" cy="4006850"/>
            <a:chOff x="1571" y="1070"/>
            <a:chExt cx="2644" cy="2524"/>
          </a:xfrm>
        </p:grpSpPr>
        <p:pic>
          <p:nvPicPr>
            <p:cNvPr id="5136" name="Picture 53" descr="4-02145_Extraversion_Inner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 y="1802"/>
              <a:ext cx="1336"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7" name="Group 78"/>
            <p:cNvGrpSpPr>
              <a:grpSpLocks/>
            </p:cNvGrpSpPr>
            <p:nvPr/>
          </p:nvGrpSpPr>
          <p:grpSpPr bwMode="auto">
            <a:xfrm>
              <a:off x="2380" y="1070"/>
              <a:ext cx="985" cy="985"/>
              <a:chOff x="2380" y="1070"/>
              <a:chExt cx="985" cy="985"/>
            </a:xfrm>
          </p:grpSpPr>
          <p:sp>
            <p:nvSpPr>
              <p:cNvPr id="5147" name="Oval 55"/>
              <p:cNvSpPr>
                <a:spLocks noChangeArrowheads="1"/>
              </p:cNvSpPr>
              <p:nvPr/>
            </p:nvSpPr>
            <p:spPr bwMode="auto">
              <a:xfrm>
                <a:off x="2380" y="1070"/>
                <a:ext cx="985" cy="985"/>
              </a:xfrm>
              <a:prstGeom prst="ellipse">
                <a:avLst/>
              </a:prstGeom>
              <a:solidFill>
                <a:srgbClr val="8FBB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48" name="Text Box 63"/>
              <p:cNvSpPr txBox="1">
                <a:spLocks noChangeArrowheads="1"/>
              </p:cNvSpPr>
              <p:nvPr/>
            </p:nvSpPr>
            <p:spPr bwMode="auto">
              <a:xfrm>
                <a:off x="2442" y="1466"/>
                <a:ext cx="8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Agreeableness</a:t>
                </a:r>
              </a:p>
            </p:txBody>
          </p:sp>
        </p:grpSp>
        <p:grpSp>
          <p:nvGrpSpPr>
            <p:cNvPr id="5138" name="Group 79"/>
            <p:cNvGrpSpPr>
              <a:grpSpLocks/>
            </p:cNvGrpSpPr>
            <p:nvPr/>
          </p:nvGrpSpPr>
          <p:grpSpPr bwMode="auto">
            <a:xfrm>
              <a:off x="3161" y="1660"/>
              <a:ext cx="1054" cy="985"/>
              <a:chOff x="3161" y="1660"/>
              <a:chExt cx="1054" cy="985"/>
            </a:xfrm>
          </p:grpSpPr>
          <p:sp>
            <p:nvSpPr>
              <p:cNvPr id="5145" name="Oval 56"/>
              <p:cNvSpPr>
                <a:spLocks noChangeArrowheads="1"/>
              </p:cNvSpPr>
              <p:nvPr/>
            </p:nvSpPr>
            <p:spPr bwMode="auto">
              <a:xfrm>
                <a:off x="3196" y="1660"/>
                <a:ext cx="985" cy="985"/>
              </a:xfrm>
              <a:prstGeom prst="ellipse">
                <a:avLst/>
              </a:prstGeom>
              <a:solidFill>
                <a:srgbClr val="98C8C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46" name="Text Box 64"/>
              <p:cNvSpPr txBox="1">
                <a:spLocks noChangeArrowheads="1"/>
              </p:cNvSpPr>
              <p:nvPr/>
            </p:nvSpPr>
            <p:spPr bwMode="auto">
              <a:xfrm>
                <a:off x="3161" y="1989"/>
                <a:ext cx="10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Conscientiousness</a:t>
                </a:r>
              </a:p>
              <a:p>
                <a:r>
                  <a:rPr lang="en-US" altLang="en-US" sz="1400">
                    <a:solidFill>
                      <a:schemeClr val="bg1"/>
                    </a:solidFill>
                  </a:rPr>
                  <a:t>(Constraint)</a:t>
                </a:r>
              </a:p>
            </p:txBody>
          </p:sp>
        </p:grpSp>
        <p:grpSp>
          <p:nvGrpSpPr>
            <p:cNvPr id="5139" name="Group 80"/>
            <p:cNvGrpSpPr>
              <a:grpSpLocks/>
            </p:cNvGrpSpPr>
            <p:nvPr/>
          </p:nvGrpSpPr>
          <p:grpSpPr bwMode="auto">
            <a:xfrm>
              <a:off x="2894" y="2609"/>
              <a:ext cx="985" cy="985"/>
              <a:chOff x="2894" y="2609"/>
              <a:chExt cx="985" cy="985"/>
            </a:xfrm>
          </p:grpSpPr>
          <p:sp>
            <p:nvSpPr>
              <p:cNvPr id="5143" name="Oval 57"/>
              <p:cNvSpPr>
                <a:spLocks noChangeArrowheads="1"/>
              </p:cNvSpPr>
              <p:nvPr/>
            </p:nvSpPr>
            <p:spPr bwMode="auto">
              <a:xfrm>
                <a:off x="2894" y="2609"/>
                <a:ext cx="985" cy="985"/>
              </a:xfrm>
              <a:prstGeom prst="ellipse">
                <a:avLst/>
              </a:prstGeom>
              <a:solidFill>
                <a:srgbClr val="96C4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44" name="Text Box 65"/>
              <p:cNvSpPr txBox="1">
                <a:spLocks noChangeArrowheads="1"/>
              </p:cNvSpPr>
              <p:nvPr/>
            </p:nvSpPr>
            <p:spPr bwMode="auto">
              <a:xfrm>
                <a:off x="3012" y="2939"/>
                <a:ext cx="7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Openness to</a:t>
                </a:r>
                <a:br>
                  <a:rPr lang="en-US" altLang="en-US" sz="1400">
                    <a:solidFill>
                      <a:schemeClr val="bg1"/>
                    </a:solidFill>
                  </a:rPr>
                </a:br>
                <a:r>
                  <a:rPr lang="en-US" altLang="en-US" sz="1400">
                    <a:solidFill>
                      <a:schemeClr val="bg1"/>
                    </a:solidFill>
                  </a:rPr>
                  <a:t>Experience</a:t>
                </a:r>
              </a:p>
            </p:txBody>
          </p:sp>
        </p:grpSp>
        <p:grpSp>
          <p:nvGrpSpPr>
            <p:cNvPr id="5140" name="Group 77"/>
            <p:cNvGrpSpPr>
              <a:grpSpLocks/>
            </p:cNvGrpSpPr>
            <p:nvPr/>
          </p:nvGrpSpPr>
          <p:grpSpPr bwMode="auto">
            <a:xfrm>
              <a:off x="1571" y="1667"/>
              <a:ext cx="985" cy="985"/>
              <a:chOff x="1571" y="1667"/>
              <a:chExt cx="985" cy="985"/>
            </a:xfrm>
          </p:grpSpPr>
          <p:sp>
            <p:nvSpPr>
              <p:cNvPr id="5141" name="Oval 59"/>
              <p:cNvSpPr>
                <a:spLocks noChangeArrowheads="1"/>
              </p:cNvSpPr>
              <p:nvPr/>
            </p:nvSpPr>
            <p:spPr bwMode="auto">
              <a:xfrm>
                <a:off x="1571" y="1667"/>
                <a:ext cx="985" cy="985"/>
              </a:xfrm>
              <a:prstGeom prst="ellipse">
                <a:avLst/>
              </a:prstGeom>
              <a:solidFill>
                <a:srgbClr val="B8A4C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42" name="Text Box 67"/>
              <p:cNvSpPr txBox="1">
                <a:spLocks noChangeArrowheads="1"/>
              </p:cNvSpPr>
              <p:nvPr/>
            </p:nvSpPr>
            <p:spPr bwMode="auto">
              <a:xfrm>
                <a:off x="1682" y="1930"/>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Neuroticism</a:t>
                </a:r>
                <a:br>
                  <a:rPr lang="en-US" altLang="en-US" sz="1400">
                    <a:solidFill>
                      <a:schemeClr val="bg1"/>
                    </a:solidFill>
                  </a:rPr>
                </a:br>
                <a:r>
                  <a:rPr lang="en-US" altLang="en-US" sz="1400">
                    <a:solidFill>
                      <a:schemeClr val="bg1"/>
                    </a:solidFill>
                  </a:rPr>
                  <a:t>(Negative </a:t>
                </a:r>
                <a:br>
                  <a:rPr lang="en-US" altLang="en-US" sz="1400">
                    <a:solidFill>
                      <a:schemeClr val="bg1"/>
                    </a:solidFill>
                  </a:rPr>
                </a:br>
                <a:r>
                  <a:rPr lang="en-US" altLang="en-US" sz="1400">
                    <a:solidFill>
                      <a:schemeClr val="bg1"/>
                    </a:solidFill>
                  </a:rPr>
                  <a:t>Emotionality)</a:t>
                </a:r>
              </a:p>
            </p:txBody>
          </p:sp>
        </p:grpSp>
      </p:grpSp>
      <p:grpSp>
        <p:nvGrpSpPr>
          <p:cNvPr id="29766" name="Group 70"/>
          <p:cNvGrpSpPr>
            <a:grpSpLocks/>
          </p:cNvGrpSpPr>
          <p:nvPr/>
        </p:nvGrpSpPr>
        <p:grpSpPr bwMode="auto">
          <a:xfrm>
            <a:off x="3006725" y="4160838"/>
            <a:ext cx="1563688" cy="1563687"/>
            <a:chOff x="1894" y="2621"/>
            <a:chExt cx="985" cy="985"/>
          </a:xfrm>
        </p:grpSpPr>
        <p:sp>
          <p:nvSpPr>
            <p:cNvPr id="5134" name="Oval 58"/>
            <p:cNvSpPr>
              <a:spLocks noChangeArrowheads="1"/>
            </p:cNvSpPr>
            <p:nvPr/>
          </p:nvSpPr>
          <p:spPr bwMode="auto">
            <a:xfrm>
              <a:off x="1894" y="2621"/>
              <a:ext cx="985" cy="985"/>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35" name="Text Box 66"/>
            <p:cNvSpPr txBox="1">
              <a:spLocks noChangeArrowheads="1"/>
            </p:cNvSpPr>
            <p:nvPr/>
          </p:nvSpPr>
          <p:spPr bwMode="auto">
            <a:xfrm>
              <a:off x="2005" y="2884"/>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Extraversion</a:t>
              </a:r>
              <a:br>
                <a:rPr lang="en-US" altLang="en-US" sz="1400">
                  <a:solidFill>
                    <a:schemeClr val="bg1"/>
                  </a:solidFill>
                </a:rPr>
              </a:br>
              <a:r>
                <a:rPr lang="en-US" altLang="en-US" sz="1400">
                  <a:solidFill>
                    <a:schemeClr val="bg1"/>
                  </a:solidFill>
                </a:rPr>
                <a:t>(Positive</a:t>
              </a:r>
              <a:br>
                <a:rPr lang="en-US" altLang="en-US" sz="1400">
                  <a:solidFill>
                    <a:schemeClr val="bg1"/>
                  </a:solidFill>
                </a:rPr>
              </a:br>
              <a:r>
                <a:rPr lang="en-US" altLang="en-US" sz="1400">
                  <a:solidFill>
                    <a:schemeClr val="bg1"/>
                  </a:solidFill>
                </a:rPr>
                <a:t>Emotionality)</a:t>
              </a:r>
            </a:p>
          </p:txBody>
        </p:sp>
      </p:grpSp>
      <p:grpSp>
        <p:nvGrpSpPr>
          <p:cNvPr id="29767" name="Group 71"/>
          <p:cNvGrpSpPr>
            <a:grpSpLocks/>
          </p:cNvGrpSpPr>
          <p:nvPr/>
        </p:nvGrpSpPr>
        <p:grpSpPr bwMode="auto">
          <a:xfrm>
            <a:off x="3192463" y="2370138"/>
            <a:ext cx="2847975" cy="2844800"/>
            <a:chOff x="1500" y="1807"/>
            <a:chExt cx="1794" cy="1792"/>
          </a:xfrm>
        </p:grpSpPr>
        <p:sp>
          <p:nvSpPr>
            <p:cNvPr id="5132" name="Oval 68"/>
            <p:cNvSpPr>
              <a:spLocks noChangeArrowheads="1"/>
            </p:cNvSpPr>
            <p:nvPr/>
          </p:nvSpPr>
          <p:spPr bwMode="auto">
            <a:xfrm>
              <a:off x="1500" y="1807"/>
              <a:ext cx="1794" cy="1792"/>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5133" name="Text Box 69"/>
            <p:cNvSpPr txBox="1">
              <a:spLocks noChangeArrowheads="1"/>
            </p:cNvSpPr>
            <p:nvPr/>
          </p:nvSpPr>
          <p:spPr bwMode="auto">
            <a:xfrm>
              <a:off x="1876" y="2386"/>
              <a:ext cx="104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000">
                  <a:solidFill>
                    <a:schemeClr val="bg1"/>
                  </a:solidFill>
                </a:rPr>
                <a:t>Extraversion</a:t>
              </a:r>
              <a:br>
                <a:rPr lang="en-US" altLang="en-US" sz="2000">
                  <a:solidFill>
                    <a:schemeClr val="bg1"/>
                  </a:solidFill>
                </a:rPr>
              </a:br>
              <a:r>
                <a:rPr lang="en-US" altLang="en-US" sz="2000">
                  <a:solidFill>
                    <a:schemeClr val="bg1"/>
                  </a:solidFill>
                </a:rPr>
                <a:t>(Positive</a:t>
              </a:r>
              <a:br>
                <a:rPr lang="en-US" altLang="en-US" sz="2000">
                  <a:solidFill>
                    <a:schemeClr val="bg1"/>
                  </a:solidFill>
                </a:rPr>
              </a:br>
              <a:r>
                <a:rPr lang="en-US" altLang="en-US" sz="2000">
                  <a:solidFill>
                    <a:schemeClr val="bg1"/>
                  </a:solidFill>
                </a:rPr>
                <a:t>Emotionality)</a:t>
              </a:r>
            </a:p>
          </p:txBody>
        </p:sp>
      </p:grpSp>
      <p:sp>
        <p:nvSpPr>
          <p:cNvPr id="29778" name="Text Box 82"/>
          <p:cNvSpPr txBox="1">
            <a:spLocks noChangeArrowheads="1"/>
          </p:cNvSpPr>
          <p:nvPr/>
        </p:nvSpPr>
        <p:spPr bwMode="auto">
          <a:xfrm>
            <a:off x="6273800" y="4894263"/>
            <a:ext cx="1492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sociable</a:t>
            </a:r>
          </a:p>
        </p:txBody>
      </p:sp>
      <p:sp>
        <p:nvSpPr>
          <p:cNvPr id="29779" name="Text Box 83"/>
          <p:cNvSpPr txBox="1">
            <a:spLocks noChangeArrowheads="1"/>
          </p:cNvSpPr>
          <p:nvPr/>
        </p:nvSpPr>
        <p:spPr bwMode="auto">
          <a:xfrm>
            <a:off x="1376363" y="2089150"/>
            <a:ext cx="155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outgoing</a:t>
            </a:r>
          </a:p>
        </p:txBody>
      </p:sp>
      <p:sp>
        <p:nvSpPr>
          <p:cNvPr id="29780" name="Text Box 84"/>
          <p:cNvSpPr txBox="1">
            <a:spLocks noChangeArrowheads="1"/>
          </p:cNvSpPr>
          <p:nvPr/>
        </p:nvSpPr>
        <p:spPr bwMode="auto">
          <a:xfrm>
            <a:off x="1127125" y="3490913"/>
            <a:ext cx="1274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upbeat</a:t>
            </a:r>
          </a:p>
        </p:txBody>
      </p:sp>
      <p:sp>
        <p:nvSpPr>
          <p:cNvPr id="29781" name="Text Box 85"/>
          <p:cNvSpPr txBox="1">
            <a:spLocks noChangeArrowheads="1"/>
          </p:cNvSpPr>
          <p:nvPr/>
        </p:nvSpPr>
        <p:spPr bwMode="auto">
          <a:xfrm>
            <a:off x="6645275" y="3490913"/>
            <a:ext cx="1333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friendly</a:t>
            </a:r>
          </a:p>
        </p:txBody>
      </p:sp>
      <p:sp>
        <p:nvSpPr>
          <p:cNvPr id="29782" name="Text Box 86"/>
          <p:cNvSpPr txBox="1">
            <a:spLocks noChangeArrowheads="1"/>
          </p:cNvSpPr>
          <p:nvPr/>
        </p:nvSpPr>
        <p:spPr bwMode="auto">
          <a:xfrm>
            <a:off x="6072188" y="2089150"/>
            <a:ext cx="160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assertive</a:t>
            </a:r>
          </a:p>
        </p:txBody>
      </p:sp>
      <p:sp>
        <p:nvSpPr>
          <p:cNvPr id="29783" name="Text Box 87"/>
          <p:cNvSpPr txBox="1">
            <a:spLocks noChangeArrowheads="1"/>
          </p:cNvSpPr>
          <p:nvPr/>
        </p:nvSpPr>
        <p:spPr bwMode="auto">
          <a:xfrm>
            <a:off x="1509713" y="4894263"/>
            <a:ext cx="1870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gregarious</a:t>
            </a:r>
          </a:p>
        </p:txBody>
      </p:sp>
    </p:spTree>
    <p:extLst>
      <p:ext uri="{BB962C8B-B14F-4D97-AF65-F5344CB8AC3E}">
        <p14:creationId xmlns:p14="http://schemas.microsoft.com/office/powerpoint/2010/main" val="4729570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9777"/>
                                        </p:tgtEl>
                                      </p:cBhvr>
                                    </p:animEffect>
                                    <p:set>
                                      <p:cBhvr>
                                        <p:cTn id="7" dur="1" fill="hold">
                                          <p:stCondLst>
                                            <p:cond delay="499"/>
                                          </p:stCondLst>
                                        </p:cTn>
                                        <p:tgtEl>
                                          <p:spTgt spid="29777"/>
                                        </p:tgtEl>
                                        <p:attrNameLst>
                                          <p:attrName>style.visibility</p:attrName>
                                        </p:attrNameLst>
                                      </p:cBhvr>
                                      <p:to>
                                        <p:strVal val="hidden"/>
                                      </p:to>
                                    </p:set>
                                  </p:childTnLst>
                                </p:cTn>
                              </p:par>
                            </p:childTnLst>
                          </p:cTn>
                        </p:par>
                        <p:par>
                          <p:cTn id="8" fill="hold" nodeType="afterGroup">
                            <p:stCondLst>
                              <p:cond delay="500"/>
                            </p:stCondLst>
                            <p:childTnLst>
                              <p:par>
                                <p:cTn id="9" presetID="64" presetClass="path" presetSubtype="0" fill="hold" nodeType="afterEffect">
                                  <p:stCondLst>
                                    <p:cond delay="0"/>
                                  </p:stCondLst>
                                  <p:childTnLst>
                                    <p:animMotion origin="layout" path="M 3.88889E-6 -1.85185E-6 L 0.08576 -0.17454 " pathEditMode="relative" rAng="0" ptsTypes="AA">
                                      <p:cBhvr>
                                        <p:cTn id="10" dur="500" fill="hold"/>
                                        <p:tgtEl>
                                          <p:spTgt spid="29766"/>
                                        </p:tgtEl>
                                        <p:attrNameLst>
                                          <p:attrName>ppt_x</p:attrName>
                                          <p:attrName>ppt_y</p:attrName>
                                        </p:attrNameLst>
                                      </p:cBhvr>
                                      <p:rCtr x="4288" y="-8727"/>
                                    </p:animMotion>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9767"/>
                                        </p:tgtEl>
                                        <p:attrNameLst>
                                          <p:attrName>style.visibility</p:attrName>
                                        </p:attrNameLst>
                                      </p:cBhvr>
                                      <p:to>
                                        <p:strVal val="visible"/>
                                      </p:to>
                                    </p:set>
                                    <p:anim calcmode="lin" valueType="num">
                                      <p:cBhvr>
                                        <p:cTn id="14" dur="500" fill="hold"/>
                                        <p:tgtEl>
                                          <p:spTgt spid="29767"/>
                                        </p:tgtEl>
                                        <p:attrNameLst>
                                          <p:attrName>ppt_w</p:attrName>
                                        </p:attrNameLst>
                                      </p:cBhvr>
                                      <p:tavLst>
                                        <p:tav tm="0">
                                          <p:val>
                                            <p:fltVal val="0"/>
                                          </p:val>
                                        </p:tav>
                                        <p:tav tm="100000">
                                          <p:val>
                                            <p:strVal val="#ppt_w"/>
                                          </p:val>
                                        </p:tav>
                                      </p:tavLst>
                                    </p:anim>
                                    <p:anim calcmode="lin" valueType="num">
                                      <p:cBhvr>
                                        <p:cTn id="15" dur="500" fill="hold"/>
                                        <p:tgtEl>
                                          <p:spTgt spid="29767"/>
                                        </p:tgtEl>
                                        <p:attrNameLst>
                                          <p:attrName>ppt_h</p:attrName>
                                        </p:attrNameLst>
                                      </p:cBhvr>
                                      <p:tavLst>
                                        <p:tav tm="0">
                                          <p:val>
                                            <p:fltVal val="0"/>
                                          </p:val>
                                        </p:tav>
                                        <p:tav tm="100000">
                                          <p:val>
                                            <p:strVal val="#ppt_h"/>
                                          </p:val>
                                        </p:tav>
                                      </p:tavLst>
                                    </p:anim>
                                  </p:childTnLst>
                                </p:cTn>
                              </p:par>
                              <p:par>
                                <p:cTn id="16" presetID="10" presetClass="exit" presetSubtype="0" fill="hold" nodeType="withEffect">
                                  <p:stCondLst>
                                    <p:cond delay="300"/>
                                  </p:stCondLst>
                                  <p:childTnLst>
                                    <p:animEffect transition="out" filter="fade">
                                      <p:cBhvr>
                                        <p:cTn id="17" dur="500"/>
                                        <p:tgtEl>
                                          <p:spTgt spid="29766"/>
                                        </p:tgtEl>
                                      </p:cBhvr>
                                    </p:animEffect>
                                    <p:set>
                                      <p:cBhvr>
                                        <p:cTn id="18" dur="1" fill="hold">
                                          <p:stCondLst>
                                            <p:cond delay="499"/>
                                          </p:stCondLst>
                                        </p:cTn>
                                        <p:tgtEl>
                                          <p:spTgt spid="29766"/>
                                        </p:tgtEl>
                                        <p:attrNameLst>
                                          <p:attrName>style.visibility</p:attrName>
                                        </p:attrNameLst>
                                      </p:cBhvr>
                                      <p:to>
                                        <p:strVal val="hidden"/>
                                      </p:to>
                                    </p:set>
                                  </p:childTnLst>
                                </p:cTn>
                              </p:par>
                            </p:childTnLst>
                          </p:cTn>
                        </p:par>
                        <p:par>
                          <p:cTn id="19" fill="hold" nodeType="afterGroup">
                            <p:stCondLst>
                              <p:cond delay="1800"/>
                            </p:stCondLst>
                            <p:childTnLst>
                              <p:par>
                                <p:cTn id="20" presetID="10" presetClass="entr" presetSubtype="0" fill="hold" grpId="0" nodeType="afterEffect">
                                  <p:stCondLst>
                                    <p:cond delay="0"/>
                                  </p:stCondLst>
                                  <p:childTnLst>
                                    <p:set>
                                      <p:cBhvr>
                                        <p:cTn id="21" dur="1" fill="hold">
                                          <p:stCondLst>
                                            <p:cond delay="0"/>
                                          </p:stCondLst>
                                        </p:cTn>
                                        <p:tgtEl>
                                          <p:spTgt spid="29779"/>
                                        </p:tgtEl>
                                        <p:attrNameLst>
                                          <p:attrName>style.visibility</p:attrName>
                                        </p:attrNameLst>
                                      </p:cBhvr>
                                      <p:to>
                                        <p:strVal val="visible"/>
                                      </p:to>
                                    </p:set>
                                    <p:animEffect transition="in" filter="fade">
                                      <p:cBhvr>
                                        <p:cTn id="22" dur="500"/>
                                        <p:tgtEl>
                                          <p:spTgt spid="29779"/>
                                        </p:tgtEl>
                                      </p:cBhvr>
                                    </p:animEffect>
                                  </p:childTnLst>
                                </p:cTn>
                              </p:par>
                            </p:childTnLst>
                          </p:cTn>
                        </p:par>
                        <p:par>
                          <p:cTn id="23" fill="hold" nodeType="afterGroup">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29778"/>
                                        </p:tgtEl>
                                        <p:attrNameLst>
                                          <p:attrName>style.visibility</p:attrName>
                                        </p:attrNameLst>
                                      </p:cBhvr>
                                      <p:to>
                                        <p:strVal val="visible"/>
                                      </p:to>
                                    </p:set>
                                    <p:animEffect transition="in" filter="fade">
                                      <p:cBhvr>
                                        <p:cTn id="26" dur="500"/>
                                        <p:tgtEl>
                                          <p:spTgt spid="29778"/>
                                        </p:tgtEl>
                                      </p:cBhvr>
                                    </p:animEffect>
                                  </p:childTnLst>
                                </p:cTn>
                              </p:par>
                            </p:childTnLst>
                          </p:cTn>
                        </p:par>
                        <p:par>
                          <p:cTn id="27" fill="hold" nodeType="afterGroup">
                            <p:stCondLst>
                              <p:cond delay="2800"/>
                            </p:stCondLst>
                            <p:childTnLst>
                              <p:par>
                                <p:cTn id="28" presetID="10" presetClass="entr" presetSubtype="0" fill="hold" grpId="0" nodeType="afterEffect">
                                  <p:stCondLst>
                                    <p:cond delay="0"/>
                                  </p:stCondLst>
                                  <p:childTnLst>
                                    <p:set>
                                      <p:cBhvr>
                                        <p:cTn id="29" dur="1" fill="hold">
                                          <p:stCondLst>
                                            <p:cond delay="0"/>
                                          </p:stCondLst>
                                        </p:cTn>
                                        <p:tgtEl>
                                          <p:spTgt spid="29782"/>
                                        </p:tgtEl>
                                        <p:attrNameLst>
                                          <p:attrName>style.visibility</p:attrName>
                                        </p:attrNameLst>
                                      </p:cBhvr>
                                      <p:to>
                                        <p:strVal val="visible"/>
                                      </p:to>
                                    </p:set>
                                    <p:animEffect transition="in" filter="fade">
                                      <p:cBhvr>
                                        <p:cTn id="30" dur="500"/>
                                        <p:tgtEl>
                                          <p:spTgt spid="29782"/>
                                        </p:tgtEl>
                                      </p:cBhvr>
                                    </p:animEffect>
                                  </p:childTnLst>
                                </p:cTn>
                              </p:par>
                            </p:childTnLst>
                          </p:cTn>
                        </p:par>
                        <p:par>
                          <p:cTn id="31" fill="hold" nodeType="afterGroup">
                            <p:stCondLst>
                              <p:cond delay="3300"/>
                            </p:stCondLst>
                            <p:childTnLst>
                              <p:par>
                                <p:cTn id="32" presetID="10" presetClass="entr" presetSubtype="0" fill="hold" grpId="0" nodeType="afterEffect">
                                  <p:stCondLst>
                                    <p:cond delay="0"/>
                                  </p:stCondLst>
                                  <p:childTnLst>
                                    <p:set>
                                      <p:cBhvr>
                                        <p:cTn id="33" dur="1" fill="hold">
                                          <p:stCondLst>
                                            <p:cond delay="0"/>
                                          </p:stCondLst>
                                        </p:cTn>
                                        <p:tgtEl>
                                          <p:spTgt spid="29780"/>
                                        </p:tgtEl>
                                        <p:attrNameLst>
                                          <p:attrName>style.visibility</p:attrName>
                                        </p:attrNameLst>
                                      </p:cBhvr>
                                      <p:to>
                                        <p:strVal val="visible"/>
                                      </p:to>
                                    </p:set>
                                    <p:animEffect transition="in" filter="fade">
                                      <p:cBhvr>
                                        <p:cTn id="34" dur="500"/>
                                        <p:tgtEl>
                                          <p:spTgt spid="29780"/>
                                        </p:tgtEl>
                                      </p:cBhvr>
                                    </p:animEffect>
                                  </p:childTnLst>
                                </p:cTn>
                              </p:par>
                            </p:childTnLst>
                          </p:cTn>
                        </p:par>
                        <p:par>
                          <p:cTn id="35" fill="hold" nodeType="afterGroup">
                            <p:stCondLst>
                              <p:cond delay="3800"/>
                            </p:stCondLst>
                            <p:childTnLst>
                              <p:par>
                                <p:cTn id="36" presetID="10" presetClass="entr" presetSubtype="0" fill="hold" grpId="0" nodeType="afterEffect">
                                  <p:stCondLst>
                                    <p:cond delay="0"/>
                                  </p:stCondLst>
                                  <p:childTnLst>
                                    <p:set>
                                      <p:cBhvr>
                                        <p:cTn id="37" dur="1" fill="hold">
                                          <p:stCondLst>
                                            <p:cond delay="0"/>
                                          </p:stCondLst>
                                        </p:cTn>
                                        <p:tgtEl>
                                          <p:spTgt spid="29781"/>
                                        </p:tgtEl>
                                        <p:attrNameLst>
                                          <p:attrName>style.visibility</p:attrName>
                                        </p:attrNameLst>
                                      </p:cBhvr>
                                      <p:to>
                                        <p:strVal val="visible"/>
                                      </p:to>
                                    </p:set>
                                    <p:animEffect transition="in" filter="fade">
                                      <p:cBhvr>
                                        <p:cTn id="38" dur="500"/>
                                        <p:tgtEl>
                                          <p:spTgt spid="29781"/>
                                        </p:tgtEl>
                                      </p:cBhvr>
                                    </p:animEffect>
                                  </p:childTnLst>
                                </p:cTn>
                              </p:par>
                            </p:childTnLst>
                          </p:cTn>
                        </p:par>
                        <p:par>
                          <p:cTn id="39" fill="hold" nodeType="afterGroup">
                            <p:stCondLst>
                              <p:cond delay="4300"/>
                            </p:stCondLst>
                            <p:childTnLst>
                              <p:par>
                                <p:cTn id="40" presetID="10" presetClass="entr" presetSubtype="0" fill="hold" grpId="0" nodeType="afterEffect">
                                  <p:stCondLst>
                                    <p:cond delay="0"/>
                                  </p:stCondLst>
                                  <p:childTnLst>
                                    <p:set>
                                      <p:cBhvr>
                                        <p:cTn id="41" dur="1" fill="hold">
                                          <p:stCondLst>
                                            <p:cond delay="0"/>
                                          </p:stCondLst>
                                        </p:cTn>
                                        <p:tgtEl>
                                          <p:spTgt spid="29783"/>
                                        </p:tgtEl>
                                        <p:attrNameLst>
                                          <p:attrName>style.visibility</p:attrName>
                                        </p:attrNameLst>
                                      </p:cBhvr>
                                      <p:to>
                                        <p:strVal val="visible"/>
                                      </p:to>
                                    </p:set>
                                    <p:animEffect transition="in" filter="fade">
                                      <p:cBhvr>
                                        <p:cTn id="42" dur="500"/>
                                        <p:tgtEl>
                                          <p:spTgt spid="29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8" grpId="0"/>
      <p:bldP spid="29779" grpId="0"/>
      <p:bldP spid="29780" grpId="0"/>
      <p:bldP spid="29781" grpId="0"/>
      <p:bldP spid="29782" grpId="0"/>
      <p:bldP spid="297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8" descr="4-02145_Neuroticism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396875"/>
            <a:ext cx="2644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7" name="Group 47"/>
          <p:cNvGrpSpPr>
            <a:grpSpLocks/>
          </p:cNvGrpSpPr>
          <p:nvPr/>
        </p:nvGrpSpPr>
        <p:grpSpPr bwMode="auto">
          <a:xfrm>
            <a:off x="3006725" y="1698625"/>
            <a:ext cx="3684588" cy="4025900"/>
            <a:chOff x="1894" y="1070"/>
            <a:chExt cx="2321" cy="2536"/>
          </a:xfrm>
        </p:grpSpPr>
        <p:pic>
          <p:nvPicPr>
            <p:cNvPr id="6159" name="Picture 18" descr="4-02145_Extraversion_Inner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 y="1802"/>
              <a:ext cx="1336"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0" name="Group 19"/>
            <p:cNvGrpSpPr>
              <a:grpSpLocks/>
            </p:cNvGrpSpPr>
            <p:nvPr/>
          </p:nvGrpSpPr>
          <p:grpSpPr bwMode="auto">
            <a:xfrm>
              <a:off x="2380" y="1070"/>
              <a:ext cx="985" cy="985"/>
              <a:chOff x="2380" y="1070"/>
              <a:chExt cx="985" cy="985"/>
            </a:xfrm>
          </p:grpSpPr>
          <p:sp>
            <p:nvSpPr>
              <p:cNvPr id="6170" name="Oval 20"/>
              <p:cNvSpPr>
                <a:spLocks noChangeArrowheads="1"/>
              </p:cNvSpPr>
              <p:nvPr/>
            </p:nvSpPr>
            <p:spPr bwMode="auto">
              <a:xfrm>
                <a:off x="2380" y="1070"/>
                <a:ext cx="985" cy="985"/>
              </a:xfrm>
              <a:prstGeom prst="ellipse">
                <a:avLst/>
              </a:prstGeom>
              <a:solidFill>
                <a:srgbClr val="8FBB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71" name="Text Box 21"/>
              <p:cNvSpPr txBox="1">
                <a:spLocks noChangeArrowheads="1"/>
              </p:cNvSpPr>
              <p:nvPr/>
            </p:nvSpPr>
            <p:spPr bwMode="auto">
              <a:xfrm>
                <a:off x="2442" y="1466"/>
                <a:ext cx="8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Agreeableness</a:t>
                </a:r>
              </a:p>
            </p:txBody>
          </p:sp>
        </p:grpSp>
        <p:grpSp>
          <p:nvGrpSpPr>
            <p:cNvPr id="6161" name="Group 22"/>
            <p:cNvGrpSpPr>
              <a:grpSpLocks/>
            </p:cNvGrpSpPr>
            <p:nvPr/>
          </p:nvGrpSpPr>
          <p:grpSpPr bwMode="auto">
            <a:xfrm>
              <a:off x="3161" y="1660"/>
              <a:ext cx="1054" cy="985"/>
              <a:chOff x="3161" y="1660"/>
              <a:chExt cx="1054" cy="985"/>
            </a:xfrm>
          </p:grpSpPr>
          <p:sp>
            <p:nvSpPr>
              <p:cNvPr id="6168" name="Oval 23"/>
              <p:cNvSpPr>
                <a:spLocks noChangeArrowheads="1"/>
              </p:cNvSpPr>
              <p:nvPr/>
            </p:nvSpPr>
            <p:spPr bwMode="auto">
              <a:xfrm>
                <a:off x="3196" y="1660"/>
                <a:ext cx="985" cy="985"/>
              </a:xfrm>
              <a:prstGeom prst="ellipse">
                <a:avLst/>
              </a:prstGeom>
              <a:solidFill>
                <a:srgbClr val="98C8C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69" name="Text Box 24"/>
              <p:cNvSpPr txBox="1">
                <a:spLocks noChangeArrowheads="1"/>
              </p:cNvSpPr>
              <p:nvPr/>
            </p:nvSpPr>
            <p:spPr bwMode="auto">
              <a:xfrm>
                <a:off x="3161" y="1989"/>
                <a:ext cx="10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Conscientiousness</a:t>
                </a:r>
              </a:p>
              <a:p>
                <a:r>
                  <a:rPr lang="en-US" altLang="en-US" sz="1400">
                    <a:solidFill>
                      <a:schemeClr val="bg1"/>
                    </a:solidFill>
                  </a:rPr>
                  <a:t>(Constraint)</a:t>
                </a:r>
              </a:p>
            </p:txBody>
          </p:sp>
        </p:grpSp>
        <p:grpSp>
          <p:nvGrpSpPr>
            <p:cNvPr id="6162" name="Group 25"/>
            <p:cNvGrpSpPr>
              <a:grpSpLocks/>
            </p:cNvGrpSpPr>
            <p:nvPr/>
          </p:nvGrpSpPr>
          <p:grpSpPr bwMode="auto">
            <a:xfrm>
              <a:off x="2894" y="2609"/>
              <a:ext cx="985" cy="985"/>
              <a:chOff x="2894" y="2609"/>
              <a:chExt cx="985" cy="985"/>
            </a:xfrm>
          </p:grpSpPr>
          <p:sp>
            <p:nvSpPr>
              <p:cNvPr id="6166" name="Oval 26"/>
              <p:cNvSpPr>
                <a:spLocks noChangeArrowheads="1"/>
              </p:cNvSpPr>
              <p:nvPr/>
            </p:nvSpPr>
            <p:spPr bwMode="auto">
              <a:xfrm>
                <a:off x="2894" y="2609"/>
                <a:ext cx="985" cy="985"/>
              </a:xfrm>
              <a:prstGeom prst="ellipse">
                <a:avLst/>
              </a:prstGeom>
              <a:solidFill>
                <a:srgbClr val="96C4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67" name="Text Box 27"/>
              <p:cNvSpPr txBox="1">
                <a:spLocks noChangeArrowheads="1"/>
              </p:cNvSpPr>
              <p:nvPr/>
            </p:nvSpPr>
            <p:spPr bwMode="auto">
              <a:xfrm>
                <a:off x="3012" y="2939"/>
                <a:ext cx="7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Openness to</a:t>
                </a:r>
                <a:br>
                  <a:rPr lang="en-US" altLang="en-US" sz="1400">
                    <a:solidFill>
                      <a:schemeClr val="bg1"/>
                    </a:solidFill>
                  </a:rPr>
                </a:br>
                <a:r>
                  <a:rPr lang="en-US" altLang="en-US" sz="1400">
                    <a:solidFill>
                      <a:schemeClr val="bg1"/>
                    </a:solidFill>
                  </a:rPr>
                  <a:t>Experience</a:t>
                </a:r>
              </a:p>
            </p:txBody>
          </p:sp>
        </p:grpSp>
        <p:grpSp>
          <p:nvGrpSpPr>
            <p:cNvPr id="6163" name="Group 31"/>
            <p:cNvGrpSpPr>
              <a:grpSpLocks/>
            </p:cNvGrpSpPr>
            <p:nvPr/>
          </p:nvGrpSpPr>
          <p:grpSpPr bwMode="auto">
            <a:xfrm>
              <a:off x="1894" y="2621"/>
              <a:ext cx="985" cy="985"/>
              <a:chOff x="1894" y="2621"/>
              <a:chExt cx="985" cy="985"/>
            </a:xfrm>
          </p:grpSpPr>
          <p:sp>
            <p:nvSpPr>
              <p:cNvPr id="6164" name="Oval 32"/>
              <p:cNvSpPr>
                <a:spLocks noChangeArrowheads="1"/>
              </p:cNvSpPr>
              <p:nvPr/>
            </p:nvSpPr>
            <p:spPr bwMode="auto">
              <a:xfrm>
                <a:off x="1894" y="2621"/>
                <a:ext cx="985" cy="985"/>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65" name="Text Box 33"/>
              <p:cNvSpPr txBox="1">
                <a:spLocks noChangeArrowheads="1"/>
              </p:cNvSpPr>
              <p:nvPr/>
            </p:nvSpPr>
            <p:spPr bwMode="auto">
              <a:xfrm>
                <a:off x="2005" y="2884"/>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Extraversion</a:t>
                </a:r>
                <a:br>
                  <a:rPr lang="en-US" altLang="en-US" sz="1400">
                    <a:solidFill>
                      <a:schemeClr val="bg1"/>
                    </a:solidFill>
                  </a:rPr>
                </a:br>
                <a:r>
                  <a:rPr lang="en-US" altLang="en-US" sz="1400">
                    <a:solidFill>
                      <a:schemeClr val="bg1"/>
                    </a:solidFill>
                  </a:rPr>
                  <a:t>(Positive</a:t>
                </a:r>
                <a:br>
                  <a:rPr lang="en-US" altLang="en-US" sz="1400">
                    <a:solidFill>
                      <a:schemeClr val="bg1"/>
                    </a:solidFill>
                  </a:rPr>
                </a:br>
                <a:r>
                  <a:rPr lang="en-US" altLang="en-US" sz="1400">
                    <a:solidFill>
                      <a:schemeClr val="bg1"/>
                    </a:solidFill>
                  </a:rPr>
                  <a:t>Emotionality)</a:t>
                </a:r>
              </a:p>
            </p:txBody>
          </p:sp>
        </p:grpSp>
      </p:grpSp>
      <p:grpSp>
        <p:nvGrpSpPr>
          <p:cNvPr id="51234" name="Group 34"/>
          <p:cNvGrpSpPr>
            <a:grpSpLocks/>
          </p:cNvGrpSpPr>
          <p:nvPr/>
        </p:nvGrpSpPr>
        <p:grpSpPr bwMode="auto">
          <a:xfrm>
            <a:off x="3203575" y="2333625"/>
            <a:ext cx="2847975" cy="2844800"/>
            <a:chOff x="1500" y="1807"/>
            <a:chExt cx="1794" cy="1792"/>
          </a:xfrm>
        </p:grpSpPr>
        <p:sp>
          <p:nvSpPr>
            <p:cNvPr id="6157" name="Oval 35"/>
            <p:cNvSpPr>
              <a:spLocks noChangeArrowheads="1"/>
            </p:cNvSpPr>
            <p:nvPr/>
          </p:nvSpPr>
          <p:spPr bwMode="auto">
            <a:xfrm>
              <a:off x="1500" y="1807"/>
              <a:ext cx="1794" cy="1792"/>
            </a:xfrm>
            <a:prstGeom prst="ellipse">
              <a:avLst/>
            </a:prstGeom>
            <a:solidFill>
              <a:srgbClr val="B8A4C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58" name="Text Box 36"/>
            <p:cNvSpPr txBox="1">
              <a:spLocks noChangeArrowheads="1"/>
            </p:cNvSpPr>
            <p:nvPr/>
          </p:nvSpPr>
          <p:spPr bwMode="auto">
            <a:xfrm>
              <a:off x="1876" y="2386"/>
              <a:ext cx="1041" cy="634"/>
            </a:xfrm>
            <a:prstGeom prst="rect">
              <a:avLst/>
            </a:prstGeom>
            <a:solidFill>
              <a:srgbClr val="B8A4C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000">
                  <a:solidFill>
                    <a:schemeClr val="bg1"/>
                  </a:solidFill>
                </a:rPr>
                <a:t>Neuroticism</a:t>
              </a:r>
              <a:br>
                <a:rPr lang="en-US" altLang="en-US" sz="2000">
                  <a:solidFill>
                    <a:schemeClr val="bg1"/>
                  </a:solidFill>
                </a:rPr>
              </a:br>
              <a:r>
                <a:rPr lang="en-US" altLang="en-US" sz="2000">
                  <a:solidFill>
                    <a:schemeClr val="bg1"/>
                  </a:solidFill>
                </a:rPr>
                <a:t>(Negative </a:t>
              </a:r>
              <a:br>
                <a:rPr lang="en-US" altLang="en-US" sz="2000">
                  <a:solidFill>
                    <a:schemeClr val="bg1"/>
                  </a:solidFill>
                </a:rPr>
              </a:br>
              <a:r>
                <a:rPr lang="en-US" altLang="en-US" sz="2000">
                  <a:solidFill>
                    <a:schemeClr val="bg1"/>
                  </a:solidFill>
                </a:rPr>
                <a:t>Emotionality)</a:t>
              </a:r>
            </a:p>
          </p:txBody>
        </p:sp>
      </p:grpSp>
      <p:sp>
        <p:nvSpPr>
          <p:cNvPr id="51237" name="Text Box 37"/>
          <p:cNvSpPr txBox="1">
            <a:spLocks noChangeArrowheads="1"/>
          </p:cNvSpPr>
          <p:nvPr/>
        </p:nvSpPr>
        <p:spPr bwMode="auto">
          <a:xfrm>
            <a:off x="1233488" y="3762375"/>
            <a:ext cx="1531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insecure</a:t>
            </a:r>
          </a:p>
        </p:txBody>
      </p:sp>
      <p:sp>
        <p:nvSpPr>
          <p:cNvPr id="51238" name="Text Box 38"/>
          <p:cNvSpPr txBox="1">
            <a:spLocks noChangeArrowheads="1"/>
          </p:cNvSpPr>
          <p:nvPr/>
        </p:nvSpPr>
        <p:spPr bwMode="auto">
          <a:xfrm>
            <a:off x="1757363" y="2089150"/>
            <a:ext cx="1412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anxious</a:t>
            </a:r>
          </a:p>
        </p:txBody>
      </p:sp>
      <p:sp>
        <p:nvSpPr>
          <p:cNvPr id="51240" name="Text Box 40"/>
          <p:cNvSpPr txBox="1">
            <a:spLocks noChangeArrowheads="1"/>
          </p:cNvSpPr>
          <p:nvPr/>
        </p:nvSpPr>
        <p:spPr bwMode="auto">
          <a:xfrm>
            <a:off x="2335213" y="5068888"/>
            <a:ext cx="1214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hostile</a:t>
            </a:r>
          </a:p>
        </p:txBody>
      </p:sp>
      <p:sp>
        <p:nvSpPr>
          <p:cNvPr id="51241" name="Text Box 41"/>
          <p:cNvSpPr txBox="1">
            <a:spLocks noChangeArrowheads="1"/>
          </p:cNvSpPr>
          <p:nvPr/>
        </p:nvSpPr>
        <p:spPr bwMode="auto">
          <a:xfrm>
            <a:off x="6072188" y="2089150"/>
            <a:ext cx="1830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vulnerable</a:t>
            </a:r>
          </a:p>
        </p:txBody>
      </p:sp>
      <p:sp>
        <p:nvSpPr>
          <p:cNvPr id="51242" name="Text Box 42"/>
          <p:cNvSpPr txBox="1">
            <a:spLocks noChangeArrowheads="1"/>
          </p:cNvSpPr>
          <p:nvPr/>
        </p:nvSpPr>
        <p:spPr bwMode="auto">
          <a:xfrm>
            <a:off x="6284913" y="4464050"/>
            <a:ext cx="2441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self-conscious</a:t>
            </a:r>
          </a:p>
        </p:txBody>
      </p:sp>
      <p:grpSp>
        <p:nvGrpSpPr>
          <p:cNvPr id="51228" name="Group 28"/>
          <p:cNvGrpSpPr>
            <a:grpSpLocks/>
          </p:cNvGrpSpPr>
          <p:nvPr/>
        </p:nvGrpSpPr>
        <p:grpSpPr bwMode="auto">
          <a:xfrm>
            <a:off x="2493963" y="2646363"/>
            <a:ext cx="1563687" cy="1563687"/>
            <a:chOff x="1571" y="1667"/>
            <a:chExt cx="985" cy="985"/>
          </a:xfrm>
        </p:grpSpPr>
        <p:sp>
          <p:nvSpPr>
            <p:cNvPr id="6155" name="Oval 29"/>
            <p:cNvSpPr>
              <a:spLocks noChangeArrowheads="1"/>
            </p:cNvSpPr>
            <p:nvPr/>
          </p:nvSpPr>
          <p:spPr bwMode="auto">
            <a:xfrm>
              <a:off x="1571" y="1667"/>
              <a:ext cx="985" cy="985"/>
            </a:xfrm>
            <a:prstGeom prst="ellipse">
              <a:avLst/>
            </a:prstGeom>
            <a:solidFill>
              <a:srgbClr val="B8A4C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6156" name="Text Box 30"/>
            <p:cNvSpPr txBox="1">
              <a:spLocks noChangeArrowheads="1"/>
            </p:cNvSpPr>
            <p:nvPr/>
          </p:nvSpPr>
          <p:spPr bwMode="auto">
            <a:xfrm>
              <a:off x="1682" y="1930"/>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Neuroticism</a:t>
              </a:r>
              <a:br>
                <a:rPr lang="en-US" altLang="en-US" sz="1400">
                  <a:solidFill>
                    <a:schemeClr val="bg1"/>
                  </a:solidFill>
                </a:rPr>
              </a:br>
              <a:r>
                <a:rPr lang="en-US" altLang="en-US" sz="1400">
                  <a:solidFill>
                    <a:schemeClr val="bg1"/>
                  </a:solidFill>
                </a:rPr>
                <a:t>(Negative </a:t>
              </a:r>
              <a:br>
                <a:rPr lang="en-US" altLang="en-US" sz="1400">
                  <a:solidFill>
                    <a:schemeClr val="bg1"/>
                  </a:solidFill>
                </a:rPr>
              </a:br>
              <a:r>
                <a:rPr lang="en-US" altLang="en-US" sz="1400">
                  <a:solidFill>
                    <a:schemeClr val="bg1"/>
                  </a:solidFill>
                </a:rPr>
                <a:t>Emotionality)</a:t>
              </a:r>
            </a:p>
          </p:txBody>
        </p:sp>
      </p:grpSp>
    </p:spTree>
    <p:extLst>
      <p:ext uri="{BB962C8B-B14F-4D97-AF65-F5344CB8AC3E}">
        <p14:creationId xmlns:p14="http://schemas.microsoft.com/office/powerpoint/2010/main" val="21818980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1247"/>
                                        </p:tgtEl>
                                      </p:cBhvr>
                                    </p:animEffect>
                                    <p:set>
                                      <p:cBhvr>
                                        <p:cTn id="7" dur="1" fill="hold">
                                          <p:stCondLst>
                                            <p:cond delay="499"/>
                                          </p:stCondLst>
                                        </p:cTn>
                                        <p:tgtEl>
                                          <p:spTgt spid="51247"/>
                                        </p:tgtEl>
                                        <p:attrNameLst>
                                          <p:attrName>style.visibility</p:attrName>
                                        </p:attrNameLst>
                                      </p:cBhvr>
                                      <p:to>
                                        <p:strVal val="hidden"/>
                                      </p:to>
                                    </p:set>
                                  </p:childTnLst>
                                </p:cTn>
                              </p:par>
                            </p:childTnLst>
                          </p:cTn>
                        </p:par>
                        <p:par>
                          <p:cTn id="8" fill="hold" nodeType="afterGroup">
                            <p:stCondLst>
                              <p:cond delay="500"/>
                            </p:stCondLst>
                            <p:childTnLst>
                              <p:par>
                                <p:cTn id="9" presetID="64" presetClass="path" presetSubtype="0" fill="hold" nodeType="afterEffect">
                                  <p:stCondLst>
                                    <p:cond delay="0"/>
                                  </p:stCondLst>
                                  <p:childTnLst>
                                    <p:animMotion origin="layout" path="M 2.77778E-7 1.48148E-6 L 0.14531 0.04768 " pathEditMode="relative" rAng="0" ptsTypes="AA">
                                      <p:cBhvr>
                                        <p:cTn id="10" dur="500" fill="hold"/>
                                        <p:tgtEl>
                                          <p:spTgt spid="51228"/>
                                        </p:tgtEl>
                                        <p:attrNameLst>
                                          <p:attrName>ppt_x</p:attrName>
                                          <p:attrName>ppt_y</p:attrName>
                                        </p:attrNameLst>
                                      </p:cBhvr>
                                      <p:rCtr x="7257" y="2384"/>
                                    </p:animMotion>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51234"/>
                                        </p:tgtEl>
                                        <p:attrNameLst>
                                          <p:attrName>style.visibility</p:attrName>
                                        </p:attrNameLst>
                                      </p:cBhvr>
                                      <p:to>
                                        <p:strVal val="visible"/>
                                      </p:to>
                                    </p:set>
                                    <p:anim calcmode="lin" valueType="num">
                                      <p:cBhvr>
                                        <p:cTn id="14" dur="500" fill="hold"/>
                                        <p:tgtEl>
                                          <p:spTgt spid="51234"/>
                                        </p:tgtEl>
                                        <p:attrNameLst>
                                          <p:attrName>ppt_w</p:attrName>
                                        </p:attrNameLst>
                                      </p:cBhvr>
                                      <p:tavLst>
                                        <p:tav tm="0">
                                          <p:val>
                                            <p:fltVal val="0"/>
                                          </p:val>
                                        </p:tav>
                                        <p:tav tm="100000">
                                          <p:val>
                                            <p:strVal val="#ppt_w"/>
                                          </p:val>
                                        </p:tav>
                                      </p:tavLst>
                                    </p:anim>
                                    <p:anim calcmode="lin" valueType="num">
                                      <p:cBhvr>
                                        <p:cTn id="15" dur="500" fill="hold"/>
                                        <p:tgtEl>
                                          <p:spTgt spid="51234"/>
                                        </p:tgtEl>
                                        <p:attrNameLst>
                                          <p:attrName>ppt_h</p:attrName>
                                        </p:attrNameLst>
                                      </p:cBhvr>
                                      <p:tavLst>
                                        <p:tav tm="0">
                                          <p:val>
                                            <p:fltVal val="0"/>
                                          </p:val>
                                        </p:tav>
                                        <p:tav tm="100000">
                                          <p:val>
                                            <p:strVal val="#ppt_h"/>
                                          </p:val>
                                        </p:tav>
                                      </p:tavLst>
                                    </p:anim>
                                  </p:childTnLst>
                                </p:cTn>
                              </p:par>
                              <p:par>
                                <p:cTn id="16" presetID="10" presetClass="exit" presetSubtype="0" fill="hold" nodeType="withEffect">
                                  <p:stCondLst>
                                    <p:cond delay="300"/>
                                  </p:stCondLst>
                                  <p:childTnLst>
                                    <p:animEffect transition="out" filter="fade">
                                      <p:cBhvr>
                                        <p:cTn id="17" dur="500"/>
                                        <p:tgtEl>
                                          <p:spTgt spid="51228"/>
                                        </p:tgtEl>
                                      </p:cBhvr>
                                    </p:animEffect>
                                    <p:set>
                                      <p:cBhvr>
                                        <p:cTn id="18" dur="1" fill="hold">
                                          <p:stCondLst>
                                            <p:cond delay="499"/>
                                          </p:stCondLst>
                                        </p:cTn>
                                        <p:tgtEl>
                                          <p:spTgt spid="51228"/>
                                        </p:tgtEl>
                                        <p:attrNameLst>
                                          <p:attrName>style.visibility</p:attrName>
                                        </p:attrNameLst>
                                      </p:cBhvr>
                                      <p:to>
                                        <p:strVal val="hidden"/>
                                      </p:to>
                                    </p:set>
                                  </p:childTnLst>
                                </p:cTn>
                              </p:par>
                            </p:childTnLst>
                          </p:cTn>
                        </p:par>
                        <p:par>
                          <p:cTn id="19" fill="hold" nodeType="afterGroup">
                            <p:stCondLst>
                              <p:cond delay="1800"/>
                            </p:stCondLst>
                            <p:childTnLst>
                              <p:par>
                                <p:cTn id="20" presetID="10" presetClass="entr" presetSubtype="0" fill="hold" nodeType="afterEffect">
                                  <p:stCondLst>
                                    <p:cond delay="0"/>
                                  </p:stCondLst>
                                  <p:childTnLst>
                                    <p:set>
                                      <p:cBhvr>
                                        <p:cTn id="21" dur="1" fill="hold">
                                          <p:stCondLst>
                                            <p:cond delay="0"/>
                                          </p:stCondLst>
                                        </p:cTn>
                                        <p:tgtEl>
                                          <p:spTgt spid="51238"/>
                                        </p:tgtEl>
                                        <p:attrNameLst>
                                          <p:attrName>style.visibility</p:attrName>
                                        </p:attrNameLst>
                                      </p:cBhvr>
                                      <p:to>
                                        <p:strVal val="visible"/>
                                      </p:to>
                                    </p:set>
                                    <p:animEffect transition="in" filter="fade">
                                      <p:cBhvr>
                                        <p:cTn id="22" dur="500"/>
                                        <p:tgtEl>
                                          <p:spTgt spid="51238"/>
                                        </p:tgtEl>
                                      </p:cBhvr>
                                    </p:animEffect>
                                  </p:childTnLst>
                                </p:cTn>
                              </p:par>
                            </p:childTnLst>
                          </p:cTn>
                        </p:par>
                        <p:par>
                          <p:cTn id="23" fill="hold" nodeType="afterGroup">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51242"/>
                                        </p:tgtEl>
                                        <p:attrNameLst>
                                          <p:attrName>style.visibility</p:attrName>
                                        </p:attrNameLst>
                                      </p:cBhvr>
                                      <p:to>
                                        <p:strVal val="visible"/>
                                      </p:to>
                                    </p:set>
                                    <p:animEffect transition="in" filter="fade">
                                      <p:cBhvr>
                                        <p:cTn id="26" dur="500"/>
                                        <p:tgtEl>
                                          <p:spTgt spid="51242"/>
                                        </p:tgtEl>
                                      </p:cBhvr>
                                    </p:animEffect>
                                  </p:childTnLst>
                                </p:cTn>
                              </p:par>
                            </p:childTnLst>
                          </p:cTn>
                        </p:par>
                        <p:par>
                          <p:cTn id="27" fill="hold" nodeType="afterGroup">
                            <p:stCondLst>
                              <p:cond delay="2800"/>
                            </p:stCondLst>
                            <p:childTnLst>
                              <p:par>
                                <p:cTn id="28" presetID="10" presetClass="entr" presetSubtype="0" fill="hold" nodeType="afterEffect">
                                  <p:stCondLst>
                                    <p:cond delay="0"/>
                                  </p:stCondLst>
                                  <p:childTnLst>
                                    <p:set>
                                      <p:cBhvr>
                                        <p:cTn id="29" dur="1" fill="hold">
                                          <p:stCondLst>
                                            <p:cond delay="0"/>
                                          </p:stCondLst>
                                        </p:cTn>
                                        <p:tgtEl>
                                          <p:spTgt spid="51237"/>
                                        </p:tgtEl>
                                        <p:attrNameLst>
                                          <p:attrName>style.visibility</p:attrName>
                                        </p:attrNameLst>
                                      </p:cBhvr>
                                      <p:to>
                                        <p:strVal val="visible"/>
                                      </p:to>
                                    </p:set>
                                    <p:animEffect transition="in" filter="fade">
                                      <p:cBhvr>
                                        <p:cTn id="30" dur="500"/>
                                        <p:tgtEl>
                                          <p:spTgt spid="51237"/>
                                        </p:tgtEl>
                                      </p:cBhvr>
                                    </p:animEffect>
                                  </p:childTnLst>
                                </p:cTn>
                              </p:par>
                            </p:childTnLst>
                          </p:cTn>
                        </p:par>
                        <p:par>
                          <p:cTn id="31" fill="hold" nodeType="afterGroup">
                            <p:stCondLst>
                              <p:cond delay="3300"/>
                            </p:stCondLst>
                            <p:childTnLst>
                              <p:par>
                                <p:cTn id="32" presetID="10" presetClass="entr" presetSubtype="0" fill="hold" grpId="0" nodeType="afterEffect">
                                  <p:stCondLst>
                                    <p:cond delay="0"/>
                                  </p:stCondLst>
                                  <p:childTnLst>
                                    <p:set>
                                      <p:cBhvr>
                                        <p:cTn id="33" dur="1" fill="hold">
                                          <p:stCondLst>
                                            <p:cond delay="0"/>
                                          </p:stCondLst>
                                        </p:cTn>
                                        <p:tgtEl>
                                          <p:spTgt spid="51240"/>
                                        </p:tgtEl>
                                        <p:attrNameLst>
                                          <p:attrName>style.visibility</p:attrName>
                                        </p:attrNameLst>
                                      </p:cBhvr>
                                      <p:to>
                                        <p:strVal val="visible"/>
                                      </p:to>
                                    </p:set>
                                    <p:animEffect transition="in" filter="fade">
                                      <p:cBhvr>
                                        <p:cTn id="34" dur="500"/>
                                        <p:tgtEl>
                                          <p:spTgt spid="51240"/>
                                        </p:tgtEl>
                                      </p:cBhvr>
                                    </p:animEffect>
                                  </p:childTnLst>
                                </p:cTn>
                              </p:par>
                            </p:childTnLst>
                          </p:cTn>
                        </p:par>
                        <p:par>
                          <p:cTn id="35" fill="hold" nodeType="afterGroup">
                            <p:stCondLst>
                              <p:cond delay="3800"/>
                            </p:stCondLst>
                            <p:childTnLst>
                              <p:par>
                                <p:cTn id="36" presetID="10" presetClass="entr" presetSubtype="0" fill="hold" grpId="0" nodeType="afterEffect">
                                  <p:stCondLst>
                                    <p:cond delay="0"/>
                                  </p:stCondLst>
                                  <p:childTnLst>
                                    <p:set>
                                      <p:cBhvr>
                                        <p:cTn id="37" dur="1" fill="hold">
                                          <p:stCondLst>
                                            <p:cond delay="0"/>
                                          </p:stCondLst>
                                        </p:cTn>
                                        <p:tgtEl>
                                          <p:spTgt spid="51241"/>
                                        </p:tgtEl>
                                        <p:attrNameLst>
                                          <p:attrName>style.visibility</p:attrName>
                                        </p:attrNameLst>
                                      </p:cBhvr>
                                      <p:to>
                                        <p:strVal val="visible"/>
                                      </p:to>
                                    </p:set>
                                    <p:animEffect transition="in" filter="fade">
                                      <p:cBhvr>
                                        <p:cTn id="38" dur="500"/>
                                        <p:tgtEl>
                                          <p:spTgt spid="51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0" grpId="0"/>
      <p:bldP spid="51241" grpId="0"/>
      <p:bldP spid="512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5" descr="4-02145_Openess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390525"/>
            <a:ext cx="54308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3" name="Text Box 35"/>
          <p:cNvSpPr txBox="1">
            <a:spLocks noChangeArrowheads="1"/>
          </p:cNvSpPr>
          <p:nvPr/>
        </p:nvSpPr>
        <p:spPr bwMode="auto">
          <a:xfrm>
            <a:off x="2373313" y="1908175"/>
            <a:ext cx="1490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curiosity</a:t>
            </a:r>
          </a:p>
        </p:txBody>
      </p:sp>
      <p:sp>
        <p:nvSpPr>
          <p:cNvPr id="53284" name="Text Box 36"/>
          <p:cNvSpPr txBox="1">
            <a:spLocks noChangeArrowheads="1"/>
          </p:cNvSpPr>
          <p:nvPr/>
        </p:nvSpPr>
        <p:spPr bwMode="auto">
          <a:xfrm>
            <a:off x="6119813" y="3954463"/>
            <a:ext cx="2740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imaginativeness</a:t>
            </a:r>
          </a:p>
        </p:txBody>
      </p:sp>
      <p:sp>
        <p:nvSpPr>
          <p:cNvPr id="53285" name="Text Box 37"/>
          <p:cNvSpPr txBox="1">
            <a:spLocks noChangeArrowheads="1"/>
          </p:cNvSpPr>
          <p:nvPr/>
        </p:nvSpPr>
        <p:spPr bwMode="auto">
          <a:xfrm>
            <a:off x="5776913" y="2270125"/>
            <a:ext cx="1530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flexibility</a:t>
            </a:r>
          </a:p>
        </p:txBody>
      </p:sp>
      <p:grpSp>
        <p:nvGrpSpPr>
          <p:cNvPr id="53292" name="Group 44"/>
          <p:cNvGrpSpPr>
            <a:grpSpLocks/>
          </p:cNvGrpSpPr>
          <p:nvPr/>
        </p:nvGrpSpPr>
        <p:grpSpPr bwMode="auto">
          <a:xfrm>
            <a:off x="2493963" y="1698625"/>
            <a:ext cx="4197350" cy="4025900"/>
            <a:chOff x="1571" y="1070"/>
            <a:chExt cx="2644" cy="2536"/>
          </a:xfrm>
        </p:grpSpPr>
        <p:pic>
          <p:nvPicPr>
            <p:cNvPr id="7184" name="Picture 18" descr="4-02145_Extraversion_Inner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 y="1802"/>
              <a:ext cx="1336"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5" name="Group 19"/>
            <p:cNvGrpSpPr>
              <a:grpSpLocks/>
            </p:cNvGrpSpPr>
            <p:nvPr/>
          </p:nvGrpSpPr>
          <p:grpSpPr bwMode="auto">
            <a:xfrm>
              <a:off x="2380" y="1070"/>
              <a:ext cx="985" cy="985"/>
              <a:chOff x="2380" y="1070"/>
              <a:chExt cx="985" cy="985"/>
            </a:xfrm>
          </p:grpSpPr>
          <p:sp>
            <p:nvSpPr>
              <p:cNvPr id="7195" name="Oval 20"/>
              <p:cNvSpPr>
                <a:spLocks noChangeArrowheads="1"/>
              </p:cNvSpPr>
              <p:nvPr/>
            </p:nvSpPr>
            <p:spPr bwMode="auto">
              <a:xfrm>
                <a:off x="2380" y="1070"/>
                <a:ext cx="985" cy="985"/>
              </a:xfrm>
              <a:prstGeom prst="ellipse">
                <a:avLst/>
              </a:prstGeom>
              <a:solidFill>
                <a:srgbClr val="8FBB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96" name="Text Box 21"/>
              <p:cNvSpPr txBox="1">
                <a:spLocks noChangeArrowheads="1"/>
              </p:cNvSpPr>
              <p:nvPr/>
            </p:nvSpPr>
            <p:spPr bwMode="auto">
              <a:xfrm>
                <a:off x="2442" y="1466"/>
                <a:ext cx="8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Agreeableness</a:t>
                </a:r>
              </a:p>
            </p:txBody>
          </p:sp>
        </p:grpSp>
        <p:grpSp>
          <p:nvGrpSpPr>
            <p:cNvPr id="7186" name="Group 22"/>
            <p:cNvGrpSpPr>
              <a:grpSpLocks/>
            </p:cNvGrpSpPr>
            <p:nvPr/>
          </p:nvGrpSpPr>
          <p:grpSpPr bwMode="auto">
            <a:xfrm>
              <a:off x="3161" y="1660"/>
              <a:ext cx="1054" cy="985"/>
              <a:chOff x="3161" y="1660"/>
              <a:chExt cx="1054" cy="985"/>
            </a:xfrm>
          </p:grpSpPr>
          <p:sp>
            <p:nvSpPr>
              <p:cNvPr id="7193" name="Oval 23"/>
              <p:cNvSpPr>
                <a:spLocks noChangeArrowheads="1"/>
              </p:cNvSpPr>
              <p:nvPr/>
            </p:nvSpPr>
            <p:spPr bwMode="auto">
              <a:xfrm>
                <a:off x="3196" y="1660"/>
                <a:ext cx="985" cy="985"/>
              </a:xfrm>
              <a:prstGeom prst="ellipse">
                <a:avLst/>
              </a:prstGeom>
              <a:solidFill>
                <a:srgbClr val="98C8C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94" name="Text Box 24"/>
              <p:cNvSpPr txBox="1">
                <a:spLocks noChangeArrowheads="1"/>
              </p:cNvSpPr>
              <p:nvPr/>
            </p:nvSpPr>
            <p:spPr bwMode="auto">
              <a:xfrm>
                <a:off x="3161" y="1989"/>
                <a:ext cx="10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Conscientiousness</a:t>
                </a:r>
              </a:p>
              <a:p>
                <a:r>
                  <a:rPr lang="en-US" altLang="en-US" sz="1400">
                    <a:solidFill>
                      <a:schemeClr val="bg1"/>
                    </a:solidFill>
                  </a:rPr>
                  <a:t>(Constraint)</a:t>
                </a:r>
              </a:p>
            </p:txBody>
          </p:sp>
        </p:grpSp>
        <p:grpSp>
          <p:nvGrpSpPr>
            <p:cNvPr id="7187" name="Group 28"/>
            <p:cNvGrpSpPr>
              <a:grpSpLocks/>
            </p:cNvGrpSpPr>
            <p:nvPr/>
          </p:nvGrpSpPr>
          <p:grpSpPr bwMode="auto">
            <a:xfrm>
              <a:off x="1894" y="2621"/>
              <a:ext cx="985" cy="985"/>
              <a:chOff x="1894" y="2621"/>
              <a:chExt cx="985" cy="985"/>
            </a:xfrm>
          </p:grpSpPr>
          <p:sp>
            <p:nvSpPr>
              <p:cNvPr id="7191" name="Oval 29"/>
              <p:cNvSpPr>
                <a:spLocks noChangeArrowheads="1"/>
              </p:cNvSpPr>
              <p:nvPr/>
            </p:nvSpPr>
            <p:spPr bwMode="auto">
              <a:xfrm>
                <a:off x="1894" y="2621"/>
                <a:ext cx="985" cy="985"/>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92" name="Text Box 30"/>
              <p:cNvSpPr txBox="1">
                <a:spLocks noChangeArrowheads="1"/>
              </p:cNvSpPr>
              <p:nvPr/>
            </p:nvSpPr>
            <p:spPr bwMode="auto">
              <a:xfrm>
                <a:off x="2005" y="2884"/>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Extraversion</a:t>
                </a:r>
                <a:br>
                  <a:rPr lang="en-US" altLang="en-US" sz="1400">
                    <a:solidFill>
                      <a:schemeClr val="bg1"/>
                    </a:solidFill>
                  </a:rPr>
                </a:br>
                <a:r>
                  <a:rPr lang="en-US" altLang="en-US" sz="1400">
                    <a:solidFill>
                      <a:schemeClr val="bg1"/>
                    </a:solidFill>
                  </a:rPr>
                  <a:t>(Positive</a:t>
                </a:r>
                <a:br>
                  <a:rPr lang="en-US" altLang="en-US" sz="1400">
                    <a:solidFill>
                      <a:schemeClr val="bg1"/>
                    </a:solidFill>
                  </a:rPr>
                </a:br>
                <a:r>
                  <a:rPr lang="en-US" altLang="en-US" sz="1400">
                    <a:solidFill>
                      <a:schemeClr val="bg1"/>
                    </a:solidFill>
                  </a:rPr>
                  <a:t>Emotionality)</a:t>
                </a:r>
              </a:p>
            </p:txBody>
          </p:sp>
        </p:grpSp>
        <p:grpSp>
          <p:nvGrpSpPr>
            <p:cNvPr id="7188" name="Group 39"/>
            <p:cNvGrpSpPr>
              <a:grpSpLocks/>
            </p:cNvGrpSpPr>
            <p:nvPr/>
          </p:nvGrpSpPr>
          <p:grpSpPr bwMode="auto">
            <a:xfrm>
              <a:off x="1571" y="1667"/>
              <a:ext cx="985" cy="985"/>
              <a:chOff x="1571" y="1667"/>
              <a:chExt cx="985" cy="985"/>
            </a:xfrm>
          </p:grpSpPr>
          <p:sp>
            <p:nvSpPr>
              <p:cNvPr id="7189" name="Oval 40"/>
              <p:cNvSpPr>
                <a:spLocks noChangeArrowheads="1"/>
              </p:cNvSpPr>
              <p:nvPr/>
            </p:nvSpPr>
            <p:spPr bwMode="auto">
              <a:xfrm>
                <a:off x="1571" y="1667"/>
                <a:ext cx="985" cy="985"/>
              </a:xfrm>
              <a:prstGeom prst="ellipse">
                <a:avLst/>
              </a:prstGeom>
              <a:solidFill>
                <a:srgbClr val="B8A4C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90" name="Text Box 41"/>
              <p:cNvSpPr txBox="1">
                <a:spLocks noChangeArrowheads="1"/>
              </p:cNvSpPr>
              <p:nvPr/>
            </p:nvSpPr>
            <p:spPr bwMode="auto">
              <a:xfrm>
                <a:off x="1682" y="1930"/>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Neuroticism</a:t>
                </a:r>
                <a:br>
                  <a:rPr lang="en-US" altLang="en-US" sz="1400">
                    <a:solidFill>
                      <a:schemeClr val="bg1"/>
                    </a:solidFill>
                  </a:rPr>
                </a:br>
                <a:r>
                  <a:rPr lang="en-US" altLang="en-US" sz="1400">
                    <a:solidFill>
                      <a:schemeClr val="bg1"/>
                    </a:solidFill>
                  </a:rPr>
                  <a:t>(Negative </a:t>
                </a:r>
                <a:br>
                  <a:rPr lang="en-US" altLang="en-US" sz="1400">
                    <a:solidFill>
                      <a:schemeClr val="bg1"/>
                    </a:solidFill>
                  </a:rPr>
                </a:br>
                <a:r>
                  <a:rPr lang="en-US" altLang="en-US" sz="1400">
                    <a:solidFill>
                      <a:schemeClr val="bg1"/>
                    </a:solidFill>
                  </a:rPr>
                  <a:t>Emotionality)</a:t>
                </a:r>
              </a:p>
            </p:txBody>
          </p:sp>
        </p:grpSp>
      </p:grpSp>
      <p:grpSp>
        <p:nvGrpSpPr>
          <p:cNvPr id="53273" name="Group 25"/>
          <p:cNvGrpSpPr>
            <a:grpSpLocks/>
          </p:cNvGrpSpPr>
          <p:nvPr/>
        </p:nvGrpSpPr>
        <p:grpSpPr bwMode="auto">
          <a:xfrm>
            <a:off x="4594225" y="4141788"/>
            <a:ext cx="1563688" cy="1563687"/>
            <a:chOff x="2894" y="2609"/>
            <a:chExt cx="985" cy="985"/>
          </a:xfrm>
        </p:grpSpPr>
        <p:sp>
          <p:nvSpPr>
            <p:cNvPr id="7182" name="Oval 26"/>
            <p:cNvSpPr>
              <a:spLocks noChangeArrowheads="1"/>
            </p:cNvSpPr>
            <p:nvPr/>
          </p:nvSpPr>
          <p:spPr bwMode="auto">
            <a:xfrm>
              <a:off x="2894" y="2609"/>
              <a:ext cx="985" cy="985"/>
            </a:xfrm>
            <a:prstGeom prst="ellipse">
              <a:avLst/>
            </a:prstGeom>
            <a:solidFill>
              <a:srgbClr val="96C4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83" name="Text Box 27"/>
            <p:cNvSpPr txBox="1">
              <a:spLocks noChangeArrowheads="1"/>
            </p:cNvSpPr>
            <p:nvPr/>
          </p:nvSpPr>
          <p:spPr bwMode="auto">
            <a:xfrm>
              <a:off x="3012" y="2939"/>
              <a:ext cx="7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Openness to</a:t>
              </a:r>
              <a:br>
                <a:rPr lang="en-US" altLang="en-US" sz="1400">
                  <a:solidFill>
                    <a:schemeClr val="bg1"/>
                  </a:solidFill>
                </a:rPr>
              </a:br>
              <a:r>
                <a:rPr lang="en-US" altLang="en-US" sz="1400">
                  <a:solidFill>
                    <a:schemeClr val="bg1"/>
                  </a:solidFill>
                </a:rPr>
                <a:t>Experience</a:t>
              </a:r>
            </a:p>
          </p:txBody>
        </p:sp>
      </p:grpSp>
      <p:sp>
        <p:nvSpPr>
          <p:cNvPr id="53291" name="Text Box 43"/>
          <p:cNvSpPr txBox="1">
            <a:spLocks noChangeArrowheads="1"/>
          </p:cNvSpPr>
          <p:nvPr/>
        </p:nvSpPr>
        <p:spPr bwMode="auto">
          <a:xfrm>
            <a:off x="4818063" y="5162550"/>
            <a:ext cx="4027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unconventional attitudes</a:t>
            </a:r>
          </a:p>
        </p:txBody>
      </p:sp>
      <p:sp>
        <p:nvSpPr>
          <p:cNvPr id="53282" name="Text Box 34"/>
          <p:cNvSpPr txBox="1">
            <a:spLocks noChangeArrowheads="1"/>
          </p:cNvSpPr>
          <p:nvPr/>
        </p:nvSpPr>
        <p:spPr bwMode="auto">
          <a:xfrm>
            <a:off x="350838" y="2847975"/>
            <a:ext cx="2854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artistic sensitivity</a:t>
            </a:r>
          </a:p>
        </p:txBody>
      </p:sp>
      <p:sp>
        <p:nvSpPr>
          <p:cNvPr id="53286" name="Text Box 38"/>
          <p:cNvSpPr txBox="1">
            <a:spLocks noChangeArrowheads="1"/>
          </p:cNvSpPr>
          <p:nvPr/>
        </p:nvSpPr>
        <p:spPr bwMode="auto">
          <a:xfrm>
            <a:off x="1331913" y="4759325"/>
            <a:ext cx="2143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vivid fantasy</a:t>
            </a:r>
          </a:p>
        </p:txBody>
      </p:sp>
      <p:grpSp>
        <p:nvGrpSpPr>
          <p:cNvPr id="53279" name="Group 31"/>
          <p:cNvGrpSpPr>
            <a:grpSpLocks/>
          </p:cNvGrpSpPr>
          <p:nvPr/>
        </p:nvGrpSpPr>
        <p:grpSpPr bwMode="auto">
          <a:xfrm>
            <a:off x="3203575" y="2314575"/>
            <a:ext cx="2847975" cy="2844800"/>
            <a:chOff x="1500" y="1807"/>
            <a:chExt cx="1794" cy="1792"/>
          </a:xfrm>
        </p:grpSpPr>
        <p:sp>
          <p:nvSpPr>
            <p:cNvPr id="7180" name="Oval 32"/>
            <p:cNvSpPr>
              <a:spLocks noChangeArrowheads="1"/>
            </p:cNvSpPr>
            <p:nvPr/>
          </p:nvSpPr>
          <p:spPr bwMode="auto">
            <a:xfrm>
              <a:off x="1500" y="1807"/>
              <a:ext cx="1794" cy="1792"/>
            </a:xfrm>
            <a:prstGeom prst="ellipse">
              <a:avLst/>
            </a:prstGeom>
            <a:solidFill>
              <a:srgbClr val="96C4A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7181" name="Text Box 33"/>
            <p:cNvSpPr txBox="1">
              <a:spLocks noChangeArrowheads="1"/>
            </p:cNvSpPr>
            <p:nvPr/>
          </p:nvSpPr>
          <p:spPr bwMode="auto">
            <a:xfrm>
              <a:off x="1876" y="2386"/>
              <a:ext cx="1041" cy="634"/>
            </a:xfrm>
            <a:prstGeom prst="rect">
              <a:avLst/>
            </a:prstGeom>
            <a:solidFill>
              <a:srgbClr val="96C4A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000">
                  <a:solidFill>
                    <a:schemeClr val="bg1"/>
                  </a:solidFill>
                </a:rPr>
                <a:t>Openness to</a:t>
              </a:r>
              <a:br>
                <a:rPr lang="en-US" altLang="en-US" sz="2000">
                  <a:solidFill>
                    <a:schemeClr val="bg1"/>
                  </a:solidFill>
                </a:rPr>
              </a:br>
              <a:r>
                <a:rPr lang="en-US" altLang="en-US" sz="2000">
                  <a:solidFill>
                    <a:schemeClr val="bg1"/>
                  </a:solidFill>
                </a:rPr>
                <a:t>Experience</a:t>
              </a:r>
            </a:p>
          </p:txBody>
        </p:sp>
      </p:grpSp>
    </p:spTree>
    <p:extLst>
      <p:ext uri="{BB962C8B-B14F-4D97-AF65-F5344CB8AC3E}">
        <p14:creationId xmlns:p14="http://schemas.microsoft.com/office/powerpoint/2010/main" val="32635598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3292"/>
                                        </p:tgtEl>
                                      </p:cBhvr>
                                    </p:animEffect>
                                    <p:set>
                                      <p:cBhvr>
                                        <p:cTn id="7" dur="1" fill="hold">
                                          <p:stCondLst>
                                            <p:cond delay="499"/>
                                          </p:stCondLst>
                                        </p:cTn>
                                        <p:tgtEl>
                                          <p:spTgt spid="53292"/>
                                        </p:tgtEl>
                                        <p:attrNameLst>
                                          <p:attrName>style.visibility</p:attrName>
                                        </p:attrNameLst>
                                      </p:cBhvr>
                                      <p:to>
                                        <p:strVal val="hidden"/>
                                      </p:to>
                                    </p:set>
                                  </p:childTnLst>
                                </p:cTn>
                              </p:par>
                            </p:childTnLst>
                          </p:cTn>
                        </p:par>
                        <p:par>
                          <p:cTn id="8" fill="hold" nodeType="afterGroup">
                            <p:stCondLst>
                              <p:cond delay="500"/>
                            </p:stCondLst>
                            <p:childTnLst>
                              <p:par>
                                <p:cTn id="9" presetID="64" presetClass="path" presetSubtype="0" fill="hold" nodeType="afterEffect">
                                  <p:stCondLst>
                                    <p:cond delay="0"/>
                                  </p:stCondLst>
                                  <p:childTnLst>
                                    <p:animMotion origin="layout" path="M 2.77778E-6 -4.07407E-6 L -0.08854 -0.17361 " pathEditMode="relative" rAng="0" ptsTypes="AA">
                                      <p:cBhvr>
                                        <p:cTn id="10" dur="500" fill="hold"/>
                                        <p:tgtEl>
                                          <p:spTgt spid="53273"/>
                                        </p:tgtEl>
                                        <p:attrNameLst>
                                          <p:attrName>ppt_x</p:attrName>
                                          <p:attrName>ppt_y</p:attrName>
                                        </p:attrNameLst>
                                      </p:cBhvr>
                                      <p:rCtr x="-4427" y="-8681"/>
                                    </p:animMotion>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53279"/>
                                        </p:tgtEl>
                                        <p:attrNameLst>
                                          <p:attrName>style.visibility</p:attrName>
                                        </p:attrNameLst>
                                      </p:cBhvr>
                                      <p:to>
                                        <p:strVal val="visible"/>
                                      </p:to>
                                    </p:set>
                                    <p:anim calcmode="lin" valueType="num">
                                      <p:cBhvr>
                                        <p:cTn id="14" dur="500" fill="hold"/>
                                        <p:tgtEl>
                                          <p:spTgt spid="53279"/>
                                        </p:tgtEl>
                                        <p:attrNameLst>
                                          <p:attrName>ppt_w</p:attrName>
                                        </p:attrNameLst>
                                      </p:cBhvr>
                                      <p:tavLst>
                                        <p:tav tm="0">
                                          <p:val>
                                            <p:fltVal val="0"/>
                                          </p:val>
                                        </p:tav>
                                        <p:tav tm="100000">
                                          <p:val>
                                            <p:strVal val="#ppt_w"/>
                                          </p:val>
                                        </p:tav>
                                      </p:tavLst>
                                    </p:anim>
                                    <p:anim calcmode="lin" valueType="num">
                                      <p:cBhvr>
                                        <p:cTn id="15" dur="500" fill="hold"/>
                                        <p:tgtEl>
                                          <p:spTgt spid="53279"/>
                                        </p:tgtEl>
                                        <p:attrNameLst>
                                          <p:attrName>ppt_h</p:attrName>
                                        </p:attrNameLst>
                                      </p:cBhvr>
                                      <p:tavLst>
                                        <p:tav tm="0">
                                          <p:val>
                                            <p:fltVal val="0"/>
                                          </p:val>
                                        </p:tav>
                                        <p:tav tm="100000">
                                          <p:val>
                                            <p:strVal val="#ppt_h"/>
                                          </p:val>
                                        </p:tav>
                                      </p:tavLst>
                                    </p:anim>
                                  </p:childTnLst>
                                </p:cTn>
                              </p:par>
                              <p:par>
                                <p:cTn id="16" presetID="10" presetClass="exit" presetSubtype="0" fill="hold" nodeType="withEffect">
                                  <p:stCondLst>
                                    <p:cond delay="300"/>
                                  </p:stCondLst>
                                  <p:childTnLst>
                                    <p:animEffect transition="out" filter="fade">
                                      <p:cBhvr>
                                        <p:cTn id="17" dur="500"/>
                                        <p:tgtEl>
                                          <p:spTgt spid="53273"/>
                                        </p:tgtEl>
                                      </p:cBhvr>
                                    </p:animEffect>
                                    <p:set>
                                      <p:cBhvr>
                                        <p:cTn id="18" dur="1" fill="hold">
                                          <p:stCondLst>
                                            <p:cond delay="499"/>
                                          </p:stCondLst>
                                        </p:cTn>
                                        <p:tgtEl>
                                          <p:spTgt spid="53273"/>
                                        </p:tgtEl>
                                        <p:attrNameLst>
                                          <p:attrName>style.visibility</p:attrName>
                                        </p:attrNameLst>
                                      </p:cBhvr>
                                      <p:to>
                                        <p:strVal val="hidden"/>
                                      </p:to>
                                    </p:set>
                                  </p:childTnLst>
                                </p:cTn>
                              </p:par>
                            </p:childTnLst>
                          </p:cTn>
                        </p:par>
                        <p:par>
                          <p:cTn id="19" fill="hold" nodeType="afterGroup">
                            <p:stCondLst>
                              <p:cond delay="1800"/>
                            </p:stCondLst>
                            <p:childTnLst>
                              <p:par>
                                <p:cTn id="20" presetID="10" presetClass="entr" presetSubtype="0" fill="hold" nodeType="afterEffect">
                                  <p:stCondLst>
                                    <p:cond delay="0"/>
                                  </p:stCondLst>
                                  <p:childTnLst>
                                    <p:set>
                                      <p:cBhvr>
                                        <p:cTn id="21" dur="1" fill="hold">
                                          <p:stCondLst>
                                            <p:cond delay="0"/>
                                          </p:stCondLst>
                                        </p:cTn>
                                        <p:tgtEl>
                                          <p:spTgt spid="53283"/>
                                        </p:tgtEl>
                                        <p:attrNameLst>
                                          <p:attrName>style.visibility</p:attrName>
                                        </p:attrNameLst>
                                      </p:cBhvr>
                                      <p:to>
                                        <p:strVal val="visible"/>
                                      </p:to>
                                    </p:set>
                                    <p:animEffect transition="in" filter="fade">
                                      <p:cBhvr>
                                        <p:cTn id="22" dur="500"/>
                                        <p:tgtEl>
                                          <p:spTgt spid="53283"/>
                                        </p:tgtEl>
                                      </p:cBhvr>
                                    </p:animEffect>
                                  </p:childTnLst>
                                </p:cTn>
                              </p:par>
                            </p:childTnLst>
                          </p:cTn>
                        </p:par>
                        <p:par>
                          <p:cTn id="23" fill="hold" nodeType="afterGroup">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53284"/>
                                        </p:tgtEl>
                                        <p:attrNameLst>
                                          <p:attrName>style.visibility</p:attrName>
                                        </p:attrNameLst>
                                      </p:cBhvr>
                                      <p:to>
                                        <p:strVal val="visible"/>
                                      </p:to>
                                    </p:set>
                                    <p:animEffect transition="in" filter="fade">
                                      <p:cBhvr>
                                        <p:cTn id="26" dur="500"/>
                                        <p:tgtEl>
                                          <p:spTgt spid="53284"/>
                                        </p:tgtEl>
                                      </p:cBhvr>
                                    </p:animEffect>
                                  </p:childTnLst>
                                </p:cTn>
                              </p:par>
                            </p:childTnLst>
                          </p:cTn>
                        </p:par>
                        <p:par>
                          <p:cTn id="27" fill="hold" nodeType="afterGroup">
                            <p:stCondLst>
                              <p:cond delay="2800"/>
                            </p:stCondLst>
                            <p:childTnLst>
                              <p:par>
                                <p:cTn id="28" presetID="10" presetClass="entr" presetSubtype="0" fill="hold" grpId="0" nodeType="afterEffect">
                                  <p:stCondLst>
                                    <p:cond delay="0"/>
                                  </p:stCondLst>
                                  <p:childTnLst>
                                    <p:set>
                                      <p:cBhvr>
                                        <p:cTn id="29" dur="1" fill="hold">
                                          <p:stCondLst>
                                            <p:cond delay="0"/>
                                          </p:stCondLst>
                                        </p:cTn>
                                        <p:tgtEl>
                                          <p:spTgt spid="53286"/>
                                        </p:tgtEl>
                                        <p:attrNameLst>
                                          <p:attrName>style.visibility</p:attrName>
                                        </p:attrNameLst>
                                      </p:cBhvr>
                                      <p:to>
                                        <p:strVal val="visible"/>
                                      </p:to>
                                    </p:set>
                                    <p:animEffect transition="in" filter="fade">
                                      <p:cBhvr>
                                        <p:cTn id="30" dur="500"/>
                                        <p:tgtEl>
                                          <p:spTgt spid="53286"/>
                                        </p:tgtEl>
                                      </p:cBhvr>
                                    </p:animEffect>
                                  </p:childTnLst>
                                </p:cTn>
                              </p:par>
                            </p:childTnLst>
                          </p:cTn>
                        </p:par>
                        <p:par>
                          <p:cTn id="31" fill="hold" nodeType="afterGroup">
                            <p:stCondLst>
                              <p:cond delay="3300"/>
                            </p:stCondLst>
                            <p:childTnLst>
                              <p:par>
                                <p:cTn id="32" presetID="10" presetClass="entr" presetSubtype="0" fill="hold" grpId="0" nodeType="afterEffect">
                                  <p:stCondLst>
                                    <p:cond delay="0"/>
                                  </p:stCondLst>
                                  <p:childTnLst>
                                    <p:set>
                                      <p:cBhvr>
                                        <p:cTn id="33" dur="1" fill="hold">
                                          <p:stCondLst>
                                            <p:cond delay="0"/>
                                          </p:stCondLst>
                                        </p:cTn>
                                        <p:tgtEl>
                                          <p:spTgt spid="53285"/>
                                        </p:tgtEl>
                                        <p:attrNameLst>
                                          <p:attrName>style.visibility</p:attrName>
                                        </p:attrNameLst>
                                      </p:cBhvr>
                                      <p:to>
                                        <p:strVal val="visible"/>
                                      </p:to>
                                    </p:set>
                                    <p:animEffect transition="in" filter="fade">
                                      <p:cBhvr>
                                        <p:cTn id="34" dur="500"/>
                                        <p:tgtEl>
                                          <p:spTgt spid="53285"/>
                                        </p:tgtEl>
                                      </p:cBhvr>
                                    </p:animEffect>
                                  </p:childTnLst>
                                </p:cTn>
                              </p:par>
                            </p:childTnLst>
                          </p:cTn>
                        </p:par>
                        <p:par>
                          <p:cTn id="35" fill="hold" nodeType="afterGroup">
                            <p:stCondLst>
                              <p:cond delay="3800"/>
                            </p:stCondLst>
                            <p:childTnLst>
                              <p:par>
                                <p:cTn id="36" presetID="10" presetClass="entr" presetSubtype="0" fill="hold" nodeType="afterEffect">
                                  <p:stCondLst>
                                    <p:cond delay="0"/>
                                  </p:stCondLst>
                                  <p:childTnLst>
                                    <p:set>
                                      <p:cBhvr>
                                        <p:cTn id="37" dur="1" fill="hold">
                                          <p:stCondLst>
                                            <p:cond delay="0"/>
                                          </p:stCondLst>
                                        </p:cTn>
                                        <p:tgtEl>
                                          <p:spTgt spid="53282"/>
                                        </p:tgtEl>
                                        <p:attrNameLst>
                                          <p:attrName>style.visibility</p:attrName>
                                        </p:attrNameLst>
                                      </p:cBhvr>
                                      <p:to>
                                        <p:strVal val="visible"/>
                                      </p:to>
                                    </p:set>
                                    <p:animEffect transition="in" filter="fade">
                                      <p:cBhvr>
                                        <p:cTn id="38" dur="500"/>
                                        <p:tgtEl>
                                          <p:spTgt spid="53282"/>
                                        </p:tgtEl>
                                      </p:cBhvr>
                                    </p:animEffect>
                                  </p:childTnLst>
                                </p:cTn>
                              </p:par>
                            </p:childTnLst>
                          </p:cTn>
                        </p:par>
                        <p:par>
                          <p:cTn id="39" fill="hold" nodeType="afterGroup">
                            <p:stCondLst>
                              <p:cond delay="4300"/>
                            </p:stCondLst>
                            <p:childTnLst>
                              <p:par>
                                <p:cTn id="40" presetID="10" presetClass="entr" presetSubtype="0" fill="hold" nodeType="afterEffect">
                                  <p:stCondLst>
                                    <p:cond delay="0"/>
                                  </p:stCondLst>
                                  <p:childTnLst>
                                    <p:set>
                                      <p:cBhvr>
                                        <p:cTn id="41" dur="1" fill="hold">
                                          <p:stCondLst>
                                            <p:cond delay="0"/>
                                          </p:stCondLst>
                                        </p:cTn>
                                        <p:tgtEl>
                                          <p:spTgt spid="53291"/>
                                        </p:tgtEl>
                                        <p:attrNameLst>
                                          <p:attrName>style.visibility</p:attrName>
                                        </p:attrNameLst>
                                      </p:cBhvr>
                                      <p:to>
                                        <p:strVal val="visible"/>
                                      </p:to>
                                    </p:set>
                                    <p:animEffect transition="in" filter="fade">
                                      <p:cBhvr>
                                        <p:cTn id="42" dur="500"/>
                                        <p:tgtEl>
                                          <p:spTgt spid="53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4" grpId="0"/>
      <p:bldP spid="53285" grpId="0"/>
      <p:bldP spid="532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40" name="Group 44"/>
          <p:cNvGrpSpPr>
            <a:grpSpLocks/>
          </p:cNvGrpSpPr>
          <p:nvPr/>
        </p:nvGrpSpPr>
        <p:grpSpPr bwMode="auto">
          <a:xfrm>
            <a:off x="2493963" y="2635250"/>
            <a:ext cx="4197350" cy="3089275"/>
            <a:chOff x="1571" y="1660"/>
            <a:chExt cx="2644" cy="1946"/>
          </a:xfrm>
        </p:grpSpPr>
        <p:pic>
          <p:nvPicPr>
            <p:cNvPr id="8207" name="Picture 21" descr="4-02145_Extraversion_Inner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 y="1802"/>
              <a:ext cx="1336"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8" name="Group 25"/>
            <p:cNvGrpSpPr>
              <a:grpSpLocks/>
            </p:cNvGrpSpPr>
            <p:nvPr/>
          </p:nvGrpSpPr>
          <p:grpSpPr bwMode="auto">
            <a:xfrm>
              <a:off x="3161" y="1660"/>
              <a:ext cx="1054" cy="985"/>
              <a:chOff x="3161" y="1660"/>
              <a:chExt cx="1054" cy="985"/>
            </a:xfrm>
          </p:grpSpPr>
          <p:sp>
            <p:nvSpPr>
              <p:cNvPr id="8218" name="Oval 26"/>
              <p:cNvSpPr>
                <a:spLocks noChangeArrowheads="1"/>
              </p:cNvSpPr>
              <p:nvPr/>
            </p:nvSpPr>
            <p:spPr bwMode="auto">
              <a:xfrm>
                <a:off x="3196" y="1660"/>
                <a:ext cx="985" cy="985"/>
              </a:xfrm>
              <a:prstGeom prst="ellipse">
                <a:avLst/>
              </a:prstGeom>
              <a:solidFill>
                <a:srgbClr val="98C8C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19" name="Text Box 27"/>
              <p:cNvSpPr txBox="1">
                <a:spLocks noChangeArrowheads="1"/>
              </p:cNvSpPr>
              <p:nvPr/>
            </p:nvSpPr>
            <p:spPr bwMode="auto">
              <a:xfrm>
                <a:off x="3161" y="1989"/>
                <a:ext cx="10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Conscientiousness</a:t>
                </a:r>
              </a:p>
              <a:p>
                <a:r>
                  <a:rPr lang="en-US" altLang="en-US" sz="1400">
                    <a:solidFill>
                      <a:schemeClr val="bg1"/>
                    </a:solidFill>
                  </a:rPr>
                  <a:t>(Constraint)</a:t>
                </a:r>
              </a:p>
            </p:txBody>
          </p:sp>
        </p:grpSp>
        <p:grpSp>
          <p:nvGrpSpPr>
            <p:cNvPr id="8209" name="Group 28"/>
            <p:cNvGrpSpPr>
              <a:grpSpLocks/>
            </p:cNvGrpSpPr>
            <p:nvPr/>
          </p:nvGrpSpPr>
          <p:grpSpPr bwMode="auto">
            <a:xfrm>
              <a:off x="1894" y="2621"/>
              <a:ext cx="985" cy="985"/>
              <a:chOff x="1894" y="2621"/>
              <a:chExt cx="985" cy="985"/>
            </a:xfrm>
          </p:grpSpPr>
          <p:sp>
            <p:nvSpPr>
              <p:cNvPr id="8216" name="Oval 29"/>
              <p:cNvSpPr>
                <a:spLocks noChangeArrowheads="1"/>
              </p:cNvSpPr>
              <p:nvPr/>
            </p:nvSpPr>
            <p:spPr bwMode="auto">
              <a:xfrm>
                <a:off x="1894" y="2621"/>
                <a:ext cx="985" cy="985"/>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17" name="Text Box 30"/>
              <p:cNvSpPr txBox="1">
                <a:spLocks noChangeArrowheads="1"/>
              </p:cNvSpPr>
              <p:nvPr/>
            </p:nvSpPr>
            <p:spPr bwMode="auto">
              <a:xfrm>
                <a:off x="2005" y="2884"/>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Extraversion</a:t>
                </a:r>
                <a:br>
                  <a:rPr lang="en-US" altLang="en-US" sz="1400">
                    <a:solidFill>
                      <a:schemeClr val="bg1"/>
                    </a:solidFill>
                  </a:rPr>
                </a:br>
                <a:r>
                  <a:rPr lang="en-US" altLang="en-US" sz="1400">
                    <a:solidFill>
                      <a:schemeClr val="bg1"/>
                    </a:solidFill>
                  </a:rPr>
                  <a:t>(Positive</a:t>
                </a:r>
                <a:br>
                  <a:rPr lang="en-US" altLang="en-US" sz="1400">
                    <a:solidFill>
                      <a:schemeClr val="bg1"/>
                    </a:solidFill>
                  </a:rPr>
                </a:br>
                <a:r>
                  <a:rPr lang="en-US" altLang="en-US" sz="1400">
                    <a:solidFill>
                      <a:schemeClr val="bg1"/>
                    </a:solidFill>
                  </a:rPr>
                  <a:t>Emotionality)</a:t>
                </a:r>
              </a:p>
            </p:txBody>
          </p:sp>
        </p:grpSp>
        <p:grpSp>
          <p:nvGrpSpPr>
            <p:cNvPr id="8210" name="Group 31"/>
            <p:cNvGrpSpPr>
              <a:grpSpLocks/>
            </p:cNvGrpSpPr>
            <p:nvPr/>
          </p:nvGrpSpPr>
          <p:grpSpPr bwMode="auto">
            <a:xfrm>
              <a:off x="1571" y="1667"/>
              <a:ext cx="985" cy="985"/>
              <a:chOff x="1571" y="1667"/>
              <a:chExt cx="985" cy="985"/>
            </a:xfrm>
          </p:grpSpPr>
          <p:sp>
            <p:nvSpPr>
              <p:cNvPr id="8214" name="Oval 32"/>
              <p:cNvSpPr>
                <a:spLocks noChangeArrowheads="1"/>
              </p:cNvSpPr>
              <p:nvPr/>
            </p:nvSpPr>
            <p:spPr bwMode="auto">
              <a:xfrm>
                <a:off x="1571" y="1667"/>
                <a:ext cx="985" cy="985"/>
              </a:xfrm>
              <a:prstGeom prst="ellipse">
                <a:avLst/>
              </a:prstGeom>
              <a:solidFill>
                <a:srgbClr val="B8A4C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15" name="Text Box 33"/>
              <p:cNvSpPr txBox="1">
                <a:spLocks noChangeArrowheads="1"/>
              </p:cNvSpPr>
              <p:nvPr/>
            </p:nvSpPr>
            <p:spPr bwMode="auto">
              <a:xfrm>
                <a:off x="1682" y="1930"/>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Neuroticism</a:t>
                </a:r>
                <a:br>
                  <a:rPr lang="en-US" altLang="en-US" sz="1400">
                    <a:solidFill>
                      <a:schemeClr val="bg1"/>
                    </a:solidFill>
                  </a:rPr>
                </a:br>
                <a:r>
                  <a:rPr lang="en-US" altLang="en-US" sz="1400">
                    <a:solidFill>
                      <a:schemeClr val="bg1"/>
                    </a:solidFill>
                  </a:rPr>
                  <a:t>(Negative </a:t>
                </a:r>
                <a:br>
                  <a:rPr lang="en-US" altLang="en-US" sz="1400">
                    <a:solidFill>
                      <a:schemeClr val="bg1"/>
                    </a:solidFill>
                  </a:rPr>
                </a:br>
                <a:r>
                  <a:rPr lang="en-US" altLang="en-US" sz="1400">
                    <a:solidFill>
                      <a:schemeClr val="bg1"/>
                    </a:solidFill>
                  </a:rPr>
                  <a:t>Emotionality)</a:t>
                </a:r>
              </a:p>
            </p:txBody>
          </p:sp>
        </p:grpSp>
        <p:grpSp>
          <p:nvGrpSpPr>
            <p:cNvPr id="8211" name="Group 34"/>
            <p:cNvGrpSpPr>
              <a:grpSpLocks/>
            </p:cNvGrpSpPr>
            <p:nvPr/>
          </p:nvGrpSpPr>
          <p:grpSpPr bwMode="auto">
            <a:xfrm>
              <a:off x="2894" y="2609"/>
              <a:ext cx="985" cy="985"/>
              <a:chOff x="2894" y="2609"/>
              <a:chExt cx="985" cy="985"/>
            </a:xfrm>
          </p:grpSpPr>
          <p:sp>
            <p:nvSpPr>
              <p:cNvPr id="8212" name="Oval 35"/>
              <p:cNvSpPr>
                <a:spLocks noChangeArrowheads="1"/>
              </p:cNvSpPr>
              <p:nvPr/>
            </p:nvSpPr>
            <p:spPr bwMode="auto">
              <a:xfrm>
                <a:off x="2894" y="2609"/>
                <a:ext cx="985" cy="985"/>
              </a:xfrm>
              <a:prstGeom prst="ellipse">
                <a:avLst/>
              </a:prstGeom>
              <a:solidFill>
                <a:srgbClr val="96C4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13" name="Text Box 36"/>
              <p:cNvSpPr txBox="1">
                <a:spLocks noChangeArrowheads="1"/>
              </p:cNvSpPr>
              <p:nvPr/>
            </p:nvSpPr>
            <p:spPr bwMode="auto">
              <a:xfrm>
                <a:off x="3012" y="2939"/>
                <a:ext cx="7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Openness to</a:t>
                </a:r>
                <a:br>
                  <a:rPr lang="en-US" altLang="en-US" sz="1400">
                    <a:solidFill>
                      <a:schemeClr val="bg1"/>
                    </a:solidFill>
                  </a:rPr>
                </a:br>
                <a:r>
                  <a:rPr lang="en-US" altLang="en-US" sz="1400">
                    <a:solidFill>
                      <a:schemeClr val="bg1"/>
                    </a:solidFill>
                  </a:rPr>
                  <a:t>Experience</a:t>
                </a:r>
              </a:p>
            </p:txBody>
          </p:sp>
        </p:grpSp>
      </p:grpSp>
      <p:pic>
        <p:nvPicPr>
          <p:cNvPr id="8195" name="Picture 43" descr="4-02145_Agreeableness_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404813"/>
            <a:ext cx="334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 Box 17"/>
          <p:cNvSpPr txBox="1">
            <a:spLocks noChangeArrowheads="1"/>
          </p:cNvSpPr>
          <p:nvPr/>
        </p:nvSpPr>
        <p:spPr bwMode="auto">
          <a:xfrm>
            <a:off x="1860550" y="1808163"/>
            <a:ext cx="2084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sympathetic</a:t>
            </a:r>
          </a:p>
        </p:txBody>
      </p:sp>
      <p:sp>
        <p:nvSpPr>
          <p:cNvPr id="55314" name="Text Box 18"/>
          <p:cNvSpPr txBox="1">
            <a:spLocks noChangeArrowheads="1"/>
          </p:cNvSpPr>
          <p:nvPr/>
        </p:nvSpPr>
        <p:spPr bwMode="auto">
          <a:xfrm>
            <a:off x="6164263" y="3954463"/>
            <a:ext cx="2027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cooperative</a:t>
            </a:r>
          </a:p>
        </p:txBody>
      </p:sp>
      <p:sp>
        <p:nvSpPr>
          <p:cNvPr id="55315" name="Text Box 19"/>
          <p:cNvSpPr txBox="1">
            <a:spLocks noChangeArrowheads="1"/>
          </p:cNvSpPr>
          <p:nvPr/>
        </p:nvSpPr>
        <p:spPr bwMode="auto">
          <a:xfrm>
            <a:off x="5788025" y="2236788"/>
            <a:ext cx="1352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trusting</a:t>
            </a:r>
          </a:p>
        </p:txBody>
      </p:sp>
      <p:grpSp>
        <p:nvGrpSpPr>
          <p:cNvPr id="55318" name="Group 22"/>
          <p:cNvGrpSpPr>
            <a:grpSpLocks/>
          </p:cNvGrpSpPr>
          <p:nvPr/>
        </p:nvGrpSpPr>
        <p:grpSpPr bwMode="auto">
          <a:xfrm>
            <a:off x="3778250" y="1698625"/>
            <a:ext cx="1563688" cy="1563688"/>
            <a:chOff x="2380" y="1070"/>
            <a:chExt cx="985" cy="985"/>
          </a:xfrm>
        </p:grpSpPr>
        <p:sp>
          <p:nvSpPr>
            <p:cNvPr id="8205" name="Oval 23"/>
            <p:cNvSpPr>
              <a:spLocks noChangeArrowheads="1"/>
            </p:cNvSpPr>
            <p:nvPr/>
          </p:nvSpPr>
          <p:spPr bwMode="auto">
            <a:xfrm>
              <a:off x="2380" y="1070"/>
              <a:ext cx="985" cy="985"/>
            </a:xfrm>
            <a:prstGeom prst="ellipse">
              <a:avLst/>
            </a:prstGeom>
            <a:solidFill>
              <a:srgbClr val="8FBB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06" name="Text Box 24"/>
            <p:cNvSpPr txBox="1">
              <a:spLocks noChangeArrowheads="1"/>
            </p:cNvSpPr>
            <p:nvPr/>
          </p:nvSpPr>
          <p:spPr bwMode="auto">
            <a:xfrm>
              <a:off x="2442" y="1466"/>
              <a:ext cx="8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Agreeableness</a:t>
              </a:r>
            </a:p>
          </p:txBody>
        </p:sp>
      </p:grpSp>
      <p:sp>
        <p:nvSpPr>
          <p:cNvPr id="55334" name="Text Box 38"/>
          <p:cNvSpPr txBox="1">
            <a:spLocks noChangeArrowheads="1"/>
          </p:cNvSpPr>
          <p:nvPr/>
        </p:nvSpPr>
        <p:spPr bwMode="auto">
          <a:xfrm>
            <a:off x="1489075" y="3371850"/>
            <a:ext cx="1352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modest</a:t>
            </a:r>
          </a:p>
        </p:txBody>
      </p:sp>
      <p:sp>
        <p:nvSpPr>
          <p:cNvPr id="55335" name="Text Box 39"/>
          <p:cNvSpPr txBox="1">
            <a:spLocks noChangeArrowheads="1"/>
          </p:cNvSpPr>
          <p:nvPr/>
        </p:nvSpPr>
        <p:spPr bwMode="auto">
          <a:xfrm>
            <a:off x="3197225" y="5192713"/>
            <a:ext cx="2640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straight forward</a:t>
            </a:r>
          </a:p>
        </p:txBody>
      </p:sp>
      <p:grpSp>
        <p:nvGrpSpPr>
          <p:cNvPr id="55336" name="Group 40"/>
          <p:cNvGrpSpPr>
            <a:grpSpLocks/>
          </p:cNvGrpSpPr>
          <p:nvPr/>
        </p:nvGrpSpPr>
        <p:grpSpPr bwMode="auto">
          <a:xfrm>
            <a:off x="3084513" y="2314575"/>
            <a:ext cx="2847975" cy="2844800"/>
            <a:chOff x="1500" y="1807"/>
            <a:chExt cx="1794" cy="1792"/>
          </a:xfrm>
        </p:grpSpPr>
        <p:sp>
          <p:nvSpPr>
            <p:cNvPr id="8203" name="Oval 41"/>
            <p:cNvSpPr>
              <a:spLocks noChangeArrowheads="1"/>
            </p:cNvSpPr>
            <p:nvPr/>
          </p:nvSpPr>
          <p:spPr bwMode="auto">
            <a:xfrm>
              <a:off x="1500" y="1807"/>
              <a:ext cx="1794" cy="1792"/>
            </a:xfrm>
            <a:prstGeom prst="ellipse">
              <a:avLst/>
            </a:prstGeom>
            <a:solidFill>
              <a:srgbClr val="8FBBD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8204" name="Text Box 42"/>
            <p:cNvSpPr txBox="1">
              <a:spLocks noChangeArrowheads="1"/>
            </p:cNvSpPr>
            <p:nvPr/>
          </p:nvSpPr>
          <p:spPr bwMode="auto">
            <a:xfrm>
              <a:off x="1876" y="2386"/>
              <a:ext cx="1041" cy="634"/>
            </a:xfrm>
            <a:prstGeom prst="rect">
              <a:avLst/>
            </a:prstGeom>
            <a:solidFill>
              <a:srgbClr val="8FBB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000">
                  <a:solidFill>
                    <a:schemeClr val="bg1"/>
                  </a:solidFill>
                </a:rPr>
                <a:t>Agreeableness</a:t>
              </a:r>
            </a:p>
          </p:txBody>
        </p:sp>
      </p:grpSp>
    </p:spTree>
    <p:extLst>
      <p:ext uri="{BB962C8B-B14F-4D97-AF65-F5344CB8AC3E}">
        <p14:creationId xmlns:p14="http://schemas.microsoft.com/office/powerpoint/2010/main" val="36000223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5340"/>
                                        </p:tgtEl>
                                      </p:cBhvr>
                                    </p:animEffect>
                                    <p:set>
                                      <p:cBhvr>
                                        <p:cTn id="7" dur="1" fill="hold">
                                          <p:stCondLst>
                                            <p:cond delay="499"/>
                                          </p:stCondLst>
                                        </p:cTn>
                                        <p:tgtEl>
                                          <p:spTgt spid="55340"/>
                                        </p:tgtEl>
                                        <p:attrNameLst>
                                          <p:attrName>style.visibility</p:attrName>
                                        </p:attrNameLst>
                                      </p:cBhvr>
                                      <p:to>
                                        <p:strVal val="hidden"/>
                                      </p:to>
                                    </p:set>
                                  </p:childTnLst>
                                </p:cTn>
                              </p:par>
                            </p:childTnLst>
                          </p:cTn>
                        </p:par>
                        <p:par>
                          <p:cTn id="8" fill="hold" nodeType="afterGroup">
                            <p:stCondLst>
                              <p:cond delay="500"/>
                            </p:stCondLst>
                            <p:childTnLst>
                              <p:par>
                                <p:cTn id="9" presetID="42" presetClass="path" presetSubtype="0" fill="hold" nodeType="afterEffect">
                                  <p:stCondLst>
                                    <p:cond delay="0"/>
                                  </p:stCondLst>
                                  <p:childTnLst>
                                    <p:animMotion origin="layout" path="M -1.11111E-6 -4.07407E-6 L -1.11111E-6 0.18218 " pathEditMode="relative" rAng="0" ptsTypes="AA">
                                      <p:cBhvr>
                                        <p:cTn id="10" dur="500" fill="hold"/>
                                        <p:tgtEl>
                                          <p:spTgt spid="55318"/>
                                        </p:tgtEl>
                                        <p:attrNameLst>
                                          <p:attrName>ppt_x</p:attrName>
                                          <p:attrName>ppt_y</p:attrName>
                                        </p:attrNameLst>
                                      </p:cBhvr>
                                      <p:rCtr x="0" y="9097"/>
                                    </p:animMotion>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55336"/>
                                        </p:tgtEl>
                                        <p:attrNameLst>
                                          <p:attrName>style.visibility</p:attrName>
                                        </p:attrNameLst>
                                      </p:cBhvr>
                                      <p:to>
                                        <p:strVal val="visible"/>
                                      </p:to>
                                    </p:set>
                                    <p:anim calcmode="lin" valueType="num">
                                      <p:cBhvr>
                                        <p:cTn id="14" dur="500" fill="hold"/>
                                        <p:tgtEl>
                                          <p:spTgt spid="55336"/>
                                        </p:tgtEl>
                                        <p:attrNameLst>
                                          <p:attrName>ppt_w</p:attrName>
                                        </p:attrNameLst>
                                      </p:cBhvr>
                                      <p:tavLst>
                                        <p:tav tm="0">
                                          <p:val>
                                            <p:fltVal val="0"/>
                                          </p:val>
                                        </p:tav>
                                        <p:tav tm="100000">
                                          <p:val>
                                            <p:strVal val="#ppt_w"/>
                                          </p:val>
                                        </p:tav>
                                      </p:tavLst>
                                    </p:anim>
                                    <p:anim calcmode="lin" valueType="num">
                                      <p:cBhvr>
                                        <p:cTn id="15" dur="500" fill="hold"/>
                                        <p:tgtEl>
                                          <p:spTgt spid="55336"/>
                                        </p:tgtEl>
                                        <p:attrNameLst>
                                          <p:attrName>ppt_h</p:attrName>
                                        </p:attrNameLst>
                                      </p:cBhvr>
                                      <p:tavLst>
                                        <p:tav tm="0">
                                          <p:val>
                                            <p:fltVal val="0"/>
                                          </p:val>
                                        </p:tav>
                                        <p:tav tm="100000">
                                          <p:val>
                                            <p:strVal val="#ppt_h"/>
                                          </p:val>
                                        </p:tav>
                                      </p:tavLst>
                                    </p:anim>
                                  </p:childTnLst>
                                </p:cTn>
                              </p:par>
                              <p:par>
                                <p:cTn id="16" presetID="10" presetClass="exit" presetSubtype="0" fill="hold" nodeType="withEffect">
                                  <p:stCondLst>
                                    <p:cond delay="300"/>
                                  </p:stCondLst>
                                  <p:childTnLst>
                                    <p:animEffect transition="out" filter="fade">
                                      <p:cBhvr>
                                        <p:cTn id="17" dur="500"/>
                                        <p:tgtEl>
                                          <p:spTgt spid="55318"/>
                                        </p:tgtEl>
                                      </p:cBhvr>
                                    </p:animEffect>
                                    <p:set>
                                      <p:cBhvr>
                                        <p:cTn id="18" dur="1" fill="hold">
                                          <p:stCondLst>
                                            <p:cond delay="499"/>
                                          </p:stCondLst>
                                        </p:cTn>
                                        <p:tgtEl>
                                          <p:spTgt spid="55318"/>
                                        </p:tgtEl>
                                        <p:attrNameLst>
                                          <p:attrName>style.visibility</p:attrName>
                                        </p:attrNameLst>
                                      </p:cBhvr>
                                      <p:to>
                                        <p:strVal val="hidden"/>
                                      </p:to>
                                    </p:set>
                                  </p:childTnLst>
                                </p:cTn>
                              </p:par>
                            </p:childTnLst>
                          </p:cTn>
                        </p:par>
                        <p:par>
                          <p:cTn id="19" fill="hold" nodeType="afterGroup">
                            <p:stCondLst>
                              <p:cond delay="1800"/>
                            </p:stCondLst>
                            <p:childTnLst>
                              <p:par>
                                <p:cTn id="20" presetID="10" presetClass="entr" presetSubtype="0" fill="hold" nodeType="afterEffect">
                                  <p:stCondLst>
                                    <p:cond delay="0"/>
                                  </p:stCondLst>
                                  <p:childTnLst>
                                    <p:set>
                                      <p:cBhvr>
                                        <p:cTn id="21" dur="1" fill="hold">
                                          <p:stCondLst>
                                            <p:cond delay="0"/>
                                          </p:stCondLst>
                                        </p:cTn>
                                        <p:tgtEl>
                                          <p:spTgt spid="55313"/>
                                        </p:tgtEl>
                                        <p:attrNameLst>
                                          <p:attrName>style.visibility</p:attrName>
                                        </p:attrNameLst>
                                      </p:cBhvr>
                                      <p:to>
                                        <p:strVal val="visible"/>
                                      </p:to>
                                    </p:set>
                                    <p:animEffect transition="in" filter="fade">
                                      <p:cBhvr>
                                        <p:cTn id="22" dur="500"/>
                                        <p:tgtEl>
                                          <p:spTgt spid="55313"/>
                                        </p:tgtEl>
                                      </p:cBhvr>
                                    </p:animEffect>
                                  </p:childTnLst>
                                </p:cTn>
                              </p:par>
                            </p:childTnLst>
                          </p:cTn>
                        </p:par>
                        <p:par>
                          <p:cTn id="23" fill="hold" nodeType="afterGroup">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55314"/>
                                        </p:tgtEl>
                                        <p:attrNameLst>
                                          <p:attrName>style.visibility</p:attrName>
                                        </p:attrNameLst>
                                      </p:cBhvr>
                                      <p:to>
                                        <p:strVal val="visible"/>
                                      </p:to>
                                    </p:set>
                                    <p:animEffect transition="in" filter="fade">
                                      <p:cBhvr>
                                        <p:cTn id="26" dur="500"/>
                                        <p:tgtEl>
                                          <p:spTgt spid="55314"/>
                                        </p:tgtEl>
                                      </p:cBhvr>
                                    </p:animEffect>
                                  </p:childTnLst>
                                </p:cTn>
                              </p:par>
                            </p:childTnLst>
                          </p:cTn>
                        </p:par>
                        <p:par>
                          <p:cTn id="27" fill="hold" nodeType="afterGroup">
                            <p:stCondLst>
                              <p:cond delay="2800"/>
                            </p:stCondLst>
                            <p:childTnLst>
                              <p:par>
                                <p:cTn id="28" presetID="10" presetClass="entr" presetSubtype="0" fill="hold" grpId="0" nodeType="afterEffect">
                                  <p:stCondLst>
                                    <p:cond delay="0"/>
                                  </p:stCondLst>
                                  <p:childTnLst>
                                    <p:set>
                                      <p:cBhvr>
                                        <p:cTn id="29" dur="1" fill="hold">
                                          <p:stCondLst>
                                            <p:cond delay="0"/>
                                          </p:stCondLst>
                                        </p:cTn>
                                        <p:tgtEl>
                                          <p:spTgt spid="55335"/>
                                        </p:tgtEl>
                                        <p:attrNameLst>
                                          <p:attrName>style.visibility</p:attrName>
                                        </p:attrNameLst>
                                      </p:cBhvr>
                                      <p:to>
                                        <p:strVal val="visible"/>
                                      </p:to>
                                    </p:set>
                                    <p:animEffect transition="in" filter="fade">
                                      <p:cBhvr>
                                        <p:cTn id="30" dur="500"/>
                                        <p:tgtEl>
                                          <p:spTgt spid="55335"/>
                                        </p:tgtEl>
                                      </p:cBhvr>
                                    </p:animEffect>
                                  </p:childTnLst>
                                </p:cTn>
                              </p:par>
                            </p:childTnLst>
                          </p:cTn>
                        </p:par>
                        <p:par>
                          <p:cTn id="31" fill="hold" nodeType="afterGroup">
                            <p:stCondLst>
                              <p:cond delay="3300"/>
                            </p:stCondLst>
                            <p:childTnLst>
                              <p:par>
                                <p:cTn id="32" presetID="10" presetClass="entr" presetSubtype="0" fill="hold" grpId="0" nodeType="afterEffect">
                                  <p:stCondLst>
                                    <p:cond delay="0"/>
                                  </p:stCondLst>
                                  <p:childTnLst>
                                    <p:set>
                                      <p:cBhvr>
                                        <p:cTn id="33" dur="1" fill="hold">
                                          <p:stCondLst>
                                            <p:cond delay="0"/>
                                          </p:stCondLst>
                                        </p:cTn>
                                        <p:tgtEl>
                                          <p:spTgt spid="55315"/>
                                        </p:tgtEl>
                                        <p:attrNameLst>
                                          <p:attrName>style.visibility</p:attrName>
                                        </p:attrNameLst>
                                      </p:cBhvr>
                                      <p:to>
                                        <p:strVal val="visible"/>
                                      </p:to>
                                    </p:set>
                                    <p:animEffect transition="in" filter="fade">
                                      <p:cBhvr>
                                        <p:cTn id="34" dur="500"/>
                                        <p:tgtEl>
                                          <p:spTgt spid="55315"/>
                                        </p:tgtEl>
                                      </p:cBhvr>
                                    </p:animEffect>
                                  </p:childTnLst>
                                </p:cTn>
                              </p:par>
                            </p:childTnLst>
                          </p:cTn>
                        </p:par>
                        <p:par>
                          <p:cTn id="35" fill="hold" nodeType="afterGroup">
                            <p:stCondLst>
                              <p:cond delay="3800"/>
                            </p:stCondLst>
                            <p:childTnLst>
                              <p:par>
                                <p:cTn id="36" presetID="10" presetClass="entr" presetSubtype="0" fill="hold" nodeType="afterEffect">
                                  <p:stCondLst>
                                    <p:cond delay="0"/>
                                  </p:stCondLst>
                                  <p:childTnLst>
                                    <p:set>
                                      <p:cBhvr>
                                        <p:cTn id="37" dur="1" fill="hold">
                                          <p:stCondLst>
                                            <p:cond delay="0"/>
                                          </p:stCondLst>
                                        </p:cTn>
                                        <p:tgtEl>
                                          <p:spTgt spid="55334"/>
                                        </p:tgtEl>
                                        <p:attrNameLst>
                                          <p:attrName>style.visibility</p:attrName>
                                        </p:attrNameLst>
                                      </p:cBhvr>
                                      <p:to>
                                        <p:strVal val="visible"/>
                                      </p:to>
                                    </p:set>
                                    <p:animEffect transition="in" filter="fade">
                                      <p:cBhvr>
                                        <p:cTn id="38" dur="500"/>
                                        <p:tgtEl>
                                          <p:spTgt spid="5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p:bldP spid="55315" grpId="0"/>
      <p:bldP spid="553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7" descr="4-02145_Concientious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387350"/>
            <a:ext cx="4194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89" name="Group 45"/>
          <p:cNvGrpSpPr>
            <a:grpSpLocks/>
          </p:cNvGrpSpPr>
          <p:nvPr/>
        </p:nvGrpSpPr>
        <p:grpSpPr bwMode="auto">
          <a:xfrm>
            <a:off x="2505075" y="1698625"/>
            <a:ext cx="3652838" cy="4025900"/>
            <a:chOff x="1578" y="1070"/>
            <a:chExt cx="2301" cy="2536"/>
          </a:xfrm>
        </p:grpSpPr>
        <p:pic>
          <p:nvPicPr>
            <p:cNvPr id="9231" name="Picture 3" descr="4-02145_Extraversion_Inner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 y="1802"/>
              <a:ext cx="1336"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2" name="Group 7"/>
            <p:cNvGrpSpPr>
              <a:grpSpLocks/>
            </p:cNvGrpSpPr>
            <p:nvPr/>
          </p:nvGrpSpPr>
          <p:grpSpPr bwMode="auto">
            <a:xfrm>
              <a:off x="1901" y="2621"/>
              <a:ext cx="985" cy="985"/>
              <a:chOff x="1894" y="2621"/>
              <a:chExt cx="985" cy="985"/>
            </a:xfrm>
          </p:grpSpPr>
          <p:sp>
            <p:nvSpPr>
              <p:cNvPr id="9242" name="Oval 8"/>
              <p:cNvSpPr>
                <a:spLocks noChangeArrowheads="1"/>
              </p:cNvSpPr>
              <p:nvPr/>
            </p:nvSpPr>
            <p:spPr bwMode="auto">
              <a:xfrm>
                <a:off x="1894" y="2621"/>
                <a:ext cx="985" cy="985"/>
              </a:xfrm>
              <a:prstGeom prst="ellipse">
                <a:avLst/>
              </a:prstGeom>
              <a:solidFill>
                <a:srgbClr val="D395B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43" name="Text Box 9"/>
              <p:cNvSpPr txBox="1">
                <a:spLocks noChangeArrowheads="1"/>
              </p:cNvSpPr>
              <p:nvPr/>
            </p:nvSpPr>
            <p:spPr bwMode="auto">
              <a:xfrm>
                <a:off x="2005" y="2884"/>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Extraversion</a:t>
                </a:r>
                <a:br>
                  <a:rPr lang="en-US" altLang="en-US" sz="1400">
                    <a:solidFill>
                      <a:schemeClr val="bg1"/>
                    </a:solidFill>
                  </a:rPr>
                </a:br>
                <a:r>
                  <a:rPr lang="en-US" altLang="en-US" sz="1400">
                    <a:solidFill>
                      <a:schemeClr val="bg1"/>
                    </a:solidFill>
                  </a:rPr>
                  <a:t>(Positive</a:t>
                </a:r>
                <a:br>
                  <a:rPr lang="en-US" altLang="en-US" sz="1400">
                    <a:solidFill>
                      <a:schemeClr val="bg1"/>
                    </a:solidFill>
                  </a:rPr>
                </a:br>
                <a:r>
                  <a:rPr lang="en-US" altLang="en-US" sz="1400">
                    <a:solidFill>
                      <a:schemeClr val="bg1"/>
                    </a:solidFill>
                  </a:rPr>
                  <a:t>Emotionality)</a:t>
                </a:r>
              </a:p>
            </p:txBody>
          </p:sp>
        </p:grpSp>
        <p:grpSp>
          <p:nvGrpSpPr>
            <p:cNvPr id="9233" name="Group 10"/>
            <p:cNvGrpSpPr>
              <a:grpSpLocks/>
            </p:cNvGrpSpPr>
            <p:nvPr/>
          </p:nvGrpSpPr>
          <p:grpSpPr bwMode="auto">
            <a:xfrm>
              <a:off x="1578" y="1667"/>
              <a:ext cx="985" cy="985"/>
              <a:chOff x="1571" y="1667"/>
              <a:chExt cx="985" cy="985"/>
            </a:xfrm>
          </p:grpSpPr>
          <p:sp>
            <p:nvSpPr>
              <p:cNvPr id="9240" name="Oval 11"/>
              <p:cNvSpPr>
                <a:spLocks noChangeArrowheads="1"/>
              </p:cNvSpPr>
              <p:nvPr/>
            </p:nvSpPr>
            <p:spPr bwMode="auto">
              <a:xfrm>
                <a:off x="1571" y="1667"/>
                <a:ext cx="985" cy="985"/>
              </a:xfrm>
              <a:prstGeom prst="ellipse">
                <a:avLst/>
              </a:prstGeom>
              <a:solidFill>
                <a:srgbClr val="B8A4C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41" name="Text Box 12"/>
              <p:cNvSpPr txBox="1">
                <a:spLocks noChangeArrowheads="1"/>
              </p:cNvSpPr>
              <p:nvPr/>
            </p:nvSpPr>
            <p:spPr bwMode="auto">
              <a:xfrm>
                <a:off x="1682" y="1930"/>
                <a:ext cx="7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Neuroticism</a:t>
                </a:r>
                <a:br>
                  <a:rPr lang="en-US" altLang="en-US" sz="1400">
                    <a:solidFill>
                      <a:schemeClr val="bg1"/>
                    </a:solidFill>
                  </a:rPr>
                </a:br>
                <a:r>
                  <a:rPr lang="en-US" altLang="en-US" sz="1400">
                    <a:solidFill>
                      <a:schemeClr val="bg1"/>
                    </a:solidFill>
                  </a:rPr>
                  <a:t>(Negative </a:t>
                </a:r>
                <a:br>
                  <a:rPr lang="en-US" altLang="en-US" sz="1400">
                    <a:solidFill>
                      <a:schemeClr val="bg1"/>
                    </a:solidFill>
                  </a:rPr>
                </a:br>
                <a:r>
                  <a:rPr lang="en-US" altLang="en-US" sz="1400">
                    <a:solidFill>
                      <a:schemeClr val="bg1"/>
                    </a:solidFill>
                  </a:rPr>
                  <a:t>Emotionality)</a:t>
                </a:r>
              </a:p>
            </p:txBody>
          </p:sp>
        </p:grpSp>
        <p:grpSp>
          <p:nvGrpSpPr>
            <p:cNvPr id="9234" name="Group 13"/>
            <p:cNvGrpSpPr>
              <a:grpSpLocks/>
            </p:cNvGrpSpPr>
            <p:nvPr/>
          </p:nvGrpSpPr>
          <p:grpSpPr bwMode="auto">
            <a:xfrm>
              <a:off x="2894" y="2609"/>
              <a:ext cx="985" cy="985"/>
              <a:chOff x="2894" y="2609"/>
              <a:chExt cx="985" cy="985"/>
            </a:xfrm>
          </p:grpSpPr>
          <p:sp>
            <p:nvSpPr>
              <p:cNvPr id="9238" name="Oval 14"/>
              <p:cNvSpPr>
                <a:spLocks noChangeArrowheads="1"/>
              </p:cNvSpPr>
              <p:nvPr/>
            </p:nvSpPr>
            <p:spPr bwMode="auto">
              <a:xfrm>
                <a:off x="2894" y="2609"/>
                <a:ext cx="985" cy="985"/>
              </a:xfrm>
              <a:prstGeom prst="ellipse">
                <a:avLst/>
              </a:prstGeom>
              <a:solidFill>
                <a:srgbClr val="96C4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39" name="Text Box 15"/>
              <p:cNvSpPr txBox="1">
                <a:spLocks noChangeArrowheads="1"/>
              </p:cNvSpPr>
              <p:nvPr/>
            </p:nvSpPr>
            <p:spPr bwMode="auto">
              <a:xfrm>
                <a:off x="3012" y="2939"/>
                <a:ext cx="7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Openness to</a:t>
                </a:r>
                <a:br>
                  <a:rPr lang="en-US" altLang="en-US" sz="1400">
                    <a:solidFill>
                      <a:schemeClr val="bg1"/>
                    </a:solidFill>
                  </a:rPr>
                </a:br>
                <a:r>
                  <a:rPr lang="en-US" altLang="en-US" sz="1400">
                    <a:solidFill>
                      <a:schemeClr val="bg1"/>
                    </a:solidFill>
                  </a:rPr>
                  <a:t>Experience</a:t>
                </a:r>
              </a:p>
            </p:txBody>
          </p:sp>
        </p:grpSp>
        <p:grpSp>
          <p:nvGrpSpPr>
            <p:cNvPr id="9235" name="Group 44"/>
            <p:cNvGrpSpPr>
              <a:grpSpLocks/>
            </p:cNvGrpSpPr>
            <p:nvPr/>
          </p:nvGrpSpPr>
          <p:grpSpPr bwMode="auto">
            <a:xfrm>
              <a:off x="2387" y="1070"/>
              <a:ext cx="985" cy="985"/>
              <a:chOff x="2380" y="1070"/>
              <a:chExt cx="985" cy="985"/>
            </a:xfrm>
          </p:grpSpPr>
          <p:sp>
            <p:nvSpPr>
              <p:cNvPr id="9236" name="Oval 35"/>
              <p:cNvSpPr>
                <a:spLocks noChangeArrowheads="1"/>
              </p:cNvSpPr>
              <p:nvPr/>
            </p:nvSpPr>
            <p:spPr bwMode="auto">
              <a:xfrm>
                <a:off x="2380" y="1070"/>
                <a:ext cx="985" cy="985"/>
              </a:xfrm>
              <a:prstGeom prst="ellipse">
                <a:avLst/>
              </a:prstGeom>
              <a:solidFill>
                <a:srgbClr val="8FBB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37" name="Text Box 36"/>
              <p:cNvSpPr txBox="1">
                <a:spLocks noChangeArrowheads="1"/>
              </p:cNvSpPr>
              <p:nvPr/>
            </p:nvSpPr>
            <p:spPr bwMode="auto">
              <a:xfrm>
                <a:off x="2442" y="1466"/>
                <a:ext cx="8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Agreeableness</a:t>
                </a:r>
              </a:p>
            </p:txBody>
          </p:sp>
        </p:grpSp>
      </p:grpSp>
      <p:grpSp>
        <p:nvGrpSpPr>
          <p:cNvPr id="57348" name="Group 4"/>
          <p:cNvGrpSpPr>
            <a:grpSpLocks/>
          </p:cNvGrpSpPr>
          <p:nvPr/>
        </p:nvGrpSpPr>
        <p:grpSpPr bwMode="auto">
          <a:xfrm>
            <a:off x="5018088" y="2635250"/>
            <a:ext cx="1673225" cy="1563688"/>
            <a:chOff x="3161" y="1660"/>
            <a:chExt cx="1054" cy="985"/>
          </a:xfrm>
        </p:grpSpPr>
        <p:sp>
          <p:nvSpPr>
            <p:cNvPr id="9229" name="Oval 5"/>
            <p:cNvSpPr>
              <a:spLocks noChangeArrowheads="1"/>
            </p:cNvSpPr>
            <p:nvPr/>
          </p:nvSpPr>
          <p:spPr bwMode="auto">
            <a:xfrm>
              <a:off x="3196" y="1660"/>
              <a:ext cx="985" cy="985"/>
            </a:xfrm>
            <a:prstGeom prst="ellipse">
              <a:avLst/>
            </a:prstGeom>
            <a:solidFill>
              <a:srgbClr val="98C8C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30" name="Text Box 6"/>
            <p:cNvSpPr txBox="1">
              <a:spLocks noChangeArrowheads="1"/>
            </p:cNvSpPr>
            <p:nvPr/>
          </p:nvSpPr>
          <p:spPr bwMode="auto">
            <a:xfrm>
              <a:off x="3161" y="1989"/>
              <a:ext cx="10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1400">
                  <a:solidFill>
                    <a:schemeClr val="bg1"/>
                  </a:solidFill>
                </a:rPr>
                <a:t>Conscientiousness</a:t>
              </a:r>
            </a:p>
            <a:p>
              <a:r>
                <a:rPr lang="en-US" altLang="en-US" sz="1400">
                  <a:solidFill>
                    <a:schemeClr val="bg1"/>
                  </a:solidFill>
                </a:rPr>
                <a:t>(Constraint)</a:t>
              </a:r>
            </a:p>
          </p:txBody>
        </p:sp>
      </p:grpSp>
      <p:sp>
        <p:nvSpPr>
          <p:cNvPr id="57375" name="Text Box 31"/>
          <p:cNvSpPr txBox="1">
            <a:spLocks noChangeArrowheads="1"/>
          </p:cNvSpPr>
          <p:nvPr/>
        </p:nvSpPr>
        <p:spPr bwMode="auto">
          <a:xfrm>
            <a:off x="2055813" y="2081213"/>
            <a:ext cx="1314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diligent</a:t>
            </a:r>
          </a:p>
        </p:txBody>
      </p:sp>
      <p:sp>
        <p:nvSpPr>
          <p:cNvPr id="57376" name="Text Box 32"/>
          <p:cNvSpPr txBox="1">
            <a:spLocks noChangeArrowheads="1"/>
          </p:cNvSpPr>
          <p:nvPr/>
        </p:nvSpPr>
        <p:spPr bwMode="auto">
          <a:xfrm>
            <a:off x="6164263" y="3813175"/>
            <a:ext cx="1849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disciplined</a:t>
            </a:r>
          </a:p>
        </p:txBody>
      </p:sp>
      <p:sp>
        <p:nvSpPr>
          <p:cNvPr id="57377" name="Text Box 33"/>
          <p:cNvSpPr txBox="1">
            <a:spLocks noChangeArrowheads="1"/>
          </p:cNvSpPr>
          <p:nvPr/>
        </p:nvSpPr>
        <p:spPr bwMode="auto">
          <a:xfrm>
            <a:off x="5788025" y="2236788"/>
            <a:ext cx="1531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punctual</a:t>
            </a:r>
          </a:p>
        </p:txBody>
      </p:sp>
      <p:sp>
        <p:nvSpPr>
          <p:cNvPr id="57381" name="Text Box 37"/>
          <p:cNvSpPr txBox="1">
            <a:spLocks noChangeArrowheads="1"/>
          </p:cNvSpPr>
          <p:nvPr/>
        </p:nvSpPr>
        <p:spPr bwMode="auto">
          <a:xfrm>
            <a:off x="998538" y="4090988"/>
            <a:ext cx="204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dependable</a:t>
            </a:r>
          </a:p>
        </p:txBody>
      </p:sp>
      <p:sp>
        <p:nvSpPr>
          <p:cNvPr id="57382" name="Text Box 38"/>
          <p:cNvSpPr txBox="1">
            <a:spLocks noChangeArrowheads="1"/>
          </p:cNvSpPr>
          <p:nvPr/>
        </p:nvSpPr>
        <p:spPr bwMode="auto">
          <a:xfrm>
            <a:off x="3359150" y="5192713"/>
            <a:ext cx="2484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a:solidFill>
                  <a:schemeClr val="hlink"/>
                </a:solidFill>
              </a:rPr>
              <a:t>well-organized</a:t>
            </a:r>
          </a:p>
        </p:txBody>
      </p:sp>
      <p:grpSp>
        <p:nvGrpSpPr>
          <p:cNvPr id="57383" name="Group 39"/>
          <p:cNvGrpSpPr>
            <a:grpSpLocks/>
          </p:cNvGrpSpPr>
          <p:nvPr/>
        </p:nvGrpSpPr>
        <p:grpSpPr bwMode="auto">
          <a:xfrm>
            <a:off x="3111500" y="2314575"/>
            <a:ext cx="2847975" cy="2844800"/>
            <a:chOff x="1500" y="1807"/>
            <a:chExt cx="1794" cy="1792"/>
          </a:xfrm>
        </p:grpSpPr>
        <p:sp>
          <p:nvSpPr>
            <p:cNvPr id="9227" name="Oval 40"/>
            <p:cNvSpPr>
              <a:spLocks noChangeArrowheads="1"/>
            </p:cNvSpPr>
            <p:nvPr/>
          </p:nvSpPr>
          <p:spPr bwMode="auto">
            <a:xfrm>
              <a:off x="1500" y="1807"/>
              <a:ext cx="1794" cy="1792"/>
            </a:xfrm>
            <a:prstGeom prst="ellipse">
              <a:avLst/>
            </a:prstGeom>
            <a:solidFill>
              <a:srgbClr val="98C8CE"/>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a:p>
          </p:txBody>
        </p:sp>
        <p:sp>
          <p:nvSpPr>
            <p:cNvPr id="9228" name="Text Box 41"/>
            <p:cNvSpPr txBox="1">
              <a:spLocks noChangeArrowheads="1"/>
            </p:cNvSpPr>
            <p:nvPr/>
          </p:nvSpPr>
          <p:spPr bwMode="auto">
            <a:xfrm>
              <a:off x="1876" y="2386"/>
              <a:ext cx="1041" cy="634"/>
            </a:xfrm>
            <a:prstGeom prst="rect">
              <a:avLst/>
            </a:prstGeom>
            <a:solidFill>
              <a:srgbClr val="98C8C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000">
                  <a:solidFill>
                    <a:schemeClr val="bg1"/>
                  </a:solidFill>
                </a:rPr>
                <a:t>Conscientiousness</a:t>
              </a:r>
            </a:p>
            <a:p>
              <a:r>
                <a:rPr lang="en-US" altLang="en-US" sz="2000">
                  <a:solidFill>
                    <a:schemeClr val="bg1"/>
                  </a:solidFill>
                </a:rPr>
                <a:t>(Constraint)</a:t>
              </a:r>
            </a:p>
          </p:txBody>
        </p:sp>
      </p:grpSp>
    </p:spTree>
    <p:extLst>
      <p:ext uri="{BB962C8B-B14F-4D97-AF65-F5344CB8AC3E}">
        <p14:creationId xmlns:p14="http://schemas.microsoft.com/office/powerpoint/2010/main" val="31473160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7389"/>
                                        </p:tgtEl>
                                      </p:cBhvr>
                                    </p:animEffect>
                                    <p:set>
                                      <p:cBhvr>
                                        <p:cTn id="7" dur="1" fill="hold">
                                          <p:stCondLst>
                                            <p:cond delay="499"/>
                                          </p:stCondLst>
                                        </p:cTn>
                                        <p:tgtEl>
                                          <p:spTgt spid="57389"/>
                                        </p:tgtEl>
                                        <p:attrNameLst>
                                          <p:attrName>style.visibility</p:attrName>
                                        </p:attrNameLst>
                                      </p:cBhvr>
                                      <p:to>
                                        <p:strVal val="hidden"/>
                                      </p:to>
                                    </p:set>
                                  </p:childTnLst>
                                </p:cTn>
                              </p:par>
                            </p:childTnLst>
                          </p:cTn>
                        </p:par>
                        <p:par>
                          <p:cTn id="8" fill="hold" nodeType="afterGroup">
                            <p:stCondLst>
                              <p:cond delay="500"/>
                            </p:stCondLst>
                            <p:childTnLst>
                              <p:par>
                                <p:cTn id="9" presetID="63" presetClass="path" presetSubtype="0" fill="hold" nodeType="afterEffect">
                                  <p:stCondLst>
                                    <p:cond delay="0"/>
                                  </p:stCondLst>
                                  <p:childTnLst>
                                    <p:animMotion origin="layout" path="M 2.22222E-6 1.85185E-6 L -0.14167 0.04606 " pathEditMode="relative" rAng="0" ptsTypes="AA">
                                      <p:cBhvr>
                                        <p:cTn id="10" dur="500" fill="hold"/>
                                        <p:tgtEl>
                                          <p:spTgt spid="57348"/>
                                        </p:tgtEl>
                                        <p:attrNameLst>
                                          <p:attrName>ppt_x</p:attrName>
                                          <p:attrName>ppt_y</p:attrName>
                                        </p:attrNameLst>
                                      </p:cBhvr>
                                      <p:rCtr x="-7083" y="2292"/>
                                    </p:animMotion>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57383"/>
                                        </p:tgtEl>
                                        <p:attrNameLst>
                                          <p:attrName>style.visibility</p:attrName>
                                        </p:attrNameLst>
                                      </p:cBhvr>
                                      <p:to>
                                        <p:strVal val="visible"/>
                                      </p:to>
                                    </p:set>
                                    <p:anim calcmode="lin" valueType="num">
                                      <p:cBhvr>
                                        <p:cTn id="14" dur="500" fill="hold"/>
                                        <p:tgtEl>
                                          <p:spTgt spid="57383"/>
                                        </p:tgtEl>
                                        <p:attrNameLst>
                                          <p:attrName>ppt_w</p:attrName>
                                        </p:attrNameLst>
                                      </p:cBhvr>
                                      <p:tavLst>
                                        <p:tav tm="0">
                                          <p:val>
                                            <p:fltVal val="0"/>
                                          </p:val>
                                        </p:tav>
                                        <p:tav tm="100000">
                                          <p:val>
                                            <p:strVal val="#ppt_w"/>
                                          </p:val>
                                        </p:tav>
                                      </p:tavLst>
                                    </p:anim>
                                    <p:anim calcmode="lin" valueType="num">
                                      <p:cBhvr>
                                        <p:cTn id="15" dur="500" fill="hold"/>
                                        <p:tgtEl>
                                          <p:spTgt spid="57383"/>
                                        </p:tgtEl>
                                        <p:attrNameLst>
                                          <p:attrName>ppt_h</p:attrName>
                                        </p:attrNameLst>
                                      </p:cBhvr>
                                      <p:tavLst>
                                        <p:tav tm="0">
                                          <p:val>
                                            <p:fltVal val="0"/>
                                          </p:val>
                                        </p:tav>
                                        <p:tav tm="100000">
                                          <p:val>
                                            <p:strVal val="#ppt_h"/>
                                          </p:val>
                                        </p:tav>
                                      </p:tavLst>
                                    </p:anim>
                                  </p:childTnLst>
                                </p:cTn>
                              </p:par>
                              <p:par>
                                <p:cTn id="16" presetID="10" presetClass="exit" presetSubtype="0" fill="hold" nodeType="withEffect">
                                  <p:stCondLst>
                                    <p:cond delay="300"/>
                                  </p:stCondLst>
                                  <p:childTnLst>
                                    <p:animEffect transition="out" filter="fade">
                                      <p:cBhvr>
                                        <p:cTn id="17" dur="500"/>
                                        <p:tgtEl>
                                          <p:spTgt spid="57348"/>
                                        </p:tgtEl>
                                      </p:cBhvr>
                                    </p:animEffect>
                                    <p:set>
                                      <p:cBhvr>
                                        <p:cTn id="18" dur="1" fill="hold">
                                          <p:stCondLst>
                                            <p:cond delay="499"/>
                                          </p:stCondLst>
                                        </p:cTn>
                                        <p:tgtEl>
                                          <p:spTgt spid="57348"/>
                                        </p:tgtEl>
                                        <p:attrNameLst>
                                          <p:attrName>style.visibility</p:attrName>
                                        </p:attrNameLst>
                                      </p:cBhvr>
                                      <p:to>
                                        <p:strVal val="hidden"/>
                                      </p:to>
                                    </p:set>
                                  </p:childTnLst>
                                </p:cTn>
                              </p:par>
                            </p:childTnLst>
                          </p:cTn>
                        </p:par>
                        <p:par>
                          <p:cTn id="19" fill="hold" nodeType="afterGroup">
                            <p:stCondLst>
                              <p:cond delay="1800"/>
                            </p:stCondLst>
                            <p:childTnLst>
                              <p:par>
                                <p:cTn id="20" presetID="10" presetClass="entr" presetSubtype="0" fill="hold" nodeType="afterEffect">
                                  <p:stCondLst>
                                    <p:cond delay="0"/>
                                  </p:stCondLst>
                                  <p:childTnLst>
                                    <p:set>
                                      <p:cBhvr>
                                        <p:cTn id="21" dur="1" fill="hold">
                                          <p:stCondLst>
                                            <p:cond delay="0"/>
                                          </p:stCondLst>
                                        </p:cTn>
                                        <p:tgtEl>
                                          <p:spTgt spid="57375"/>
                                        </p:tgtEl>
                                        <p:attrNameLst>
                                          <p:attrName>style.visibility</p:attrName>
                                        </p:attrNameLst>
                                      </p:cBhvr>
                                      <p:to>
                                        <p:strVal val="visible"/>
                                      </p:to>
                                    </p:set>
                                    <p:animEffect transition="in" filter="fade">
                                      <p:cBhvr>
                                        <p:cTn id="22" dur="500"/>
                                        <p:tgtEl>
                                          <p:spTgt spid="57375"/>
                                        </p:tgtEl>
                                      </p:cBhvr>
                                    </p:animEffect>
                                  </p:childTnLst>
                                </p:cTn>
                              </p:par>
                            </p:childTnLst>
                          </p:cTn>
                        </p:par>
                        <p:par>
                          <p:cTn id="23" fill="hold" nodeType="afterGroup">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57376"/>
                                        </p:tgtEl>
                                        <p:attrNameLst>
                                          <p:attrName>style.visibility</p:attrName>
                                        </p:attrNameLst>
                                      </p:cBhvr>
                                      <p:to>
                                        <p:strVal val="visible"/>
                                      </p:to>
                                    </p:set>
                                    <p:animEffect transition="in" filter="fade">
                                      <p:cBhvr>
                                        <p:cTn id="26" dur="500"/>
                                        <p:tgtEl>
                                          <p:spTgt spid="57376"/>
                                        </p:tgtEl>
                                      </p:cBhvr>
                                    </p:animEffect>
                                  </p:childTnLst>
                                </p:cTn>
                              </p:par>
                            </p:childTnLst>
                          </p:cTn>
                        </p:par>
                        <p:par>
                          <p:cTn id="27" fill="hold" nodeType="afterGroup">
                            <p:stCondLst>
                              <p:cond delay="2800"/>
                            </p:stCondLst>
                            <p:childTnLst>
                              <p:par>
                                <p:cTn id="28" presetID="10" presetClass="entr" presetSubtype="0" fill="hold" grpId="0" nodeType="afterEffect">
                                  <p:stCondLst>
                                    <p:cond delay="0"/>
                                  </p:stCondLst>
                                  <p:childTnLst>
                                    <p:set>
                                      <p:cBhvr>
                                        <p:cTn id="29" dur="1" fill="hold">
                                          <p:stCondLst>
                                            <p:cond delay="0"/>
                                          </p:stCondLst>
                                        </p:cTn>
                                        <p:tgtEl>
                                          <p:spTgt spid="57382"/>
                                        </p:tgtEl>
                                        <p:attrNameLst>
                                          <p:attrName>style.visibility</p:attrName>
                                        </p:attrNameLst>
                                      </p:cBhvr>
                                      <p:to>
                                        <p:strVal val="visible"/>
                                      </p:to>
                                    </p:set>
                                    <p:animEffect transition="in" filter="fade">
                                      <p:cBhvr>
                                        <p:cTn id="30" dur="500"/>
                                        <p:tgtEl>
                                          <p:spTgt spid="57382"/>
                                        </p:tgtEl>
                                      </p:cBhvr>
                                    </p:animEffect>
                                  </p:childTnLst>
                                </p:cTn>
                              </p:par>
                            </p:childTnLst>
                          </p:cTn>
                        </p:par>
                        <p:par>
                          <p:cTn id="31" fill="hold" nodeType="afterGroup">
                            <p:stCondLst>
                              <p:cond delay="3300"/>
                            </p:stCondLst>
                            <p:childTnLst>
                              <p:par>
                                <p:cTn id="32" presetID="10" presetClass="entr" presetSubtype="0" fill="hold" grpId="0" nodeType="afterEffect">
                                  <p:stCondLst>
                                    <p:cond delay="0"/>
                                  </p:stCondLst>
                                  <p:childTnLst>
                                    <p:set>
                                      <p:cBhvr>
                                        <p:cTn id="33" dur="1" fill="hold">
                                          <p:stCondLst>
                                            <p:cond delay="0"/>
                                          </p:stCondLst>
                                        </p:cTn>
                                        <p:tgtEl>
                                          <p:spTgt spid="57377"/>
                                        </p:tgtEl>
                                        <p:attrNameLst>
                                          <p:attrName>style.visibility</p:attrName>
                                        </p:attrNameLst>
                                      </p:cBhvr>
                                      <p:to>
                                        <p:strVal val="visible"/>
                                      </p:to>
                                    </p:set>
                                    <p:animEffect transition="in" filter="fade">
                                      <p:cBhvr>
                                        <p:cTn id="34" dur="500"/>
                                        <p:tgtEl>
                                          <p:spTgt spid="57377"/>
                                        </p:tgtEl>
                                      </p:cBhvr>
                                    </p:animEffect>
                                  </p:childTnLst>
                                </p:cTn>
                              </p:par>
                            </p:childTnLst>
                          </p:cTn>
                        </p:par>
                        <p:par>
                          <p:cTn id="35" fill="hold" nodeType="afterGroup">
                            <p:stCondLst>
                              <p:cond delay="3800"/>
                            </p:stCondLst>
                            <p:childTnLst>
                              <p:par>
                                <p:cTn id="36" presetID="10" presetClass="entr" presetSubtype="0" fill="hold" nodeType="afterEffect">
                                  <p:stCondLst>
                                    <p:cond delay="0"/>
                                  </p:stCondLst>
                                  <p:childTnLst>
                                    <p:set>
                                      <p:cBhvr>
                                        <p:cTn id="37" dur="1" fill="hold">
                                          <p:stCondLst>
                                            <p:cond delay="0"/>
                                          </p:stCondLst>
                                        </p:cTn>
                                        <p:tgtEl>
                                          <p:spTgt spid="57381"/>
                                        </p:tgtEl>
                                        <p:attrNameLst>
                                          <p:attrName>style.visibility</p:attrName>
                                        </p:attrNameLst>
                                      </p:cBhvr>
                                      <p:to>
                                        <p:strVal val="visible"/>
                                      </p:to>
                                    </p:set>
                                    <p:animEffect transition="in" filter="fade">
                                      <p:cBhvr>
                                        <p:cTn id="38" dur="500"/>
                                        <p:tgtEl>
                                          <p:spTgt spid="57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6" grpId="0"/>
      <p:bldP spid="57377" grpId="0"/>
      <p:bldP spid="573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6ACAE927-4FAB-4607-AFEC-DC5FC1117E12}" type="slidenum">
              <a:rPr lang="en-IN"/>
              <a:pPr>
                <a:defRPr/>
              </a:pPr>
              <a:t>27</a:t>
            </a:fld>
            <a:endParaRPr lang="en-IN" dirty="0"/>
          </a:p>
        </p:txBody>
      </p:sp>
      <p:sp>
        <p:nvSpPr>
          <p:cNvPr id="31748" name="Title 1"/>
          <p:cNvSpPr>
            <a:spLocks noGrp="1"/>
          </p:cNvSpPr>
          <p:nvPr>
            <p:ph type="title"/>
          </p:nvPr>
        </p:nvSpPr>
        <p:spPr/>
        <p:txBody>
          <a:bodyPr/>
          <a:lstStyle/>
          <a:p>
            <a:pPr eaLnBrk="1" hangingPunct="1"/>
            <a:r>
              <a:rPr lang="en-US" altLang="en-US" smtClean="0"/>
              <a:t>Five-Factor Model</a:t>
            </a:r>
          </a:p>
        </p:txBody>
      </p:sp>
      <p:sp>
        <p:nvSpPr>
          <p:cNvPr id="31749" name="Content Placeholder 2"/>
          <p:cNvSpPr>
            <a:spLocks noGrp="1"/>
          </p:cNvSpPr>
          <p:nvPr>
            <p:ph idx="1"/>
          </p:nvPr>
        </p:nvSpPr>
        <p:spPr/>
        <p:txBody>
          <a:bodyPr/>
          <a:lstStyle/>
          <a:p>
            <a:pPr eaLnBrk="1" hangingPunct="1">
              <a:buFont typeface="Arial" charset="0"/>
              <a:buChar char="•"/>
            </a:pPr>
            <a:r>
              <a:rPr lang="en-US" altLang="en-US" dirty="0" smtClean="0"/>
              <a:t>Evidence of five factors of personality in:</a:t>
            </a:r>
          </a:p>
          <a:p>
            <a:pPr lvl="1" eaLnBrk="1" hangingPunct="1">
              <a:buFont typeface="Arial" charset="0"/>
              <a:buChar char="•"/>
            </a:pPr>
            <a:r>
              <a:rPr lang="en-US" altLang="en-US" dirty="0" smtClean="0"/>
              <a:t>Different cultures</a:t>
            </a:r>
          </a:p>
          <a:p>
            <a:pPr lvl="1" eaLnBrk="1" hangingPunct="1">
              <a:buFont typeface="Arial" charset="0"/>
              <a:buChar char="•"/>
            </a:pPr>
            <a:r>
              <a:rPr lang="en-US" altLang="en-US" dirty="0" smtClean="0"/>
              <a:t>Animals</a:t>
            </a:r>
            <a:endParaRPr lang="en-US" altLang="en-US" sz="1800" dirty="0" smtClean="0"/>
          </a:p>
          <a:p>
            <a:pPr eaLnBrk="1" hangingPunct="1">
              <a:buFont typeface="Arial" charset="0"/>
              <a:buChar char="•"/>
            </a:pPr>
            <a:r>
              <a:rPr lang="en-US" altLang="en-US" dirty="0" smtClean="0"/>
              <a:t>Strong relationship between personality traits and well-being</a:t>
            </a:r>
          </a:p>
          <a:p>
            <a:pPr lvl="1" eaLnBrk="1" hangingPunct="1">
              <a:buFont typeface="Arial" charset="0"/>
              <a:buChar char="•"/>
            </a:pPr>
            <a:r>
              <a:rPr lang="en-US" altLang="en-US" dirty="0" smtClean="0"/>
              <a:t>Extraversion	</a:t>
            </a:r>
            <a:r>
              <a:rPr lang="en-US" altLang="en-US" dirty="0" smtClean="0">
                <a:sym typeface="Wingdings" pitchFamily="2" charset="2"/>
              </a:rPr>
              <a:t>	Higher levels of well-being</a:t>
            </a:r>
          </a:p>
          <a:p>
            <a:pPr lvl="1" eaLnBrk="1" hangingPunct="1">
              <a:buFont typeface="Arial" charset="0"/>
              <a:buChar char="•"/>
            </a:pPr>
            <a:r>
              <a:rPr lang="en-US" altLang="en-US" dirty="0" smtClean="0">
                <a:sym typeface="Wingdings" pitchFamily="2" charset="2"/>
              </a:rPr>
              <a:t>Neuroticism		Lower levels of well-being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2BEFED0F-2C24-4A05-9FCC-C48E222E1DB5}" type="slidenum">
              <a:rPr lang="en-IN"/>
              <a:pPr>
                <a:defRPr/>
              </a:pPr>
              <a:t>28</a:t>
            </a:fld>
            <a:endParaRPr lang="en-IN" dirty="0"/>
          </a:p>
        </p:txBody>
      </p:sp>
      <p:sp>
        <p:nvSpPr>
          <p:cNvPr id="32772" name="Title 1"/>
          <p:cNvSpPr>
            <a:spLocks noGrp="1"/>
          </p:cNvSpPr>
          <p:nvPr>
            <p:ph type="title"/>
          </p:nvPr>
        </p:nvSpPr>
        <p:spPr/>
        <p:txBody>
          <a:bodyPr/>
          <a:lstStyle/>
          <a:p>
            <a:pPr eaLnBrk="1" hangingPunct="1"/>
            <a:r>
              <a:rPr lang="en-US" altLang="en-US" smtClean="0"/>
              <a:t>Five-Factor Model</a:t>
            </a:r>
          </a:p>
        </p:txBody>
      </p:sp>
      <p:sp>
        <p:nvSpPr>
          <p:cNvPr id="32773" name="Content Placeholder 2"/>
          <p:cNvSpPr>
            <a:spLocks noGrp="1"/>
          </p:cNvSpPr>
          <p:nvPr>
            <p:ph idx="1"/>
          </p:nvPr>
        </p:nvSpPr>
        <p:spPr/>
        <p:txBody>
          <a:bodyPr/>
          <a:lstStyle/>
          <a:p>
            <a:pPr eaLnBrk="1" hangingPunct="1">
              <a:spcBef>
                <a:spcPct val="0"/>
              </a:spcBef>
              <a:buFont typeface="Arial" charset="0"/>
              <a:buChar char="•"/>
            </a:pPr>
            <a:r>
              <a:rPr lang="en-US" altLang="en-US" smtClean="0">
                <a:sym typeface="Wingdings" pitchFamily="2" charset="2"/>
              </a:rPr>
              <a:t>Subjective well-being</a:t>
            </a:r>
          </a:p>
          <a:p>
            <a:pPr lvl="1" eaLnBrk="1" hangingPunct="1">
              <a:spcBef>
                <a:spcPct val="0"/>
              </a:spcBef>
              <a:buFont typeface="Arial" charset="0"/>
              <a:buChar char="•"/>
            </a:pPr>
            <a:r>
              <a:rPr lang="en-US" altLang="en-US" smtClean="0">
                <a:sym typeface="Wingdings" pitchFamily="2" charset="2"/>
              </a:rPr>
              <a:t>Person’s assessment of his/her own level of positive affect</a:t>
            </a:r>
            <a:endParaRPr lang="en-US" altLang="en-US" smtClean="0"/>
          </a:p>
          <a:p>
            <a:pPr eaLnBrk="1" hangingPunct="1">
              <a:spcBef>
                <a:spcPct val="0"/>
              </a:spcBef>
              <a:buFont typeface="Arial" charset="0"/>
              <a:buChar char="•"/>
            </a:pPr>
            <a:r>
              <a:rPr lang="en-US" altLang="en-US" smtClean="0"/>
              <a:t>Traits as enduring characteristics</a:t>
            </a:r>
          </a:p>
          <a:p>
            <a:pPr eaLnBrk="1" hangingPunct="1">
              <a:spcBef>
                <a:spcPct val="0"/>
              </a:spcBef>
              <a:buFont typeface="Arial" charset="0"/>
              <a:buChar char="•"/>
            </a:pPr>
            <a:r>
              <a:rPr lang="en-US" altLang="en-US" smtClean="0"/>
              <a:t>States are briefer experiences, such as mood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792C5D7E-19D9-4749-B34F-6BC8EF192070}" type="slidenum">
              <a:rPr lang="en-IN"/>
              <a:pPr>
                <a:defRPr/>
              </a:pPr>
              <a:t>29</a:t>
            </a:fld>
            <a:endParaRPr lang="en-IN" dirty="0"/>
          </a:p>
        </p:txBody>
      </p:sp>
      <p:sp>
        <p:nvSpPr>
          <p:cNvPr id="37892" name="Title 1"/>
          <p:cNvSpPr>
            <a:spLocks noGrp="1"/>
          </p:cNvSpPr>
          <p:nvPr>
            <p:ph type="title"/>
          </p:nvPr>
        </p:nvSpPr>
        <p:spPr/>
        <p:txBody>
          <a:bodyPr/>
          <a:lstStyle/>
          <a:p>
            <a:pPr eaLnBrk="1" hangingPunct="1"/>
            <a:r>
              <a:rPr lang="en-US" altLang="en-US" smtClean="0"/>
              <a:t>Social Cognitive Perspectives</a:t>
            </a:r>
          </a:p>
        </p:txBody>
      </p:sp>
      <p:sp>
        <p:nvSpPr>
          <p:cNvPr id="37893" name="Content Placeholder 2"/>
          <p:cNvSpPr>
            <a:spLocks noGrp="1"/>
          </p:cNvSpPr>
          <p:nvPr>
            <p:ph idx="1"/>
          </p:nvPr>
        </p:nvSpPr>
        <p:spPr/>
        <p:txBody>
          <a:bodyPr/>
          <a:lstStyle/>
          <a:p>
            <a:pPr eaLnBrk="1" hangingPunct="1">
              <a:spcBef>
                <a:spcPct val="0"/>
              </a:spcBef>
              <a:buFont typeface="Arial" charset="0"/>
              <a:buChar char="•"/>
            </a:pPr>
            <a:r>
              <a:rPr lang="en-US" altLang="en-US" dirty="0"/>
              <a:t>Incorporate principles from behaviorism</a:t>
            </a:r>
          </a:p>
          <a:p>
            <a:pPr eaLnBrk="1" hangingPunct="1">
              <a:spcBef>
                <a:spcPct val="0"/>
              </a:spcBef>
              <a:buFont typeface="Arial" charset="0"/>
              <a:buChar char="•"/>
            </a:pPr>
            <a:r>
              <a:rPr lang="en-US" altLang="en-US" dirty="0" smtClean="0"/>
              <a:t>Emphasize</a:t>
            </a:r>
            <a:r>
              <a:rPr lang="en-US" altLang="en-US" dirty="0" smtClean="0"/>
              <a:t>:</a:t>
            </a:r>
          </a:p>
          <a:p>
            <a:pPr lvl="1" eaLnBrk="1" hangingPunct="1">
              <a:spcBef>
                <a:spcPct val="0"/>
              </a:spcBef>
              <a:buFont typeface="Arial" charset="0"/>
              <a:buChar char="•"/>
            </a:pPr>
            <a:r>
              <a:rPr lang="en-US" altLang="en-US" dirty="0" smtClean="0"/>
              <a:t>conscious awareness</a:t>
            </a:r>
          </a:p>
          <a:p>
            <a:pPr lvl="1" eaLnBrk="1" hangingPunct="1">
              <a:spcBef>
                <a:spcPct val="0"/>
              </a:spcBef>
              <a:buFont typeface="Arial" charset="0"/>
              <a:buChar char="•"/>
            </a:pPr>
            <a:r>
              <a:rPr lang="en-US" altLang="en-US" dirty="0" smtClean="0"/>
              <a:t>beliefs</a:t>
            </a:r>
          </a:p>
          <a:p>
            <a:pPr lvl="1" eaLnBrk="1" hangingPunct="1">
              <a:spcBef>
                <a:spcPct val="0"/>
              </a:spcBef>
              <a:buFont typeface="Arial" charset="0"/>
              <a:buChar char="•"/>
            </a:pPr>
            <a:r>
              <a:rPr lang="en-US" altLang="en-US" dirty="0" smtClean="0"/>
              <a:t>expectations</a:t>
            </a:r>
          </a:p>
          <a:p>
            <a:pPr lvl="1" eaLnBrk="1" hangingPunct="1">
              <a:spcBef>
                <a:spcPct val="0"/>
              </a:spcBef>
              <a:buFont typeface="Arial" charset="0"/>
              <a:buChar char="•"/>
            </a:pPr>
            <a:r>
              <a:rPr lang="en-US" altLang="en-US" dirty="0" smtClean="0"/>
              <a:t>goals</a:t>
            </a:r>
            <a:endParaRPr lang="en-US" altLang="en-US" dirty="0" smtClean="0"/>
          </a:p>
          <a:p>
            <a:pPr lvl="1" eaLnBrk="1" hangingPunct="1">
              <a:spcBef>
                <a:spcPct val="0"/>
              </a:spcBef>
              <a:buFont typeface="Arial" charset="0"/>
              <a:buChar char="•"/>
            </a:pPr>
            <a:r>
              <a:rPr lang="en-US" altLang="en-US" dirty="0" smtClean="0"/>
              <a:t>reasoning</a:t>
            </a:r>
            <a:endParaRPr lang="en-US" altLang="en-US" dirty="0" smtClean="0"/>
          </a:p>
          <a:p>
            <a:pPr lvl="1" eaLnBrk="1" hangingPunct="1">
              <a:spcBef>
                <a:spcPct val="0"/>
              </a:spcBef>
              <a:buFont typeface="Arial" charset="0"/>
              <a:buChar char="•"/>
            </a:pPr>
            <a:r>
              <a:rPr lang="en-US" altLang="en-US" dirty="0" smtClean="0"/>
              <a:t>thinking </a:t>
            </a:r>
            <a:r>
              <a:rPr lang="en-US" altLang="en-US" dirty="0" smtClean="0"/>
              <a:t>about past, present, and future</a:t>
            </a:r>
          </a:p>
          <a:p>
            <a:pPr lvl="1" eaLnBrk="1" hangingPunct="1">
              <a:spcBef>
                <a:spcPct val="0"/>
              </a:spcBef>
              <a:buFont typeface="Arial" charset="0"/>
              <a:buChar char="•"/>
            </a:pPr>
            <a:r>
              <a:rPr lang="en-US" altLang="en-US" dirty="0" smtClean="0"/>
              <a:t>reflecting </a:t>
            </a:r>
            <a:r>
              <a:rPr lang="en-US" altLang="en-US" dirty="0" smtClean="0"/>
              <a:t>on the 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B8875658-0006-48AB-8333-BDD6D4DD7DB2}" type="slidenum">
              <a:rPr lang="en-IN"/>
              <a:pPr>
                <a:defRPr/>
              </a:pPr>
              <a:t>3</a:t>
            </a:fld>
            <a:endParaRPr lang="en-IN" dirty="0"/>
          </a:p>
        </p:txBody>
      </p:sp>
      <p:sp>
        <p:nvSpPr>
          <p:cNvPr id="5124" name="Title 1"/>
          <p:cNvSpPr>
            <a:spLocks noGrp="1"/>
          </p:cNvSpPr>
          <p:nvPr>
            <p:ph type="title"/>
          </p:nvPr>
        </p:nvSpPr>
        <p:spPr/>
        <p:txBody>
          <a:bodyPr/>
          <a:lstStyle/>
          <a:p>
            <a:pPr eaLnBrk="1" hangingPunct="1"/>
            <a:r>
              <a:rPr lang="en-US" altLang="en-US" smtClean="0"/>
              <a:t>Personality</a:t>
            </a:r>
          </a:p>
        </p:txBody>
      </p:sp>
      <p:sp>
        <p:nvSpPr>
          <p:cNvPr id="5125" name="Content Placeholder 2"/>
          <p:cNvSpPr>
            <a:spLocks noGrp="1"/>
          </p:cNvSpPr>
          <p:nvPr>
            <p:ph idx="1"/>
          </p:nvPr>
        </p:nvSpPr>
        <p:spPr/>
        <p:txBody>
          <a:bodyPr/>
          <a:lstStyle/>
          <a:p>
            <a:pPr eaLnBrk="1" hangingPunct="1">
              <a:spcBef>
                <a:spcPts val="1200"/>
              </a:spcBef>
              <a:buFont typeface="Arial" charset="0"/>
              <a:buChar char="•"/>
            </a:pPr>
            <a:r>
              <a:rPr lang="en-US" altLang="en-US" dirty="0" smtClean="0"/>
              <a:t>Pattern of enduring, distinctive:</a:t>
            </a:r>
          </a:p>
          <a:p>
            <a:pPr lvl="1" eaLnBrk="1" hangingPunct="1">
              <a:spcBef>
                <a:spcPts val="1200"/>
              </a:spcBef>
              <a:buFont typeface="Arial" charset="0"/>
              <a:buChar char="•"/>
            </a:pPr>
            <a:r>
              <a:rPr lang="en-US" altLang="en-US" dirty="0" smtClean="0"/>
              <a:t>Thoughts</a:t>
            </a:r>
          </a:p>
          <a:p>
            <a:pPr lvl="1" eaLnBrk="1" hangingPunct="1">
              <a:spcBef>
                <a:spcPts val="1200"/>
              </a:spcBef>
              <a:buFont typeface="Arial" charset="0"/>
              <a:buChar char="•"/>
            </a:pPr>
            <a:r>
              <a:rPr lang="en-US" altLang="en-US" dirty="0" smtClean="0"/>
              <a:t>Emotions</a:t>
            </a:r>
          </a:p>
          <a:p>
            <a:pPr lvl="1" eaLnBrk="1" hangingPunct="1">
              <a:spcBef>
                <a:spcPts val="1200"/>
              </a:spcBef>
              <a:buFont typeface="Arial" charset="0"/>
              <a:buChar char="•"/>
            </a:pPr>
            <a:r>
              <a:rPr lang="en-US" altLang="en-US" dirty="0" smtClean="0"/>
              <a:t>Behaviors</a:t>
            </a:r>
          </a:p>
          <a:p>
            <a:pPr eaLnBrk="1" hangingPunct="1">
              <a:spcBef>
                <a:spcPts val="1200"/>
              </a:spcBef>
              <a:buFont typeface="Arial" charset="0"/>
              <a:buChar char="•"/>
            </a:pPr>
            <a:r>
              <a:rPr lang="en-US" altLang="en-US" dirty="0" smtClean="0"/>
              <a:t>Characterize how an individual adapts to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FA428CC6-CD7D-48A6-BABB-5CB217BE7F29}" type="slidenum">
              <a:rPr lang="en-IN"/>
              <a:pPr>
                <a:defRPr/>
              </a:pPr>
              <a:t>30</a:t>
            </a:fld>
            <a:endParaRPr lang="en-IN" dirty="0"/>
          </a:p>
        </p:txBody>
      </p:sp>
      <p:sp>
        <p:nvSpPr>
          <p:cNvPr id="38916" name="Title 1"/>
          <p:cNvSpPr>
            <a:spLocks noGrp="1"/>
          </p:cNvSpPr>
          <p:nvPr>
            <p:ph type="title"/>
          </p:nvPr>
        </p:nvSpPr>
        <p:spPr>
          <a:xfrm>
            <a:off x="304800" y="304800"/>
            <a:ext cx="8229600" cy="1143000"/>
          </a:xfrm>
        </p:spPr>
        <p:txBody>
          <a:bodyPr/>
          <a:lstStyle/>
          <a:p>
            <a:pPr eaLnBrk="1" hangingPunct="1"/>
            <a:r>
              <a:rPr lang="en-US" altLang="en-US" sz="4000" dirty="0" smtClean="0"/>
              <a:t>Bandura’s Social Cognitive Theory</a:t>
            </a:r>
          </a:p>
        </p:txBody>
      </p:sp>
      <p:sp>
        <p:nvSpPr>
          <p:cNvPr id="43011" name="Content Placeholder 2"/>
          <p:cNvSpPr>
            <a:spLocks noGrp="1"/>
          </p:cNvSpPr>
          <p:nvPr>
            <p:ph idx="1"/>
          </p:nvPr>
        </p:nvSpPr>
        <p:spPr>
          <a:xfrm>
            <a:off x="457200" y="1676400"/>
            <a:ext cx="8229600" cy="4602163"/>
          </a:xfrm>
        </p:spPr>
        <p:txBody>
          <a:bodyPr/>
          <a:lstStyle/>
          <a:p>
            <a:pPr eaLnBrk="1" hangingPunct="1">
              <a:spcBef>
                <a:spcPct val="0"/>
              </a:spcBef>
              <a:buFont typeface="Arial" charset="0"/>
              <a:buChar char="•"/>
              <a:defRPr/>
            </a:pPr>
            <a:r>
              <a:rPr lang="en-US" dirty="0"/>
              <a:t>Observational </a:t>
            </a:r>
            <a:r>
              <a:rPr lang="en-US" dirty="0" smtClean="0"/>
              <a:t>learning</a:t>
            </a:r>
          </a:p>
          <a:p>
            <a:pPr eaLnBrk="1" hangingPunct="1">
              <a:spcBef>
                <a:spcPct val="0"/>
              </a:spcBef>
              <a:buFont typeface="Arial" charset="0"/>
              <a:buChar char="•"/>
              <a:defRPr/>
            </a:pPr>
            <a:endParaRPr lang="en-US" sz="1400" dirty="0"/>
          </a:p>
          <a:p>
            <a:pPr eaLnBrk="1" hangingPunct="1">
              <a:spcBef>
                <a:spcPct val="0"/>
              </a:spcBef>
              <a:buFont typeface="Arial" charset="0"/>
              <a:buChar char="•"/>
              <a:defRPr/>
            </a:pPr>
            <a:r>
              <a:rPr lang="en-US" dirty="0" smtClean="0"/>
              <a:t>Reciprocal </a:t>
            </a:r>
            <a:r>
              <a:rPr lang="en-US" dirty="0" smtClean="0"/>
              <a:t>determinism</a:t>
            </a:r>
          </a:p>
          <a:p>
            <a:pPr lvl="1" eaLnBrk="1" hangingPunct="1">
              <a:spcBef>
                <a:spcPct val="0"/>
              </a:spcBef>
              <a:buFont typeface="Arial" charset="0"/>
              <a:buChar char="•"/>
              <a:defRPr/>
            </a:pPr>
            <a:r>
              <a:rPr lang="en-US" dirty="0" smtClean="0"/>
              <a:t>Interaction of behavior, environment, and person/cognitive factors to create </a:t>
            </a:r>
            <a:r>
              <a:rPr lang="en-US" dirty="0" smtClean="0"/>
              <a:t>personality</a:t>
            </a:r>
            <a:endParaRPr lang="en-US" sz="1400" dirty="0" smtClean="0"/>
          </a:p>
          <a:p>
            <a:pPr eaLnBrk="1" hangingPunct="1">
              <a:spcBef>
                <a:spcPct val="0"/>
              </a:spcBef>
              <a:buFont typeface="Arial" charset="0"/>
              <a:buChar char="•"/>
              <a:defRPr/>
            </a:pPr>
            <a:r>
              <a:rPr lang="en-US" dirty="0" smtClean="0"/>
              <a:t>Personal </a:t>
            </a:r>
            <a:r>
              <a:rPr lang="en-US" dirty="0" smtClean="0"/>
              <a:t>control</a:t>
            </a:r>
          </a:p>
          <a:p>
            <a:pPr lvl="1" eaLnBrk="1" hangingPunct="1">
              <a:spcBef>
                <a:spcPct val="0"/>
              </a:spcBef>
              <a:buFont typeface="Arial" charset="0"/>
              <a:buChar char="•"/>
              <a:defRPr/>
            </a:pPr>
            <a:r>
              <a:rPr lang="en-US" dirty="0" smtClean="0"/>
              <a:t>Internal locus of control</a:t>
            </a:r>
          </a:p>
          <a:p>
            <a:pPr lvl="1" eaLnBrk="1" hangingPunct="1">
              <a:spcBef>
                <a:spcPct val="0"/>
              </a:spcBef>
              <a:buFont typeface="Arial" charset="0"/>
              <a:buChar char="•"/>
              <a:defRPr/>
            </a:pPr>
            <a:r>
              <a:rPr lang="en-US" dirty="0" smtClean="0"/>
              <a:t>External locus of </a:t>
            </a:r>
            <a:r>
              <a:rPr lang="en-US" dirty="0" smtClean="0"/>
              <a:t>control</a:t>
            </a:r>
            <a:endParaRPr lang="en-US" dirty="0" smtClean="0"/>
          </a:p>
          <a:p>
            <a:pPr eaLnBrk="1" hangingPunct="1">
              <a:spcBef>
                <a:spcPct val="0"/>
              </a:spcBef>
              <a:buFont typeface="Arial" charset="0"/>
              <a:buChar char="•"/>
              <a:defRPr/>
            </a:pPr>
            <a:r>
              <a:rPr lang="en-US" dirty="0"/>
              <a:t>Self-efficacy</a:t>
            </a:r>
          </a:p>
          <a:p>
            <a:pPr lvl="1" eaLnBrk="1" hangingPunct="1">
              <a:spcBef>
                <a:spcPct val="0"/>
              </a:spcBef>
              <a:buFont typeface="Arial" charset="0"/>
              <a:buChar char="•"/>
              <a:defRPr/>
            </a:pPr>
            <a:r>
              <a:rPr lang="en-US" dirty="0"/>
              <a:t>Belief that one can master situation and produce positive change</a:t>
            </a:r>
          </a:p>
          <a:p>
            <a:pPr marL="457200" lvl="1" indent="0" eaLnBrk="1" hangingPunct="1">
              <a:spcBef>
                <a:spcPct val="0"/>
              </a:spcBef>
              <a:buFont typeface="Arial" pitchFamily="34" charset="0"/>
              <a:buNone/>
              <a:defRPr/>
            </a:pPr>
            <a:endParaRPr lang="en-US" dirty="0" smtClean="0"/>
          </a:p>
        </p:txBody>
      </p:sp>
      <p:pic>
        <p:nvPicPr>
          <p:cNvPr id="1026" name="Picture 2" descr="http://130.18.140.19/persuasion/eff_files/recd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229100" cy="1917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EBA6E2A-265D-4FA7-A6A2-9F64FF07C519}" type="slidenum">
              <a:rPr lang="en-IN"/>
              <a:pPr>
                <a:defRPr/>
              </a:pPr>
              <a:t>31</a:t>
            </a:fld>
            <a:endParaRPr lang="en-IN" dirty="0"/>
          </a:p>
        </p:txBody>
      </p:sp>
      <p:sp>
        <p:nvSpPr>
          <p:cNvPr id="39940" name="Title 1"/>
          <p:cNvSpPr>
            <a:spLocks noGrp="1"/>
          </p:cNvSpPr>
          <p:nvPr>
            <p:ph type="title"/>
          </p:nvPr>
        </p:nvSpPr>
        <p:spPr/>
        <p:txBody>
          <a:bodyPr/>
          <a:lstStyle/>
          <a:p>
            <a:pPr eaLnBrk="1" hangingPunct="1"/>
            <a:r>
              <a:rPr lang="en-US" altLang="en-US" smtClean="0"/>
              <a:t>Mischel’s Contributions</a:t>
            </a:r>
          </a:p>
        </p:txBody>
      </p:sp>
      <p:sp>
        <p:nvSpPr>
          <p:cNvPr id="39941" name="Content Placeholder 2"/>
          <p:cNvSpPr>
            <a:spLocks noGrp="1"/>
          </p:cNvSpPr>
          <p:nvPr>
            <p:ph idx="1"/>
          </p:nvPr>
        </p:nvSpPr>
        <p:spPr/>
        <p:txBody>
          <a:bodyPr/>
          <a:lstStyle/>
          <a:p>
            <a:pPr eaLnBrk="1" hangingPunct="1">
              <a:buFont typeface="Arial" charset="0"/>
              <a:buChar char="•"/>
            </a:pPr>
            <a:r>
              <a:rPr lang="en-US" altLang="en-US" smtClean="0"/>
              <a:t>Critique of consistency in behavior</a:t>
            </a:r>
          </a:p>
          <a:p>
            <a:pPr lvl="1" eaLnBrk="1" hangingPunct="1">
              <a:buFont typeface="Arial" charset="0"/>
              <a:buChar char="•"/>
            </a:pPr>
            <a:r>
              <a:rPr lang="en-US" altLang="en-US" smtClean="0"/>
              <a:t>No evidence of cross-situational consistency</a:t>
            </a:r>
          </a:p>
          <a:p>
            <a:pPr lvl="1" eaLnBrk="1" hangingPunct="1">
              <a:buFont typeface="Arial" charset="0"/>
              <a:buChar char="•"/>
            </a:pPr>
            <a:r>
              <a:rPr lang="en-US" altLang="en-US" smtClean="0"/>
              <a:t>Situationism</a:t>
            </a:r>
          </a:p>
          <a:p>
            <a:pPr lvl="2" eaLnBrk="1" hangingPunct="1">
              <a:buFont typeface="Arial" charset="0"/>
              <a:buChar char="•"/>
            </a:pPr>
            <a:r>
              <a:rPr lang="en-US" altLang="en-US" smtClean="0"/>
              <a:t>Personality and behavior vary from one context to another</a:t>
            </a:r>
            <a:endParaRPr lang="en-US" altLang="en-US" sz="1800" smtClean="0"/>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F563A085-7B4E-4A62-81E2-006213519404}" type="slidenum">
              <a:rPr lang="en-IN"/>
              <a:pPr>
                <a:defRPr/>
              </a:pPr>
              <a:t>32</a:t>
            </a:fld>
            <a:endParaRPr lang="en-IN" dirty="0"/>
          </a:p>
        </p:txBody>
      </p:sp>
      <p:sp>
        <p:nvSpPr>
          <p:cNvPr id="40964" name="Title 1"/>
          <p:cNvSpPr>
            <a:spLocks noGrp="1"/>
          </p:cNvSpPr>
          <p:nvPr>
            <p:ph type="title"/>
          </p:nvPr>
        </p:nvSpPr>
        <p:spPr/>
        <p:txBody>
          <a:bodyPr/>
          <a:lstStyle/>
          <a:p>
            <a:pPr eaLnBrk="1" hangingPunct="1"/>
            <a:r>
              <a:rPr lang="en-US" altLang="en-US" smtClean="0"/>
              <a:t>Mischel’s Contributions</a:t>
            </a:r>
          </a:p>
        </p:txBody>
      </p:sp>
      <p:sp>
        <p:nvSpPr>
          <p:cNvPr id="40965" name="Content Placeholder 2"/>
          <p:cNvSpPr>
            <a:spLocks noGrp="1"/>
          </p:cNvSpPr>
          <p:nvPr>
            <p:ph idx="1"/>
          </p:nvPr>
        </p:nvSpPr>
        <p:spPr/>
        <p:txBody>
          <a:bodyPr/>
          <a:lstStyle/>
          <a:p>
            <a:pPr eaLnBrk="1" hangingPunct="1">
              <a:buFont typeface="Arial" charset="0"/>
              <a:buChar char="•"/>
            </a:pPr>
            <a:r>
              <a:rPr lang="en-US" altLang="en-US" smtClean="0"/>
              <a:t>CAPS theory </a:t>
            </a:r>
          </a:p>
          <a:p>
            <a:pPr lvl="1" eaLnBrk="1" hangingPunct="1">
              <a:buFont typeface="Arial" charset="0"/>
              <a:buChar char="•"/>
            </a:pPr>
            <a:r>
              <a:rPr lang="en-US" altLang="en-US" smtClean="0"/>
              <a:t>Cognitive affective processing systems</a:t>
            </a:r>
          </a:p>
          <a:p>
            <a:pPr lvl="1" eaLnBrk="1" hangingPunct="1">
              <a:buFont typeface="Arial" charset="0"/>
              <a:buChar char="•"/>
            </a:pPr>
            <a:r>
              <a:rPr lang="en-US" altLang="en-US" smtClean="0"/>
              <a:t>Thoughts and emotions about self/world affect behavior</a:t>
            </a:r>
          </a:p>
          <a:p>
            <a:pPr lvl="1" eaLnBrk="1" hangingPunct="1">
              <a:buFont typeface="Arial" charset="0"/>
              <a:buChar char="•"/>
            </a:pPr>
            <a:r>
              <a:rPr lang="en-US" altLang="en-US" smtClean="0"/>
              <a:t>Concerned with how personality works</a:t>
            </a:r>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DAC9B728-EA53-48FE-A000-76019A632F46}" type="slidenum">
              <a:rPr lang="en-IN"/>
              <a:pPr>
                <a:defRPr/>
              </a:pPr>
              <a:t>33</a:t>
            </a:fld>
            <a:endParaRPr lang="en-IN" dirty="0"/>
          </a:p>
        </p:txBody>
      </p:sp>
      <p:sp>
        <p:nvSpPr>
          <p:cNvPr id="41988" name="Title 1"/>
          <p:cNvSpPr>
            <a:spLocks noGrp="1"/>
          </p:cNvSpPr>
          <p:nvPr>
            <p:ph type="title"/>
          </p:nvPr>
        </p:nvSpPr>
        <p:spPr>
          <a:xfrm>
            <a:off x="304800" y="274638"/>
            <a:ext cx="8229600" cy="1143000"/>
          </a:xfrm>
        </p:spPr>
        <p:txBody>
          <a:bodyPr/>
          <a:lstStyle/>
          <a:p>
            <a:pPr eaLnBrk="1" hangingPunct="1"/>
            <a:r>
              <a:rPr lang="en-US" altLang="en-US" smtClean="0"/>
              <a:t>Evaluation of Social Cognitive Perspectives</a:t>
            </a:r>
          </a:p>
        </p:txBody>
      </p:sp>
      <p:sp>
        <p:nvSpPr>
          <p:cNvPr id="41989" name="Content Placeholder 2"/>
          <p:cNvSpPr>
            <a:spLocks noGrp="1"/>
          </p:cNvSpPr>
          <p:nvPr>
            <p:ph idx="1"/>
          </p:nvPr>
        </p:nvSpPr>
        <p:spPr/>
        <p:txBody>
          <a:bodyPr/>
          <a:lstStyle/>
          <a:p>
            <a:pPr eaLnBrk="1" hangingPunct="1">
              <a:spcBef>
                <a:spcPct val="0"/>
              </a:spcBef>
              <a:buFont typeface="Arial" charset="0"/>
              <a:buChar char="•"/>
            </a:pPr>
            <a:r>
              <a:rPr lang="en-US" altLang="en-US" smtClean="0"/>
              <a:t>Focuses on interactions of person with environment </a:t>
            </a:r>
          </a:p>
          <a:p>
            <a:pPr eaLnBrk="1" hangingPunct="1">
              <a:spcBef>
                <a:spcPct val="0"/>
              </a:spcBef>
              <a:buFont typeface="Arial" charset="0"/>
              <a:buChar char="•"/>
            </a:pPr>
            <a:r>
              <a:rPr lang="en-US" altLang="en-US" smtClean="0"/>
              <a:t>Highlights observation of behavior</a:t>
            </a:r>
          </a:p>
          <a:p>
            <a:pPr eaLnBrk="1" hangingPunct="1">
              <a:spcBef>
                <a:spcPct val="0"/>
              </a:spcBef>
              <a:buFont typeface="Arial" charset="0"/>
              <a:buChar char="•"/>
            </a:pPr>
            <a:r>
              <a:rPr lang="en-US" altLang="en-US" smtClean="0"/>
              <a:t>Emphasizes influence of cognitive processes</a:t>
            </a:r>
          </a:p>
          <a:p>
            <a:pPr eaLnBrk="1" hangingPunct="1">
              <a:spcBef>
                <a:spcPct val="0"/>
              </a:spcBef>
              <a:buFont typeface="Arial" charset="0"/>
              <a:buChar char="•"/>
            </a:pPr>
            <a:endParaRPr lang="en-US" altLang="en-US" smtClean="0"/>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9DCDD528-072B-4F55-B34B-9DCFE6371F09}" type="slidenum">
              <a:rPr lang="en-IN"/>
              <a:pPr>
                <a:defRPr/>
              </a:pPr>
              <a:t>34</a:t>
            </a:fld>
            <a:endParaRPr lang="en-IN" dirty="0"/>
          </a:p>
        </p:txBody>
      </p:sp>
      <p:sp>
        <p:nvSpPr>
          <p:cNvPr id="43012" name="Title 1"/>
          <p:cNvSpPr>
            <a:spLocks noGrp="1"/>
          </p:cNvSpPr>
          <p:nvPr>
            <p:ph type="title"/>
          </p:nvPr>
        </p:nvSpPr>
        <p:spPr/>
        <p:txBody>
          <a:bodyPr/>
          <a:lstStyle/>
          <a:p>
            <a:pPr eaLnBrk="1" hangingPunct="1"/>
            <a:r>
              <a:rPr lang="en-US" altLang="en-US" smtClean="0"/>
              <a:t>Social Cognitive Perspective</a:t>
            </a:r>
          </a:p>
        </p:txBody>
      </p:sp>
      <p:sp>
        <p:nvSpPr>
          <p:cNvPr id="43013" name="Content Placeholder 2"/>
          <p:cNvSpPr>
            <a:spLocks noGrp="1"/>
          </p:cNvSpPr>
          <p:nvPr>
            <p:ph idx="1"/>
          </p:nvPr>
        </p:nvSpPr>
        <p:spPr/>
        <p:txBody>
          <a:bodyPr/>
          <a:lstStyle/>
          <a:p>
            <a:pPr eaLnBrk="1" hangingPunct="1">
              <a:spcBef>
                <a:spcPct val="0"/>
              </a:spcBef>
              <a:buFont typeface="Arial" charset="0"/>
              <a:buChar char="•"/>
            </a:pPr>
            <a:r>
              <a:rPr lang="en-US" altLang="en-US" smtClean="0"/>
              <a:t>Criticisms</a:t>
            </a:r>
          </a:p>
          <a:p>
            <a:pPr lvl="1" eaLnBrk="1" hangingPunct="1">
              <a:spcBef>
                <a:spcPct val="0"/>
              </a:spcBef>
              <a:buFont typeface="Arial" charset="0"/>
              <a:buChar char="•"/>
            </a:pPr>
            <a:r>
              <a:rPr lang="en-US" altLang="en-US" smtClean="0"/>
              <a:t>Concerned with change and situational influences</a:t>
            </a:r>
          </a:p>
          <a:p>
            <a:pPr lvl="1" eaLnBrk="1" hangingPunct="1">
              <a:spcBef>
                <a:spcPct val="0"/>
              </a:spcBef>
              <a:buFont typeface="Arial" charset="0"/>
              <a:buChar char="•"/>
            </a:pPr>
            <a:r>
              <a:rPr lang="en-US" altLang="en-US" smtClean="0"/>
              <a:t>Ignores role of biology in personality</a:t>
            </a:r>
          </a:p>
          <a:p>
            <a:pPr lvl="1" eaLnBrk="1" hangingPunct="1">
              <a:spcBef>
                <a:spcPct val="0"/>
              </a:spcBef>
              <a:buFont typeface="Arial" charset="0"/>
              <a:buChar char="•"/>
            </a:pPr>
            <a:r>
              <a:rPr lang="en-US" altLang="en-US" smtClean="0"/>
              <a:t>Makes generalizations impossible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BC5D345B-1D2D-4AB7-802A-8F2170F820EF}" type="slidenum">
              <a:rPr lang="en-IN"/>
              <a:pPr>
                <a:defRPr/>
              </a:pPr>
              <a:t>35</a:t>
            </a:fld>
            <a:endParaRPr lang="en-IN" dirty="0"/>
          </a:p>
        </p:txBody>
      </p:sp>
      <p:sp>
        <p:nvSpPr>
          <p:cNvPr id="44036" name="Title 1"/>
          <p:cNvSpPr>
            <a:spLocks noGrp="1"/>
          </p:cNvSpPr>
          <p:nvPr>
            <p:ph type="title"/>
          </p:nvPr>
        </p:nvSpPr>
        <p:spPr/>
        <p:txBody>
          <a:bodyPr/>
          <a:lstStyle/>
          <a:p>
            <a:pPr eaLnBrk="1" hangingPunct="1"/>
            <a:r>
              <a:rPr lang="en-US" altLang="en-US" smtClean="0"/>
              <a:t>Biological Perspectives</a:t>
            </a:r>
          </a:p>
        </p:txBody>
      </p:sp>
      <p:sp>
        <p:nvSpPr>
          <p:cNvPr id="44037" name="Content Placeholder 2"/>
          <p:cNvSpPr>
            <a:spLocks noGrp="1"/>
          </p:cNvSpPr>
          <p:nvPr>
            <p:ph idx="1"/>
          </p:nvPr>
        </p:nvSpPr>
        <p:spPr/>
        <p:txBody>
          <a:bodyPr/>
          <a:lstStyle/>
          <a:p>
            <a:pPr eaLnBrk="1" hangingPunct="1">
              <a:spcBef>
                <a:spcPct val="0"/>
              </a:spcBef>
              <a:buFont typeface="Arial" charset="0"/>
              <a:buChar char="•"/>
            </a:pPr>
            <a:r>
              <a:rPr lang="en-US" altLang="en-US" smtClean="0"/>
              <a:t>Hippocrates</a:t>
            </a:r>
          </a:p>
          <a:p>
            <a:pPr lvl="1" eaLnBrk="1" hangingPunct="1">
              <a:spcBef>
                <a:spcPct val="0"/>
              </a:spcBef>
              <a:buFont typeface="Arial" charset="0"/>
              <a:buChar char="•"/>
            </a:pPr>
            <a:r>
              <a:rPr lang="en-US" altLang="en-US" smtClean="0"/>
              <a:t>Personality based on bodily fluids, or humours</a:t>
            </a:r>
            <a:endParaRPr lang="en-US" altLang="en-US" sz="1800" smtClean="0"/>
          </a:p>
          <a:p>
            <a:pPr eaLnBrk="1" hangingPunct="1">
              <a:spcBef>
                <a:spcPct val="0"/>
              </a:spcBef>
              <a:buFont typeface="Arial" charset="0"/>
              <a:buChar char="•"/>
            </a:pPr>
            <a:r>
              <a:rPr lang="en-US" altLang="en-US" smtClean="0"/>
              <a:t>Freud</a:t>
            </a:r>
          </a:p>
          <a:p>
            <a:pPr lvl="1" eaLnBrk="1" hangingPunct="1">
              <a:spcBef>
                <a:spcPct val="0"/>
              </a:spcBef>
              <a:buFont typeface="Arial" charset="0"/>
              <a:buChar char="•"/>
            </a:pPr>
            <a:r>
              <a:rPr lang="en-US" altLang="en-US" smtClean="0"/>
              <a:t>Connection between the mind and body</a:t>
            </a:r>
            <a:endParaRPr lang="en-US" altLang="en-US" sz="1800" smtClean="0"/>
          </a:p>
          <a:p>
            <a:pPr eaLnBrk="1" hangingPunct="1">
              <a:spcBef>
                <a:spcPct val="0"/>
              </a:spcBef>
              <a:buFont typeface="Arial" charset="0"/>
              <a:buChar char="•"/>
            </a:pPr>
            <a:r>
              <a:rPr lang="en-US" altLang="en-US" smtClean="0"/>
              <a:t>Allport</a:t>
            </a:r>
          </a:p>
          <a:p>
            <a:pPr lvl="1" eaLnBrk="1" hangingPunct="1">
              <a:spcBef>
                <a:spcPct val="0"/>
              </a:spcBef>
              <a:buFont typeface="Arial" charset="0"/>
              <a:buChar char="•"/>
            </a:pPr>
            <a:r>
              <a:rPr lang="en-US" altLang="en-US" smtClean="0"/>
              <a:t>Traits as neuropsychic, personality as psychophysical</a:t>
            </a:r>
            <a:endParaRPr lang="en-US" altLang="en-US" sz="1800" smtClean="0"/>
          </a:p>
          <a:p>
            <a:pPr eaLnBrk="1" hangingPunct="1">
              <a:spcBef>
                <a:spcPct val="0"/>
              </a:spcBef>
              <a:buFont typeface="Arial" charset="0"/>
              <a:buChar char="•"/>
            </a:pPr>
            <a:r>
              <a:rPr lang="en-US" altLang="en-US" smtClean="0"/>
              <a:t>Murray</a:t>
            </a:r>
          </a:p>
          <a:p>
            <a:pPr lvl="1" eaLnBrk="1" hangingPunct="1">
              <a:spcBef>
                <a:spcPct val="0"/>
              </a:spcBef>
              <a:buFont typeface="Arial" charset="0"/>
              <a:buChar char="•"/>
            </a:pPr>
            <a:r>
              <a:rPr lang="en-US" altLang="en-US" smtClean="0"/>
              <a:t>No brain, no personality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F1CA94A2-AC97-4284-862E-82E62095D4EB}" type="slidenum">
              <a:rPr lang="en-IN"/>
              <a:pPr>
                <a:defRPr/>
              </a:pPr>
              <a:t>36</a:t>
            </a:fld>
            <a:endParaRPr lang="en-IN" dirty="0"/>
          </a:p>
        </p:txBody>
      </p:sp>
      <p:sp>
        <p:nvSpPr>
          <p:cNvPr id="45060" name="Title 1"/>
          <p:cNvSpPr>
            <a:spLocks noGrp="1"/>
          </p:cNvSpPr>
          <p:nvPr>
            <p:ph type="title"/>
          </p:nvPr>
        </p:nvSpPr>
        <p:spPr/>
        <p:txBody>
          <a:bodyPr/>
          <a:lstStyle/>
          <a:p>
            <a:pPr eaLnBrk="1" hangingPunct="1"/>
            <a:r>
              <a:rPr lang="en-US" altLang="en-US" smtClean="0"/>
              <a:t>Eysenck’s RAS Theory</a:t>
            </a:r>
          </a:p>
        </p:txBody>
      </p:sp>
      <p:sp>
        <p:nvSpPr>
          <p:cNvPr id="45061" name="Content Placeholder 2"/>
          <p:cNvSpPr>
            <a:spLocks noGrp="1"/>
          </p:cNvSpPr>
          <p:nvPr>
            <p:ph idx="1"/>
          </p:nvPr>
        </p:nvSpPr>
        <p:spPr/>
        <p:txBody>
          <a:bodyPr/>
          <a:lstStyle/>
          <a:p>
            <a:pPr eaLnBrk="1" hangingPunct="1">
              <a:buFont typeface="Arial" charset="0"/>
              <a:buChar char="•"/>
            </a:pPr>
            <a:r>
              <a:rPr lang="en-US" altLang="en-US" smtClean="0"/>
              <a:t>Reticular activating system (RAS)</a:t>
            </a:r>
          </a:p>
          <a:p>
            <a:pPr lvl="1" eaLnBrk="1" hangingPunct="1">
              <a:buFont typeface="Arial" charset="0"/>
              <a:buChar char="•"/>
            </a:pPr>
            <a:r>
              <a:rPr lang="en-US" altLang="en-US" smtClean="0"/>
              <a:t>Located in the brain stem</a:t>
            </a:r>
          </a:p>
          <a:p>
            <a:pPr lvl="1" eaLnBrk="1" hangingPunct="1">
              <a:buFont typeface="Arial" charset="0"/>
              <a:buChar char="•"/>
            </a:pPr>
            <a:r>
              <a:rPr lang="en-US" altLang="en-US" smtClean="0"/>
              <a:t>Plays role in wakefulness or arousal</a:t>
            </a:r>
          </a:p>
          <a:p>
            <a:pPr eaLnBrk="1" hangingPunct="1">
              <a:buFont typeface="Arial" charset="0"/>
              <a:buChar char="•"/>
            </a:pPr>
            <a:r>
              <a:rPr lang="en-US" altLang="en-US" smtClean="0"/>
              <a:t>Eysenck’s theory</a:t>
            </a:r>
          </a:p>
          <a:p>
            <a:pPr lvl="1" eaLnBrk="1" hangingPunct="1">
              <a:buFont typeface="Arial" charset="0"/>
              <a:buChar char="•"/>
            </a:pPr>
            <a:r>
              <a:rPr lang="en-US" altLang="en-US" smtClean="0"/>
              <a:t>All share optimal arousal level</a:t>
            </a:r>
          </a:p>
          <a:p>
            <a:pPr lvl="1" eaLnBrk="1" hangingPunct="1">
              <a:buFont typeface="Arial" charset="0"/>
              <a:buChar char="•"/>
            </a:pPr>
            <a:r>
              <a:rPr lang="en-US" altLang="en-US" smtClean="0"/>
              <a:t>RAS of extraverts and introverts may differ in baseline levels of arousal</a:t>
            </a:r>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014E8CCB-CD53-4DAF-9E76-33D04E5DA306}" type="slidenum">
              <a:rPr lang="en-IN"/>
              <a:pPr>
                <a:defRPr/>
              </a:pPr>
              <a:t>37</a:t>
            </a:fld>
            <a:endParaRPr lang="en-IN" dirty="0"/>
          </a:p>
        </p:txBody>
      </p:sp>
      <p:sp>
        <p:nvSpPr>
          <p:cNvPr id="46084" name="Title 1"/>
          <p:cNvSpPr>
            <a:spLocks noGrp="1"/>
          </p:cNvSpPr>
          <p:nvPr>
            <p:ph type="title"/>
          </p:nvPr>
        </p:nvSpPr>
        <p:spPr>
          <a:xfrm>
            <a:off x="0" y="274638"/>
            <a:ext cx="8229600" cy="1143000"/>
          </a:xfrm>
        </p:spPr>
        <p:txBody>
          <a:bodyPr/>
          <a:lstStyle/>
          <a:p>
            <a:pPr eaLnBrk="1" hangingPunct="1"/>
            <a:r>
              <a:rPr lang="en-US" altLang="en-US" smtClean="0"/>
              <a:t>Gray’s Reinforcement Sensitivity</a:t>
            </a:r>
          </a:p>
        </p:txBody>
      </p:sp>
      <p:sp>
        <p:nvSpPr>
          <p:cNvPr id="53251" name="Content Placeholder 2"/>
          <p:cNvSpPr>
            <a:spLocks noGrp="1"/>
          </p:cNvSpPr>
          <p:nvPr>
            <p:ph idx="1"/>
          </p:nvPr>
        </p:nvSpPr>
        <p:spPr/>
        <p:txBody>
          <a:bodyPr/>
          <a:lstStyle/>
          <a:p>
            <a:pPr eaLnBrk="1" hangingPunct="1">
              <a:spcBef>
                <a:spcPct val="0"/>
              </a:spcBef>
              <a:buFont typeface="Arial" charset="0"/>
              <a:buChar char="•"/>
              <a:defRPr/>
            </a:pPr>
            <a:r>
              <a:rPr lang="en-US" dirty="0" smtClean="0"/>
              <a:t>Behavior approach system (BAS)</a:t>
            </a:r>
            <a:endParaRPr lang="en-US" dirty="0"/>
          </a:p>
          <a:p>
            <a:pPr lvl="1" eaLnBrk="1" hangingPunct="1">
              <a:spcBef>
                <a:spcPct val="0"/>
              </a:spcBef>
              <a:buFont typeface="Arial" charset="0"/>
              <a:buChar char="•"/>
              <a:defRPr/>
            </a:pPr>
            <a:r>
              <a:rPr lang="en-US" dirty="0" smtClean="0"/>
              <a:t>Sensitive to rewards</a:t>
            </a:r>
          </a:p>
          <a:p>
            <a:pPr lvl="1" eaLnBrk="1" hangingPunct="1">
              <a:spcBef>
                <a:spcPct val="0"/>
              </a:spcBef>
              <a:buFont typeface="Arial" charset="0"/>
              <a:buChar char="•"/>
              <a:defRPr/>
            </a:pPr>
            <a:r>
              <a:rPr lang="en-US" dirty="0" smtClean="0"/>
              <a:t>Predisposition to positive emotion</a:t>
            </a:r>
          </a:p>
          <a:p>
            <a:pPr lvl="1" eaLnBrk="1" hangingPunct="1">
              <a:spcBef>
                <a:spcPct val="0"/>
              </a:spcBef>
              <a:buFont typeface="Arial" charset="0"/>
              <a:buChar char="•"/>
              <a:defRPr/>
            </a:pPr>
            <a:r>
              <a:rPr lang="en-US" dirty="0" smtClean="0"/>
              <a:t>Underlies extraversion</a:t>
            </a:r>
          </a:p>
          <a:p>
            <a:pPr marL="342900" lvl="1" indent="-342900" eaLnBrk="1" hangingPunct="1">
              <a:spcBef>
                <a:spcPct val="0"/>
              </a:spcBef>
              <a:buFont typeface="Arial" charset="0"/>
              <a:buChar char="•"/>
              <a:defRPr/>
            </a:pPr>
            <a:r>
              <a:rPr lang="en-US" sz="3200" dirty="0"/>
              <a:t>Behavioral inhibition </a:t>
            </a:r>
            <a:r>
              <a:rPr lang="en-US" sz="3200" dirty="0" smtClean="0"/>
              <a:t>system (BIS)  </a:t>
            </a:r>
          </a:p>
          <a:p>
            <a:pPr lvl="1" eaLnBrk="1" hangingPunct="1">
              <a:spcBef>
                <a:spcPct val="0"/>
              </a:spcBef>
              <a:buFont typeface="Arial" charset="0"/>
              <a:buChar char="•"/>
              <a:defRPr/>
            </a:pPr>
            <a:r>
              <a:rPr lang="en-US" dirty="0"/>
              <a:t>Sensitive to punishers</a:t>
            </a:r>
          </a:p>
          <a:p>
            <a:pPr lvl="1" eaLnBrk="1" hangingPunct="1">
              <a:spcBef>
                <a:spcPct val="0"/>
              </a:spcBef>
              <a:buFont typeface="Arial" charset="0"/>
              <a:buChar char="•"/>
              <a:defRPr/>
            </a:pPr>
            <a:r>
              <a:rPr lang="en-US" dirty="0"/>
              <a:t>Predisposition to fear</a:t>
            </a:r>
          </a:p>
          <a:p>
            <a:pPr lvl="1" eaLnBrk="1" hangingPunct="1">
              <a:spcBef>
                <a:spcPct val="0"/>
              </a:spcBef>
              <a:buFont typeface="Arial" charset="0"/>
              <a:buChar char="•"/>
              <a:defRPr/>
            </a:pPr>
            <a:r>
              <a:rPr lang="en-US" dirty="0"/>
              <a:t>Underlies neuroticism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0DE432AD-15F1-47AB-B9EF-0B0AAB1778CD}" type="slidenum">
              <a:rPr lang="en-IN"/>
              <a:pPr>
                <a:defRPr/>
              </a:pPr>
              <a:t>38</a:t>
            </a:fld>
            <a:endParaRPr lang="en-IN" dirty="0"/>
          </a:p>
        </p:txBody>
      </p:sp>
      <p:sp>
        <p:nvSpPr>
          <p:cNvPr id="47108" name="Title 1"/>
          <p:cNvSpPr>
            <a:spLocks noGrp="1"/>
          </p:cNvSpPr>
          <p:nvPr>
            <p:ph type="title"/>
          </p:nvPr>
        </p:nvSpPr>
        <p:spPr/>
        <p:txBody>
          <a:bodyPr/>
          <a:lstStyle/>
          <a:p>
            <a:pPr eaLnBrk="1" hangingPunct="1"/>
            <a:r>
              <a:rPr lang="en-US" altLang="en-US" smtClean="0"/>
              <a:t>Role of Neurotransmitters</a:t>
            </a:r>
          </a:p>
        </p:txBody>
      </p:sp>
      <p:sp>
        <p:nvSpPr>
          <p:cNvPr id="55299" name="Content Placeholder 2"/>
          <p:cNvSpPr>
            <a:spLocks noGrp="1"/>
          </p:cNvSpPr>
          <p:nvPr>
            <p:ph idx="1"/>
          </p:nvPr>
        </p:nvSpPr>
        <p:spPr/>
        <p:txBody>
          <a:bodyPr/>
          <a:lstStyle/>
          <a:p>
            <a:pPr eaLnBrk="1" hangingPunct="1">
              <a:spcBef>
                <a:spcPct val="0"/>
              </a:spcBef>
              <a:buFont typeface="Arial" charset="0"/>
              <a:buChar char="•"/>
              <a:defRPr/>
            </a:pPr>
            <a:r>
              <a:rPr lang="en-US" dirty="0" smtClean="0"/>
              <a:t>Dopamine</a:t>
            </a:r>
          </a:p>
          <a:p>
            <a:pPr lvl="1" eaLnBrk="1" hangingPunct="1">
              <a:spcBef>
                <a:spcPct val="0"/>
              </a:spcBef>
              <a:buFont typeface="Arial" charset="0"/>
              <a:buChar char="•"/>
              <a:defRPr/>
            </a:pPr>
            <a:r>
              <a:rPr lang="en-US" dirty="0" smtClean="0"/>
              <a:t>Function in experience of reward</a:t>
            </a:r>
          </a:p>
          <a:p>
            <a:pPr lvl="1" eaLnBrk="1" hangingPunct="1">
              <a:spcBef>
                <a:spcPct val="0"/>
              </a:spcBef>
              <a:buFont typeface="Arial" charset="0"/>
              <a:buChar char="•"/>
              <a:defRPr/>
            </a:pPr>
            <a:r>
              <a:rPr lang="en-US" dirty="0" smtClean="0"/>
              <a:t>Factor in BAS or extraversion</a:t>
            </a:r>
          </a:p>
          <a:p>
            <a:pPr eaLnBrk="1" hangingPunct="1">
              <a:spcBef>
                <a:spcPct val="0"/>
              </a:spcBef>
              <a:buFont typeface="Arial" charset="0"/>
              <a:buChar char="•"/>
              <a:defRPr/>
            </a:pPr>
            <a:r>
              <a:rPr lang="en-US" dirty="0" smtClean="0"/>
              <a:t>Serotonin</a:t>
            </a:r>
          </a:p>
          <a:p>
            <a:pPr lvl="1" eaLnBrk="1" hangingPunct="1">
              <a:spcBef>
                <a:spcPct val="0"/>
              </a:spcBef>
              <a:buFont typeface="Arial" charset="0"/>
              <a:buChar char="•"/>
              <a:defRPr/>
            </a:pPr>
            <a:r>
              <a:rPr lang="en-US" dirty="0" smtClean="0"/>
              <a:t>Related to neuroticism</a:t>
            </a:r>
          </a:p>
          <a:p>
            <a:pPr lvl="1" eaLnBrk="1" hangingPunct="1">
              <a:spcBef>
                <a:spcPct val="0"/>
              </a:spcBef>
              <a:buFont typeface="Arial" charset="0"/>
              <a:buChar char="•"/>
              <a:defRPr/>
            </a:pPr>
            <a:r>
              <a:rPr lang="en-US" dirty="0" smtClean="0"/>
              <a:t>Less serotonin </a:t>
            </a:r>
            <a:r>
              <a:rPr lang="en-US" dirty="0" smtClean="0">
                <a:sym typeface="Wingdings" pitchFamily="2" charset="2"/>
              </a:rPr>
              <a:t> More negative mood</a:t>
            </a:r>
          </a:p>
          <a:p>
            <a:pPr lvl="1" eaLnBrk="1" hangingPunct="1">
              <a:spcBef>
                <a:spcPct val="0"/>
              </a:spcBef>
              <a:buFont typeface="Arial" charset="0"/>
              <a:buChar char="•"/>
              <a:defRPr/>
            </a:pPr>
            <a:r>
              <a:rPr lang="en-US" dirty="0">
                <a:sym typeface="Wingdings" pitchFamily="2" charset="2"/>
              </a:rPr>
              <a:t>Inhibition of serotonin </a:t>
            </a:r>
            <a:r>
              <a:rPr lang="en-US" dirty="0" smtClean="0">
                <a:sym typeface="Wingdings" pitchFamily="2" charset="2"/>
              </a:rPr>
              <a:t>reuptake</a:t>
            </a:r>
            <a:endParaRPr lang="en-US" dirty="0">
              <a:sym typeface="Wingdings" pitchFamily="2" charset="2"/>
            </a:endParaRPr>
          </a:p>
          <a:p>
            <a:pPr lvl="2" eaLnBrk="1" hangingPunct="1">
              <a:spcBef>
                <a:spcPct val="0"/>
              </a:spcBef>
              <a:buFont typeface="Arial" charset="0"/>
              <a:buChar char="•"/>
              <a:defRPr/>
            </a:pPr>
            <a:r>
              <a:rPr lang="en-US" dirty="0">
                <a:sym typeface="Wingdings" pitchFamily="2" charset="2"/>
              </a:rPr>
              <a:t>Decreases negative mood</a:t>
            </a:r>
          </a:p>
          <a:p>
            <a:pPr lvl="2" eaLnBrk="1" hangingPunct="1">
              <a:spcBef>
                <a:spcPct val="0"/>
              </a:spcBef>
              <a:buFont typeface="Arial" charset="0"/>
              <a:buChar char="•"/>
              <a:defRPr/>
            </a:pPr>
            <a:r>
              <a:rPr lang="en-US" dirty="0">
                <a:sym typeface="Wingdings" pitchFamily="2" charset="2"/>
              </a:rPr>
              <a:t>Enhances feelings of </a:t>
            </a:r>
            <a:r>
              <a:rPr lang="en-US" dirty="0" smtClean="0">
                <a:sym typeface="Wingdings" pitchFamily="2" charset="2"/>
              </a:rPr>
              <a:t>sociability</a:t>
            </a:r>
            <a:endParaRPr lang="en-US" dirty="0">
              <a:sym typeface="Wingdings" pitchFamily="2" charset="2"/>
            </a:endParaRPr>
          </a:p>
          <a:p>
            <a:pPr eaLnBrk="1" hangingPunct="1">
              <a:spcBef>
                <a:spcPct val="0"/>
              </a:spcBef>
              <a:buFont typeface="Arial" charset="0"/>
              <a:buChar char="•"/>
              <a:defRPr/>
            </a:pPr>
            <a:r>
              <a:rPr lang="en-US" dirty="0">
                <a:sym typeface="Wingdings" pitchFamily="2" charset="2"/>
              </a:rPr>
              <a:t>Does not tell us about potential causal pathways</a:t>
            </a:r>
            <a:endParaRPr lang="en-US" dirty="0"/>
          </a:p>
          <a:p>
            <a:pPr marL="914400" lvl="2" indent="0" eaLnBrk="1" hangingPunct="1">
              <a:spcBef>
                <a:spcPct val="0"/>
              </a:spcBef>
              <a:buFont typeface="Arial" pitchFamily="34" charset="0"/>
              <a:buNone/>
              <a:defRPr/>
            </a:pPr>
            <a:endParaRPr lang="en-US" dirty="0">
              <a:sym typeface="Wingdings" pitchFamily="2" charset="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CE255274-7D85-4C15-8196-C89BD7725EE8}" type="slidenum">
              <a:rPr lang="en-IN"/>
              <a:pPr>
                <a:defRPr/>
              </a:pPr>
              <a:t>39</a:t>
            </a:fld>
            <a:endParaRPr lang="en-IN" dirty="0"/>
          </a:p>
        </p:txBody>
      </p:sp>
      <p:sp>
        <p:nvSpPr>
          <p:cNvPr id="48132" name="Title 1"/>
          <p:cNvSpPr>
            <a:spLocks noGrp="1"/>
          </p:cNvSpPr>
          <p:nvPr>
            <p:ph type="title"/>
          </p:nvPr>
        </p:nvSpPr>
        <p:spPr/>
        <p:txBody>
          <a:bodyPr/>
          <a:lstStyle/>
          <a:p>
            <a:pPr eaLnBrk="1" hangingPunct="1"/>
            <a:r>
              <a:rPr lang="en-US" altLang="en-US" smtClean="0"/>
              <a:t>Behavior Genetics</a:t>
            </a:r>
          </a:p>
        </p:txBody>
      </p:sp>
      <p:sp>
        <p:nvSpPr>
          <p:cNvPr id="48133" name="Content Placeholder 2"/>
          <p:cNvSpPr>
            <a:spLocks noGrp="1"/>
          </p:cNvSpPr>
          <p:nvPr>
            <p:ph idx="1"/>
          </p:nvPr>
        </p:nvSpPr>
        <p:spPr>
          <a:xfrm>
            <a:off x="457200" y="1447800"/>
            <a:ext cx="8229600" cy="4525963"/>
          </a:xfrm>
        </p:spPr>
        <p:txBody>
          <a:bodyPr/>
          <a:lstStyle/>
          <a:p>
            <a:pPr eaLnBrk="1" hangingPunct="1">
              <a:spcBef>
                <a:spcPct val="0"/>
              </a:spcBef>
              <a:buFont typeface="Arial" charset="0"/>
              <a:buChar char="•"/>
            </a:pPr>
            <a:r>
              <a:rPr lang="en-US" altLang="en-US" smtClean="0"/>
              <a:t>Study of inherited underpinnings of behavioral characteristics</a:t>
            </a:r>
          </a:p>
          <a:p>
            <a:pPr eaLnBrk="1" hangingPunct="1">
              <a:spcBef>
                <a:spcPct val="0"/>
              </a:spcBef>
              <a:buFont typeface="Arial" charset="0"/>
              <a:buChar char="•"/>
            </a:pPr>
            <a:r>
              <a:rPr lang="en-US" altLang="en-US" smtClean="0"/>
              <a:t>Twin studies</a:t>
            </a:r>
          </a:p>
          <a:p>
            <a:pPr lvl="1" eaLnBrk="1" hangingPunct="1">
              <a:spcBef>
                <a:spcPct val="0"/>
              </a:spcBef>
              <a:buFont typeface="Arial" charset="0"/>
              <a:buChar char="•"/>
            </a:pPr>
            <a:r>
              <a:rPr lang="en-US" altLang="en-US" smtClean="0"/>
              <a:t>Genetic factors explain differences in big five traits</a:t>
            </a:r>
          </a:p>
          <a:p>
            <a:pPr lvl="1" eaLnBrk="1" hangingPunct="1">
              <a:spcBef>
                <a:spcPct val="0"/>
              </a:spcBef>
              <a:buFont typeface="Arial" charset="0"/>
              <a:buChar char="•"/>
            </a:pPr>
            <a:r>
              <a:rPr lang="en-US" altLang="en-US" smtClean="0"/>
              <a:t>Autobiographical memories influenced by genetics</a:t>
            </a:r>
          </a:p>
          <a:p>
            <a:pPr eaLnBrk="1" hangingPunct="1">
              <a:spcBef>
                <a:spcPct val="0"/>
              </a:spcBef>
              <a:buFont typeface="Arial" charset="0"/>
              <a:buChar char="•"/>
            </a:pPr>
            <a:r>
              <a:rPr lang="en-US" altLang="en-US" smtClean="0"/>
              <a:t>Role of genetic factors enormously complex</a:t>
            </a:r>
          </a:p>
          <a:p>
            <a:pPr eaLnBrk="1" hangingPunct="1">
              <a:spcBef>
                <a:spcPct val="0"/>
              </a:spcBef>
              <a:buFont typeface="Arial" charset="0"/>
              <a:buChar char="•"/>
            </a:pPr>
            <a:r>
              <a:rPr lang="en-US" altLang="en-US" smtClean="0"/>
              <a:t>Genes and environments intertwined</a:t>
            </a:r>
          </a:p>
          <a:p>
            <a:pPr eaLnBrk="1" hangingPunct="1">
              <a:spcBef>
                <a:spcPct val="0"/>
              </a:spcBef>
              <a:buFont typeface="Arial" charset="0"/>
              <a:buChar char="•"/>
            </a:pPr>
            <a:r>
              <a:rPr lang="en-US" altLang="en-US" smtClean="0"/>
              <a:t>Traits influenced by multiple genes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8DBCB2F0-3421-40CF-BFA0-092D5C5AF0A2}" type="slidenum">
              <a:rPr lang="en-IN"/>
              <a:pPr>
                <a:defRPr/>
              </a:pPr>
              <a:t>4</a:t>
            </a:fld>
            <a:endParaRPr lang="en-IN" dirty="0"/>
          </a:p>
        </p:txBody>
      </p:sp>
      <p:sp>
        <p:nvSpPr>
          <p:cNvPr id="6148" name="Title 1"/>
          <p:cNvSpPr>
            <a:spLocks noGrp="1"/>
          </p:cNvSpPr>
          <p:nvPr>
            <p:ph type="title"/>
          </p:nvPr>
        </p:nvSpPr>
        <p:spPr/>
        <p:txBody>
          <a:bodyPr/>
          <a:lstStyle/>
          <a:p>
            <a:pPr eaLnBrk="1" hangingPunct="1"/>
            <a:r>
              <a:rPr lang="en-US" altLang="en-US" smtClean="0"/>
              <a:t>Psychodynamic Perspectives</a:t>
            </a:r>
          </a:p>
        </p:txBody>
      </p:sp>
      <p:sp>
        <p:nvSpPr>
          <p:cNvPr id="6149" name="Content Placeholder 2"/>
          <p:cNvSpPr>
            <a:spLocks noGrp="1"/>
          </p:cNvSpPr>
          <p:nvPr>
            <p:ph idx="1"/>
          </p:nvPr>
        </p:nvSpPr>
        <p:spPr/>
        <p:txBody>
          <a:bodyPr/>
          <a:lstStyle/>
          <a:p>
            <a:pPr eaLnBrk="1" hangingPunct="1">
              <a:spcBef>
                <a:spcPts val="300"/>
              </a:spcBef>
              <a:buFont typeface="Arial" charset="0"/>
              <a:buChar char="•"/>
            </a:pPr>
            <a:r>
              <a:rPr lang="en-US" altLang="en-US" dirty="0" smtClean="0"/>
              <a:t>Emphasize that personality is primarily unconscious, or beyond awareness</a:t>
            </a:r>
            <a:endParaRPr lang="en-US" altLang="en-US" sz="1800" dirty="0" smtClean="0"/>
          </a:p>
          <a:p>
            <a:pPr eaLnBrk="1" hangingPunct="1">
              <a:spcBef>
                <a:spcPts val="300"/>
              </a:spcBef>
              <a:buFont typeface="Arial" charset="0"/>
              <a:buChar char="•"/>
            </a:pPr>
            <a:r>
              <a:rPr lang="en-US" altLang="en-US" dirty="0" smtClean="0"/>
              <a:t>Freud’s psychoanalytic theory</a:t>
            </a:r>
          </a:p>
          <a:p>
            <a:pPr lvl="1" eaLnBrk="1" hangingPunct="1">
              <a:spcBef>
                <a:spcPts val="300"/>
              </a:spcBef>
              <a:buFont typeface="Arial" charset="0"/>
              <a:buChar char="•"/>
            </a:pPr>
            <a:r>
              <a:rPr lang="en-US" altLang="en-US" dirty="0" smtClean="0"/>
              <a:t>Sexual drive </a:t>
            </a:r>
          </a:p>
          <a:p>
            <a:pPr lvl="2" eaLnBrk="1" hangingPunct="1">
              <a:spcBef>
                <a:spcPts val="300"/>
              </a:spcBef>
              <a:buFont typeface="Arial" charset="0"/>
              <a:buChar char="•"/>
            </a:pPr>
            <a:r>
              <a:rPr lang="en-US" altLang="en-US" dirty="0" smtClean="0"/>
              <a:t>Most important human motivator </a:t>
            </a:r>
          </a:p>
          <a:p>
            <a:pPr lvl="2" eaLnBrk="1" hangingPunct="1">
              <a:spcBef>
                <a:spcPts val="300"/>
              </a:spcBef>
              <a:buFont typeface="Arial" charset="0"/>
              <a:buChar char="•"/>
            </a:pPr>
            <a:r>
              <a:rPr lang="en-US" altLang="en-US" dirty="0" smtClean="0"/>
              <a:t>Main determinant of personality</a:t>
            </a:r>
          </a:p>
          <a:p>
            <a:pPr lvl="1" eaLnBrk="1" hangingPunct="1">
              <a:spcBef>
                <a:spcPts val="300"/>
              </a:spcBef>
              <a:buFont typeface="Arial" charset="0"/>
              <a:buChar char="•"/>
            </a:pPr>
            <a:r>
              <a:rPr lang="en-US" altLang="en-US" dirty="0" smtClean="0"/>
              <a:t>Hysteria</a:t>
            </a:r>
          </a:p>
          <a:p>
            <a:pPr lvl="2" eaLnBrk="1" hangingPunct="1">
              <a:spcBef>
                <a:spcPts val="300"/>
              </a:spcBef>
              <a:buFont typeface="Arial" charset="0"/>
              <a:buChar char="•"/>
            </a:pPr>
            <a:r>
              <a:rPr lang="en-US" altLang="en-US" dirty="0" smtClean="0"/>
              <a:t>Physical symptoms that have no physical cause</a:t>
            </a:r>
          </a:p>
          <a:p>
            <a:pPr lvl="2" eaLnBrk="1" hangingPunct="1">
              <a:spcBef>
                <a:spcPts val="300"/>
              </a:spcBef>
              <a:buFont typeface="Arial" charset="0"/>
              <a:buChar char="•"/>
            </a:pPr>
            <a:r>
              <a:rPr lang="en-US" altLang="en-US" dirty="0" smtClean="0"/>
              <a:t>Symptoms stemmed from unconscious psychological conflicts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B5EDE004-0544-46C6-9123-04F189499C2D}" type="slidenum">
              <a:rPr lang="en-IN"/>
              <a:pPr>
                <a:defRPr/>
              </a:pPr>
              <a:t>40</a:t>
            </a:fld>
            <a:endParaRPr lang="en-IN" dirty="0"/>
          </a:p>
        </p:txBody>
      </p:sp>
      <p:sp>
        <p:nvSpPr>
          <p:cNvPr id="49156" name="Title 1"/>
          <p:cNvSpPr>
            <a:spLocks noGrp="1"/>
          </p:cNvSpPr>
          <p:nvPr>
            <p:ph type="title"/>
          </p:nvPr>
        </p:nvSpPr>
        <p:spPr/>
        <p:txBody>
          <a:bodyPr/>
          <a:lstStyle/>
          <a:p>
            <a:pPr eaLnBrk="1" hangingPunct="1"/>
            <a:r>
              <a:rPr lang="en-US" altLang="en-US" smtClean="0"/>
              <a:t>Biological Perspectives</a:t>
            </a:r>
          </a:p>
        </p:txBody>
      </p:sp>
      <p:sp>
        <p:nvSpPr>
          <p:cNvPr id="49157" name="Content Placeholder 2"/>
          <p:cNvSpPr>
            <a:spLocks noGrp="1"/>
          </p:cNvSpPr>
          <p:nvPr>
            <p:ph idx="1"/>
          </p:nvPr>
        </p:nvSpPr>
        <p:spPr/>
        <p:txBody>
          <a:bodyPr/>
          <a:lstStyle/>
          <a:p>
            <a:pPr eaLnBrk="1" hangingPunct="1">
              <a:buFont typeface="Arial" charset="0"/>
              <a:buChar char="•"/>
            </a:pPr>
            <a:r>
              <a:rPr lang="en-US" altLang="en-US" smtClean="0"/>
              <a:t>Tie personality to :</a:t>
            </a:r>
          </a:p>
          <a:p>
            <a:pPr lvl="1" eaLnBrk="1" hangingPunct="1">
              <a:buFont typeface="Arial" charset="0"/>
              <a:buChar char="•"/>
            </a:pPr>
            <a:r>
              <a:rPr lang="en-US" altLang="en-US" smtClean="0"/>
              <a:t>Animal learning models</a:t>
            </a:r>
          </a:p>
          <a:p>
            <a:pPr lvl="1" eaLnBrk="1" hangingPunct="1">
              <a:buFont typeface="Arial" charset="0"/>
              <a:buChar char="•"/>
            </a:pPr>
            <a:r>
              <a:rPr lang="en-US" altLang="en-US" smtClean="0"/>
              <a:t>Advances in brain imaging</a:t>
            </a:r>
          </a:p>
          <a:p>
            <a:pPr lvl="1" eaLnBrk="1" hangingPunct="1">
              <a:buFont typeface="Arial" charset="0"/>
              <a:buChar char="•"/>
            </a:pPr>
            <a:r>
              <a:rPr lang="en-US" altLang="en-US" smtClean="0"/>
              <a:t>Evolutionary theory</a:t>
            </a:r>
          </a:p>
          <a:p>
            <a:pPr eaLnBrk="1" hangingPunct="1">
              <a:buFont typeface="Arial" charset="0"/>
              <a:buChar char="•"/>
            </a:pPr>
            <a:r>
              <a:rPr lang="en-US" altLang="en-US" smtClean="0"/>
              <a:t>Cautions</a:t>
            </a:r>
          </a:p>
          <a:p>
            <a:pPr lvl="1" eaLnBrk="1" hangingPunct="1">
              <a:buFont typeface="Arial" charset="0"/>
              <a:buChar char="•"/>
            </a:pPr>
            <a:r>
              <a:rPr lang="en-US" altLang="en-US" smtClean="0"/>
              <a:t>Biology can be effect, not cause, of personality</a:t>
            </a:r>
          </a:p>
          <a:p>
            <a:pPr lvl="1" eaLnBrk="1" hangingPunct="1">
              <a:buFont typeface="Arial" charset="0"/>
              <a:buChar char="•"/>
            </a:pPr>
            <a:r>
              <a:rPr lang="en-US" altLang="en-US" smtClean="0"/>
              <a:t>Issue of whether personality can change throughout life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F57FAF0C-2130-42D6-9D40-B556C47E7B1C}" type="slidenum">
              <a:rPr lang="en-IN"/>
              <a:pPr>
                <a:defRPr/>
              </a:pPr>
              <a:t>41</a:t>
            </a:fld>
            <a:endParaRPr lang="en-IN" dirty="0"/>
          </a:p>
        </p:txBody>
      </p:sp>
      <p:sp>
        <p:nvSpPr>
          <p:cNvPr id="50180" name="Title 1"/>
          <p:cNvSpPr>
            <a:spLocks noGrp="1"/>
          </p:cNvSpPr>
          <p:nvPr>
            <p:ph type="title"/>
          </p:nvPr>
        </p:nvSpPr>
        <p:spPr/>
        <p:txBody>
          <a:bodyPr/>
          <a:lstStyle/>
          <a:p>
            <a:pPr eaLnBrk="1" hangingPunct="1"/>
            <a:r>
              <a:rPr lang="en-US" altLang="en-US" smtClean="0"/>
              <a:t>Personality Assessment</a:t>
            </a:r>
          </a:p>
        </p:txBody>
      </p:sp>
      <p:sp>
        <p:nvSpPr>
          <p:cNvPr id="50181" name="Content Placeholder 2"/>
          <p:cNvSpPr>
            <a:spLocks noGrp="1"/>
          </p:cNvSpPr>
          <p:nvPr>
            <p:ph idx="1"/>
          </p:nvPr>
        </p:nvSpPr>
        <p:spPr/>
        <p:txBody>
          <a:bodyPr/>
          <a:lstStyle/>
          <a:p>
            <a:pPr eaLnBrk="1" hangingPunct="1">
              <a:spcBef>
                <a:spcPts val="1200"/>
              </a:spcBef>
              <a:buFont typeface="Arial" charset="0"/>
              <a:buChar char="•"/>
            </a:pPr>
            <a:r>
              <a:rPr lang="en-US" altLang="en-US" smtClean="0"/>
              <a:t>Rigorous methods for measuring mental processes</a:t>
            </a:r>
          </a:p>
          <a:p>
            <a:pPr eaLnBrk="1" hangingPunct="1">
              <a:spcBef>
                <a:spcPts val="1200"/>
              </a:spcBef>
              <a:buFont typeface="Arial" charset="0"/>
              <a:buChar char="•"/>
            </a:pPr>
            <a:r>
              <a:rPr lang="en-US" altLang="en-US" smtClean="0"/>
              <a:t>Assess personality for different reasons</a:t>
            </a:r>
          </a:p>
          <a:p>
            <a:pPr eaLnBrk="1" hangingPunct="1">
              <a:spcBef>
                <a:spcPts val="1200"/>
              </a:spcBef>
              <a:buFont typeface="Arial" charset="0"/>
              <a:buChar char="•"/>
            </a:pPr>
            <a:r>
              <a:rPr lang="en-US" altLang="en-US" smtClean="0"/>
              <a:t>Self-report tests</a:t>
            </a:r>
          </a:p>
          <a:p>
            <a:pPr eaLnBrk="1" hangingPunct="1">
              <a:spcBef>
                <a:spcPts val="1200"/>
              </a:spcBef>
              <a:buFont typeface="Arial" charset="0"/>
              <a:buChar char="•"/>
            </a:pPr>
            <a:r>
              <a:rPr lang="en-US" altLang="en-US" smtClean="0"/>
              <a:t>Projective tests</a:t>
            </a:r>
          </a:p>
          <a:p>
            <a:pPr eaLnBrk="1" hangingPunct="1">
              <a:spcBef>
                <a:spcPts val="1200"/>
              </a:spcBef>
              <a:buFont typeface="Arial" charset="0"/>
              <a:buChar char="•"/>
            </a:pPr>
            <a:r>
              <a:rPr lang="en-US" altLang="en-US" smtClean="0"/>
              <a:t>Other assessment methods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26D74E10-80DB-44E8-9A9E-9F8AF1723CF6}" type="slidenum">
              <a:rPr lang="en-IN"/>
              <a:pPr>
                <a:defRPr/>
              </a:pPr>
              <a:t>42</a:t>
            </a:fld>
            <a:endParaRPr lang="en-IN" dirty="0"/>
          </a:p>
        </p:txBody>
      </p:sp>
      <p:sp>
        <p:nvSpPr>
          <p:cNvPr id="51204" name="Title 1"/>
          <p:cNvSpPr>
            <a:spLocks noGrp="1"/>
          </p:cNvSpPr>
          <p:nvPr>
            <p:ph type="title"/>
          </p:nvPr>
        </p:nvSpPr>
        <p:spPr/>
        <p:txBody>
          <a:bodyPr/>
          <a:lstStyle/>
          <a:p>
            <a:pPr eaLnBrk="1" hangingPunct="1"/>
            <a:r>
              <a:rPr lang="en-US" altLang="en-US" smtClean="0"/>
              <a:t>Self-Report Tests</a:t>
            </a:r>
          </a:p>
        </p:txBody>
      </p:sp>
      <p:sp>
        <p:nvSpPr>
          <p:cNvPr id="51205" name="Content Placeholder 2"/>
          <p:cNvSpPr>
            <a:spLocks noGrp="1"/>
          </p:cNvSpPr>
          <p:nvPr>
            <p:ph idx="1"/>
          </p:nvPr>
        </p:nvSpPr>
        <p:spPr/>
        <p:txBody>
          <a:bodyPr/>
          <a:lstStyle/>
          <a:p>
            <a:pPr eaLnBrk="1" hangingPunct="1">
              <a:spcBef>
                <a:spcPts val="1200"/>
              </a:spcBef>
              <a:buFont typeface="Arial" charset="0"/>
              <a:buChar char="•"/>
            </a:pPr>
            <a:r>
              <a:rPr lang="en-US" altLang="en-US" smtClean="0"/>
              <a:t>Directly ask people whether different items describe their personality traits</a:t>
            </a:r>
          </a:p>
          <a:p>
            <a:pPr eaLnBrk="1" hangingPunct="1">
              <a:spcBef>
                <a:spcPts val="1200"/>
              </a:spcBef>
              <a:buFont typeface="Arial" charset="0"/>
              <a:buChar char="•"/>
            </a:pPr>
            <a:r>
              <a:rPr lang="en-US" altLang="en-US" smtClean="0"/>
              <a:t>Social desirability</a:t>
            </a:r>
          </a:p>
          <a:p>
            <a:pPr lvl="1" eaLnBrk="1" hangingPunct="1">
              <a:spcBef>
                <a:spcPts val="1200"/>
              </a:spcBef>
              <a:buFont typeface="Arial" charset="0"/>
              <a:buChar char="•"/>
            </a:pPr>
            <a:r>
              <a:rPr lang="en-US" altLang="en-US" smtClean="0"/>
              <a:t>Motivates individuals to respond in ways that make them look better</a:t>
            </a:r>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80F5FD15-B1DF-4732-B685-CE84C60CCC3F}" type="slidenum">
              <a:rPr lang="en-IN"/>
              <a:pPr>
                <a:defRPr/>
              </a:pPr>
              <a:t>43</a:t>
            </a:fld>
            <a:endParaRPr lang="en-IN" dirty="0"/>
          </a:p>
        </p:txBody>
      </p:sp>
      <p:sp>
        <p:nvSpPr>
          <p:cNvPr id="52228" name="Title 1"/>
          <p:cNvSpPr>
            <a:spLocks noGrp="1"/>
          </p:cNvSpPr>
          <p:nvPr>
            <p:ph type="title"/>
          </p:nvPr>
        </p:nvSpPr>
        <p:spPr/>
        <p:txBody>
          <a:bodyPr/>
          <a:lstStyle/>
          <a:p>
            <a:pPr eaLnBrk="1" hangingPunct="1"/>
            <a:r>
              <a:rPr lang="en-US" altLang="en-US" smtClean="0"/>
              <a:t>Self-Report Tests</a:t>
            </a:r>
          </a:p>
        </p:txBody>
      </p:sp>
      <p:sp>
        <p:nvSpPr>
          <p:cNvPr id="52229" name="Content Placeholder 2"/>
          <p:cNvSpPr>
            <a:spLocks noGrp="1"/>
          </p:cNvSpPr>
          <p:nvPr>
            <p:ph idx="1"/>
          </p:nvPr>
        </p:nvSpPr>
        <p:spPr/>
        <p:txBody>
          <a:bodyPr/>
          <a:lstStyle/>
          <a:p>
            <a:pPr lvl="1" eaLnBrk="1" hangingPunct="1">
              <a:spcBef>
                <a:spcPts val="1200"/>
              </a:spcBef>
              <a:buFont typeface="Arial" charset="0"/>
              <a:buChar char="•"/>
            </a:pPr>
            <a:r>
              <a:rPr lang="en-US" altLang="en-US" smtClean="0"/>
              <a:t>To address social desirability </a:t>
            </a:r>
          </a:p>
          <a:p>
            <a:pPr lvl="2" eaLnBrk="1" hangingPunct="1">
              <a:spcBef>
                <a:spcPts val="1200"/>
              </a:spcBef>
              <a:buFont typeface="Arial" charset="0"/>
              <a:buChar char="•"/>
            </a:pPr>
            <a:r>
              <a:rPr lang="en-US" altLang="en-US" smtClean="0"/>
              <a:t>Give questionnaire designed to tap into tendency</a:t>
            </a:r>
          </a:p>
          <a:p>
            <a:pPr lvl="2" eaLnBrk="1" hangingPunct="1">
              <a:spcBef>
                <a:spcPts val="1200"/>
              </a:spcBef>
              <a:buFont typeface="Arial" charset="0"/>
              <a:buChar char="•"/>
            </a:pPr>
            <a:r>
              <a:rPr lang="en-US" altLang="en-US" smtClean="0"/>
              <a:t>Design scales so it is impossible to tell what is being measured</a:t>
            </a:r>
          </a:p>
          <a:p>
            <a:pPr lvl="2" eaLnBrk="1" hangingPunct="1">
              <a:spcBef>
                <a:spcPts val="1200"/>
              </a:spcBef>
              <a:buFont typeface="Arial" charset="0"/>
              <a:buChar char="•"/>
            </a:pPr>
            <a:r>
              <a:rPr lang="en-US" altLang="en-US" smtClean="0"/>
              <a:t>Use empirically-keyed test to distinguish known groups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77645D10-5573-4D08-9D94-F5FE08411FF5}" type="slidenum">
              <a:rPr lang="en-IN"/>
              <a:pPr>
                <a:defRPr/>
              </a:pPr>
              <a:t>44</a:t>
            </a:fld>
            <a:endParaRPr lang="en-IN" dirty="0"/>
          </a:p>
        </p:txBody>
      </p:sp>
      <p:sp>
        <p:nvSpPr>
          <p:cNvPr id="53252" name="Title 1"/>
          <p:cNvSpPr>
            <a:spLocks noGrp="1"/>
          </p:cNvSpPr>
          <p:nvPr>
            <p:ph type="title"/>
          </p:nvPr>
        </p:nvSpPr>
        <p:spPr/>
        <p:txBody>
          <a:bodyPr/>
          <a:lstStyle/>
          <a:p>
            <a:pPr eaLnBrk="1" hangingPunct="1"/>
            <a:r>
              <a:rPr lang="en-US" altLang="en-US" smtClean="0"/>
              <a:t>Self-Report Tests</a:t>
            </a:r>
          </a:p>
        </p:txBody>
      </p:sp>
      <p:sp>
        <p:nvSpPr>
          <p:cNvPr id="53253" name="Content Placeholder 2"/>
          <p:cNvSpPr>
            <a:spLocks noGrp="1"/>
          </p:cNvSpPr>
          <p:nvPr>
            <p:ph idx="1"/>
          </p:nvPr>
        </p:nvSpPr>
        <p:spPr/>
        <p:txBody>
          <a:bodyPr/>
          <a:lstStyle/>
          <a:p>
            <a:pPr eaLnBrk="1" hangingPunct="1">
              <a:spcBef>
                <a:spcPts val="1200"/>
              </a:spcBef>
              <a:buFont typeface="Arial" charset="0"/>
              <a:buChar char="•"/>
            </a:pPr>
            <a:r>
              <a:rPr lang="en-US" altLang="en-US" smtClean="0"/>
              <a:t>MMPI</a:t>
            </a:r>
          </a:p>
          <a:p>
            <a:pPr lvl="1" eaLnBrk="1" hangingPunct="1">
              <a:spcBef>
                <a:spcPts val="1200"/>
              </a:spcBef>
              <a:buFont typeface="Arial" charset="0"/>
              <a:buChar char="•"/>
            </a:pPr>
            <a:r>
              <a:rPr lang="en-US" altLang="en-US" smtClean="0"/>
              <a:t>Most widely used and researched empirically-keyed self-report personality test</a:t>
            </a:r>
          </a:p>
          <a:p>
            <a:pPr lvl="1" eaLnBrk="1" hangingPunct="1">
              <a:spcBef>
                <a:spcPts val="1200"/>
              </a:spcBef>
              <a:buFont typeface="Arial" charset="0"/>
              <a:buChar char="•"/>
            </a:pPr>
            <a:r>
              <a:rPr lang="en-US" altLang="en-US" smtClean="0"/>
              <a:t>Used to assess personality and predict outcomes</a:t>
            </a:r>
          </a:p>
          <a:p>
            <a:pPr eaLnBrk="1" hangingPunct="1">
              <a:spcBef>
                <a:spcPts val="1200"/>
              </a:spcBef>
              <a:buFont typeface="Arial" charset="0"/>
              <a:buChar char="•"/>
            </a:pPr>
            <a:r>
              <a:rPr lang="en-US" altLang="en-US" smtClean="0"/>
              <a:t>NEO-PI-R</a:t>
            </a:r>
          </a:p>
          <a:p>
            <a:pPr lvl="1" eaLnBrk="1" hangingPunct="1">
              <a:spcBef>
                <a:spcPts val="1200"/>
              </a:spcBef>
              <a:buFont typeface="Arial" charset="0"/>
              <a:buChar char="•"/>
            </a:pPr>
            <a:r>
              <a:rPr lang="en-US" altLang="en-US" smtClean="0"/>
              <a:t>Geared toward assessing the five-factor model</a:t>
            </a:r>
          </a:p>
          <a:p>
            <a:pPr lvl="1" eaLnBrk="1" hangingPunct="1">
              <a:spcBef>
                <a:spcPts val="1200"/>
              </a:spcBef>
              <a:buFont typeface="Arial" charset="0"/>
              <a:buChar char="•"/>
            </a:pPr>
            <a:r>
              <a:rPr lang="en-US" altLang="en-US" smtClean="0"/>
              <a:t>Includes items with face validity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E9AD1E54-DBF2-46F9-A0A5-C2BD2B442E22}" type="slidenum">
              <a:rPr lang="en-IN"/>
              <a:pPr>
                <a:defRPr/>
              </a:pPr>
              <a:t>45</a:t>
            </a:fld>
            <a:endParaRPr lang="en-IN" dirty="0"/>
          </a:p>
        </p:txBody>
      </p:sp>
      <p:sp>
        <p:nvSpPr>
          <p:cNvPr id="54276" name="Title 1"/>
          <p:cNvSpPr>
            <a:spLocks noGrp="1"/>
          </p:cNvSpPr>
          <p:nvPr>
            <p:ph type="title"/>
          </p:nvPr>
        </p:nvSpPr>
        <p:spPr/>
        <p:txBody>
          <a:bodyPr/>
          <a:lstStyle/>
          <a:p>
            <a:pPr eaLnBrk="1" hangingPunct="1"/>
            <a:r>
              <a:rPr lang="en-US" altLang="en-US" smtClean="0"/>
              <a:t>Projective Tests</a:t>
            </a:r>
          </a:p>
        </p:txBody>
      </p:sp>
      <p:sp>
        <p:nvSpPr>
          <p:cNvPr id="54277" name="Content Placeholder 2"/>
          <p:cNvSpPr>
            <a:spLocks noGrp="1"/>
          </p:cNvSpPr>
          <p:nvPr>
            <p:ph idx="1"/>
          </p:nvPr>
        </p:nvSpPr>
        <p:spPr/>
        <p:txBody>
          <a:bodyPr/>
          <a:lstStyle/>
          <a:p>
            <a:pPr eaLnBrk="1" hangingPunct="1">
              <a:spcBef>
                <a:spcPts val="1200"/>
              </a:spcBef>
              <a:buFont typeface="Arial" charset="0"/>
              <a:buChar char="•"/>
            </a:pPr>
            <a:r>
              <a:rPr lang="en-US" altLang="en-US" smtClean="0"/>
              <a:t>Present individuals with ambiguous stimulus </a:t>
            </a:r>
          </a:p>
          <a:p>
            <a:pPr eaLnBrk="1" hangingPunct="1">
              <a:spcBef>
                <a:spcPts val="1200"/>
              </a:spcBef>
              <a:buFont typeface="Arial" charset="0"/>
              <a:buChar char="•"/>
            </a:pPr>
            <a:r>
              <a:rPr lang="en-US" altLang="en-US" smtClean="0"/>
              <a:t>Ask them to describe it, or tell a story about it</a:t>
            </a:r>
          </a:p>
          <a:p>
            <a:pPr eaLnBrk="1" hangingPunct="1">
              <a:spcBef>
                <a:spcPts val="1200"/>
              </a:spcBef>
              <a:buFont typeface="Arial" charset="0"/>
              <a:buChar char="•"/>
            </a:pPr>
            <a:r>
              <a:rPr lang="en-US" altLang="en-US" smtClean="0"/>
              <a:t>Especially designed to elicit unconscious feelings and conflicts</a:t>
            </a:r>
          </a:p>
          <a:p>
            <a:pPr eaLnBrk="1" hangingPunct="1">
              <a:spcBef>
                <a:spcPts val="1200"/>
              </a:spcBef>
              <a:buFont typeface="Arial" charset="0"/>
              <a:buChar char="•"/>
            </a:pPr>
            <a:r>
              <a:rPr lang="en-US" altLang="en-US" smtClean="0"/>
              <a:t>Theoretically aligned with psychodynamic perspectives on personality</a:t>
            </a:r>
          </a:p>
          <a:p>
            <a:pPr eaLnBrk="1" hangingPunct="1">
              <a:buFont typeface="Arial" charset="0"/>
              <a:buChar char="•"/>
            </a:pPr>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34126C8D-9E67-40E3-87DD-49FA2E77007F}" type="slidenum">
              <a:rPr lang="en-IN"/>
              <a:pPr>
                <a:defRPr/>
              </a:pPr>
              <a:t>46</a:t>
            </a:fld>
            <a:endParaRPr lang="en-IN" dirty="0"/>
          </a:p>
        </p:txBody>
      </p:sp>
      <p:sp>
        <p:nvSpPr>
          <p:cNvPr id="55300" name="Title 1"/>
          <p:cNvSpPr>
            <a:spLocks noGrp="1"/>
          </p:cNvSpPr>
          <p:nvPr>
            <p:ph type="title"/>
          </p:nvPr>
        </p:nvSpPr>
        <p:spPr/>
        <p:txBody>
          <a:bodyPr/>
          <a:lstStyle/>
          <a:p>
            <a:pPr eaLnBrk="1" hangingPunct="1"/>
            <a:r>
              <a:rPr lang="en-US" altLang="en-US" smtClean="0"/>
              <a:t>Projective Tests</a:t>
            </a:r>
          </a:p>
        </p:txBody>
      </p:sp>
      <p:sp>
        <p:nvSpPr>
          <p:cNvPr id="55301" name="Content Placeholder 2"/>
          <p:cNvSpPr>
            <a:spLocks noGrp="1"/>
          </p:cNvSpPr>
          <p:nvPr>
            <p:ph idx="1"/>
          </p:nvPr>
        </p:nvSpPr>
        <p:spPr/>
        <p:txBody>
          <a:bodyPr/>
          <a:lstStyle/>
          <a:p>
            <a:pPr eaLnBrk="1" hangingPunct="1">
              <a:spcBef>
                <a:spcPts val="1200"/>
              </a:spcBef>
              <a:buFont typeface="Arial" charset="0"/>
              <a:buChar char="•"/>
            </a:pPr>
            <a:r>
              <a:rPr lang="en-US" altLang="en-US" smtClean="0"/>
              <a:t>Rorschach inkblot test</a:t>
            </a:r>
          </a:p>
          <a:p>
            <a:pPr lvl="1" eaLnBrk="1" hangingPunct="1">
              <a:spcBef>
                <a:spcPts val="1200"/>
              </a:spcBef>
              <a:buFont typeface="Arial" charset="0"/>
              <a:buChar char="•"/>
            </a:pPr>
            <a:r>
              <a:rPr lang="en-US" altLang="en-US" smtClean="0"/>
              <a:t>Responses are scored based on indications of various underlying psychological characteristics</a:t>
            </a:r>
          </a:p>
          <a:p>
            <a:pPr lvl="1" eaLnBrk="1" hangingPunct="1">
              <a:spcBef>
                <a:spcPts val="1200"/>
              </a:spcBef>
              <a:buFont typeface="Arial" charset="0"/>
              <a:buChar char="•"/>
            </a:pPr>
            <a:r>
              <a:rPr lang="en-US" altLang="en-US" smtClean="0"/>
              <a:t>Reliability and validity criticized</a:t>
            </a:r>
          </a:p>
          <a:p>
            <a:pPr eaLnBrk="1" hangingPunct="1">
              <a:spcBef>
                <a:spcPts val="1200"/>
              </a:spcBef>
              <a:buFont typeface="Arial" charset="0"/>
              <a:buChar char="•"/>
            </a:pPr>
            <a:r>
              <a:rPr lang="en-US" altLang="en-US" smtClean="0"/>
              <a:t>Thematic Apperception Test (TAT)</a:t>
            </a:r>
          </a:p>
          <a:p>
            <a:pPr lvl="1" eaLnBrk="1" hangingPunct="1">
              <a:spcBef>
                <a:spcPts val="1200"/>
              </a:spcBef>
              <a:buFont typeface="Arial" charset="0"/>
              <a:buChar char="•"/>
            </a:pPr>
            <a:r>
              <a:rPr lang="en-US" altLang="en-US" smtClean="0"/>
              <a:t>Designed to elicit stories that reveal personality</a:t>
            </a:r>
          </a:p>
          <a:p>
            <a:pPr lvl="1" eaLnBrk="1" hangingPunct="1">
              <a:spcBef>
                <a:spcPts val="1200"/>
              </a:spcBef>
              <a:buFont typeface="Arial" charset="0"/>
              <a:buChar char="•"/>
            </a:pPr>
            <a:r>
              <a:rPr lang="en-US" altLang="en-US" smtClean="0"/>
              <a:t>Greater reliability and validity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370106BB-9A87-4147-99EF-47083427D9EE}" type="slidenum">
              <a:rPr lang="en-IN"/>
              <a:pPr>
                <a:defRPr/>
              </a:pPr>
              <a:t>47</a:t>
            </a:fld>
            <a:endParaRPr lang="en-IN" dirty="0"/>
          </a:p>
        </p:txBody>
      </p:sp>
      <p:sp>
        <p:nvSpPr>
          <p:cNvPr id="56322" name="Title 1"/>
          <p:cNvSpPr>
            <a:spLocks noGrp="1"/>
          </p:cNvSpPr>
          <p:nvPr>
            <p:ph type="title"/>
          </p:nvPr>
        </p:nvSpPr>
        <p:spPr/>
        <p:txBody>
          <a:bodyPr/>
          <a:lstStyle/>
          <a:p>
            <a:r>
              <a:rPr lang="en-US" altLang="en-US" smtClean="0"/>
              <a:t>Type of Stimulus Used in the Rorschach Inkblot Test</a:t>
            </a:r>
          </a:p>
        </p:txBody>
      </p:sp>
      <p:pic>
        <p:nvPicPr>
          <p:cNvPr id="56327" name="Picture 7" descr="BUG_1797_kin35341_1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715000" cy="458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FA9EF639-1239-4AFE-9A2D-39343A87C057}" type="slidenum">
              <a:rPr lang="en-IN"/>
              <a:pPr>
                <a:defRPr/>
              </a:pPr>
              <a:t>48</a:t>
            </a:fld>
            <a:endParaRPr lang="en-IN" dirty="0"/>
          </a:p>
        </p:txBody>
      </p:sp>
      <p:sp>
        <p:nvSpPr>
          <p:cNvPr id="57348" name="Title 1"/>
          <p:cNvSpPr>
            <a:spLocks noGrp="1"/>
          </p:cNvSpPr>
          <p:nvPr>
            <p:ph type="title"/>
          </p:nvPr>
        </p:nvSpPr>
        <p:spPr/>
        <p:txBody>
          <a:bodyPr/>
          <a:lstStyle/>
          <a:p>
            <a:pPr eaLnBrk="1" hangingPunct="1"/>
            <a:r>
              <a:rPr lang="en-US" altLang="en-US" smtClean="0"/>
              <a:t>Picture from the Thematic Apperception Test (TAT)</a:t>
            </a:r>
          </a:p>
        </p:txBody>
      </p:sp>
      <p:pic>
        <p:nvPicPr>
          <p:cNvPr id="57349" name="Picture 6" descr="kin35341_1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90725"/>
            <a:ext cx="42672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07A87A6A-F077-4433-881F-EC2A543D516C}" type="slidenum">
              <a:rPr lang="en-IN"/>
              <a:pPr>
                <a:defRPr/>
              </a:pPr>
              <a:t>5</a:t>
            </a:fld>
            <a:endParaRPr lang="en-IN" dirty="0"/>
          </a:p>
        </p:txBody>
      </p:sp>
      <p:sp>
        <p:nvSpPr>
          <p:cNvPr id="7172" name="Title 1"/>
          <p:cNvSpPr>
            <a:spLocks noGrp="1"/>
          </p:cNvSpPr>
          <p:nvPr>
            <p:ph type="title"/>
          </p:nvPr>
        </p:nvSpPr>
        <p:spPr/>
        <p:txBody>
          <a:bodyPr/>
          <a:lstStyle/>
          <a:p>
            <a:pPr eaLnBrk="1" hangingPunct="1"/>
            <a:r>
              <a:rPr lang="en-US" altLang="en-US" smtClean="0"/>
              <a:t>Structures of Personality</a:t>
            </a:r>
          </a:p>
        </p:txBody>
      </p:sp>
      <p:sp>
        <p:nvSpPr>
          <p:cNvPr id="7173" name="Content Placeholder 2"/>
          <p:cNvSpPr>
            <a:spLocks noGrp="1"/>
          </p:cNvSpPr>
          <p:nvPr>
            <p:ph idx="1"/>
          </p:nvPr>
        </p:nvSpPr>
        <p:spPr>
          <a:xfrm>
            <a:off x="457200" y="1295400"/>
            <a:ext cx="5410200" cy="5029200"/>
          </a:xfrm>
        </p:spPr>
        <p:txBody>
          <a:bodyPr/>
          <a:lstStyle/>
          <a:p>
            <a:pPr eaLnBrk="1" hangingPunct="1">
              <a:spcBef>
                <a:spcPct val="0"/>
              </a:spcBef>
              <a:buFont typeface="Arial" charset="0"/>
              <a:buChar char="•"/>
            </a:pPr>
            <a:r>
              <a:rPr lang="en-US" altLang="en-US" dirty="0" smtClean="0"/>
              <a:t>Id</a:t>
            </a:r>
          </a:p>
          <a:p>
            <a:pPr lvl="1" eaLnBrk="1" hangingPunct="1">
              <a:spcBef>
                <a:spcPct val="0"/>
              </a:spcBef>
              <a:buFont typeface="Arial" charset="0"/>
              <a:buChar char="•"/>
            </a:pPr>
            <a:r>
              <a:rPr lang="en-US" altLang="en-US" dirty="0" smtClean="0"/>
              <a:t>Consists of unconscious drives </a:t>
            </a:r>
          </a:p>
          <a:p>
            <a:pPr lvl="1" eaLnBrk="1" hangingPunct="1">
              <a:spcBef>
                <a:spcPct val="0"/>
              </a:spcBef>
              <a:buFont typeface="Arial" charset="0"/>
              <a:buChar char="•"/>
            </a:pPr>
            <a:r>
              <a:rPr lang="en-US" altLang="en-US" dirty="0" smtClean="0"/>
              <a:t>Reservoir of sexual energy</a:t>
            </a:r>
          </a:p>
          <a:p>
            <a:pPr lvl="1" eaLnBrk="1" hangingPunct="1">
              <a:spcBef>
                <a:spcPct val="0"/>
              </a:spcBef>
              <a:buFont typeface="Arial" charset="0"/>
              <a:buChar char="•"/>
            </a:pPr>
            <a:r>
              <a:rPr lang="en-US" altLang="en-US" dirty="0" smtClean="0"/>
              <a:t>Works according to pleasure principle</a:t>
            </a:r>
            <a:endParaRPr lang="en-US" altLang="en-US" sz="1400" dirty="0" smtClean="0"/>
          </a:p>
          <a:p>
            <a:pPr eaLnBrk="1" hangingPunct="1">
              <a:spcBef>
                <a:spcPct val="0"/>
              </a:spcBef>
              <a:buFont typeface="Arial" charset="0"/>
              <a:buChar char="•"/>
            </a:pPr>
            <a:r>
              <a:rPr lang="en-US" altLang="en-US" dirty="0" smtClean="0"/>
              <a:t>Ego</a:t>
            </a:r>
          </a:p>
          <a:p>
            <a:pPr lvl="1" eaLnBrk="1" hangingPunct="1">
              <a:spcBef>
                <a:spcPct val="0"/>
              </a:spcBef>
              <a:buFont typeface="Arial" charset="0"/>
              <a:buChar char="•"/>
            </a:pPr>
            <a:r>
              <a:rPr lang="en-US" altLang="en-US" dirty="0" smtClean="0"/>
              <a:t>Deals with demands of reality</a:t>
            </a:r>
          </a:p>
          <a:p>
            <a:pPr lvl="1" eaLnBrk="1" hangingPunct="1">
              <a:spcBef>
                <a:spcPct val="0"/>
              </a:spcBef>
              <a:buFont typeface="Arial" charset="0"/>
              <a:buChar char="•"/>
            </a:pPr>
            <a:r>
              <a:rPr lang="en-US" altLang="en-US" dirty="0" smtClean="0"/>
              <a:t>Abides by the reality principle</a:t>
            </a:r>
            <a:endParaRPr lang="en-US" altLang="en-US" sz="1400" dirty="0" smtClean="0"/>
          </a:p>
          <a:p>
            <a:pPr eaLnBrk="1" hangingPunct="1">
              <a:spcBef>
                <a:spcPct val="0"/>
              </a:spcBef>
              <a:buFont typeface="Arial" charset="0"/>
              <a:buChar char="•"/>
            </a:pPr>
            <a:r>
              <a:rPr lang="en-US" altLang="en-US" dirty="0" smtClean="0"/>
              <a:t>Superego</a:t>
            </a:r>
          </a:p>
          <a:p>
            <a:pPr lvl="1" eaLnBrk="1" hangingPunct="1">
              <a:spcBef>
                <a:spcPct val="0"/>
              </a:spcBef>
              <a:buFont typeface="Arial" charset="0"/>
              <a:buChar char="•"/>
            </a:pPr>
            <a:r>
              <a:rPr lang="en-US" altLang="en-US" dirty="0" smtClean="0"/>
              <a:t>Evaluates morality of behavior</a:t>
            </a:r>
          </a:p>
          <a:p>
            <a:pPr lvl="1" eaLnBrk="1" hangingPunct="1">
              <a:spcBef>
                <a:spcPct val="0"/>
              </a:spcBef>
              <a:buFont typeface="Arial" charset="0"/>
              <a:buChar char="•"/>
            </a:pPr>
            <a:r>
              <a:rPr lang="en-US" altLang="en-US" dirty="0" smtClean="0"/>
              <a:t>Reflected in “conscience”</a:t>
            </a:r>
          </a:p>
        </p:txBody>
      </p:sp>
      <p:pic>
        <p:nvPicPr>
          <p:cNvPr id="7176" name="Picture 8" descr="http://textflow.mcgraw-hill.com/figures/0077514750/kin35341_1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719" y="1905000"/>
            <a:ext cx="3225281"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7C552726-6CFC-43AB-AA16-2E7E0936A831}" type="slidenum">
              <a:rPr lang="en-IN"/>
              <a:pPr>
                <a:defRPr/>
              </a:pPr>
              <a:t>6</a:t>
            </a:fld>
            <a:endParaRPr lang="en-IN" dirty="0"/>
          </a:p>
        </p:txBody>
      </p:sp>
      <p:sp>
        <p:nvSpPr>
          <p:cNvPr id="8196" name="Title 1"/>
          <p:cNvSpPr>
            <a:spLocks noGrp="1"/>
          </p:cNvSpPr>
          <p:nvPr>
            <p:ph type="title"/>
          </p:nvPr>
        </p:nvSpPr>
        <p:spPr/>
        <p:txBody>
          <a:bodyPr/>
          <a:lstStyle/>
          <a:p>
            <a:pPr eaLnBrk="1" hangingPunct="1"/>
            <a:r>
              <a:rPr lang="en-US" altLang="en-US" smtClean="0"/>
              <a:t>Defense Mechanisms</a:t>
            </a:r>
          </a:p>
        </p:txBody>
      </p:sp>
      <p:sp>
        <p:nvSpPr>
          <p:cNvPr id="8197" name="Content Placeholder 2"/>
          <p:cNvSpPr>
            <a:spLocks noGrp="1"/>
          </p:cNvSpPr>
          <p:nvPr>
            <p:ph idx="1"/>
          </p:nvPr>
        </p:nvSpPr>
        <p:spPr/>
        <p:txBody>
          <a:bodyPr/>
          <a:lstStyle/>
          <a:p>
            <a:pPr eaLnBrk="1" hangingPunct="1">
              <a:spcBef>
                <a:spcPct val="0"/>
              </a:spcBef>
              <a:buFont typeface="Arial" charset="0"/>
              <a:buChar char="•"/>
            </a:pPr>
            <a:r>
              <a:rPr lang="en-US" altLang="en-US" dirty="0" smtClean="0"/>
              <a:t>Tactics the ego uses to reduce anxiety by unconsciously distorting reality</a:t>
            </a:r>
          </a:p>
          <a:p>
            <a:pPr lvl="1" eaLnBrk="1" hangingPunct="1">
              <a:lnSpc>
                <a:spcPct val="200000"/>
              </a:lnSpc>
              <a:spcBef>
                <a:spcPct val="0"/>
              </a:spcBef>
              <a:buFont typeface="Arial" charset="0"/>
              <a:buChar char="•"/>
            </a:pPr>
            <a:r>
              <a:rPr lang="en-US" altLang="en-US" sz="3200" dirty="0"/>
              <a:t>Repression</a:t>
            </a:r>
            <a:endParaRPr lang="en-US" altLang="en-US" sz="1050" dirty="0"/>
          </a:p>
          <a:p>
            <a:pPr lvl="1" eaLnBrk="1" hangingPunct="1">
              <a:lnSpc>
                <a:spcPct val="200000"/>
              </a:lnSpc>
              <a:spcBef>
                <a:spcPct val="0"/>
              </a:spcBef>
              <a:buFont typeface="Arial" charset="0"/>
              <a:buChar char="•"/>
            </a:pPr>
            <a:r>
              <a:rPr lang="en-US" altLang="en-US" sz="3200" dirty="0" smtClean="0"/>
              <a:t>Displacement</a:t>
            </a:r>
          </a:p>
          <a:p>
            <a:pPr lvl="1" eaLnBrk="1" hangingPunct="1">
              <a:lnSpc>
                <a:spcPct val="200000"/>
              </a:lnSpc>
              <a:spcBef>
                <a:spcPct val="0"/>
              </a:spcBef>
              <a:buFont typeface="Arial" charset="0"/>
              <a:buChar char="•"/>
            </a:pPr>
            <a:r>
              <a:rPr lang="en-US" altLang="en-US" sz="3200" dirty="0" smtClean="0"/>
              <a:t>Reaction Formation</a:t>
            </a:r>
          </a:p>
          <a:p>
            <a:pPr lvl="1" eaLnBrk="1" hangingPunct="1">
              <a:lnSpc>
                <a:spcPct val="200000"/>
              </a:lnSpc>
              <a:spcBef>
                <a:spcPct val="0"/>
              </a:spcBef>
              <a:buFont typeface="Arial" charset="0"/>
              <a:buChar char="•"/>
            </a:pPr>
            <a:r>
              <a:rPr lang="en-US" altLang="en-US" sz="3200" dirty="0" smtClean="0"/>
              <a:t>Sublimation</a:t>
            </a:r>
            <a:endParaRPr lang="en-US" altLang="en-US" sz="3200" dirty="0"/>
          </a:p>
          <a:p>
            <a:pPr eaLnBrk="1" hangingPunct="1">
              <a:spcBef>
                <a:spcPct val="0"/>
              </a:spcBef>
              <a:buFont typeface="Arial" charset="0"/>
              <a:buChar char="•"/>
            </a:pPr>
            <a:endParaRPr lang="en-US" altLang="en-US" dirty="0" smtClean="0"/>
          </a:p>
          <a:p>
            <a:pPr marL="457200" lvl="1" indent="0" eaLnBrk="1" hangingPunct="1">
              <a:spcBef>
                <a:spcPct val="0"/>
              </a:spcBef>
              <a:buNone/>
            </a:pPr>
            <a:endParaRPr lang="en-US" altLang="en-US" sz="1400" dirty="0" smtClean="0"/>
          </a:p>
          <a:p>
            <a:pPr eaLnBrk="1" hangingPunct="1">
              <a:buFont typeface="Arial" charset="0"/>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02B51F4-D3AF-4E33-B30C-DF3F449A0B59}" type="slidenum">
              <a:rPr lang="en-IN"/>
              <a:pPr>
                <a:defRPr/>
              </a:pPr>
              <a:t>7</a:t>
            </a:fld>
            <a:endParaRPr lang="en-IN" dirty="0"/>
          </a:p>
        </p:txBody>
      </p:sp>
      <p:sp>
        <p:nvSpPr>
          <p:cNvPr id="10244" name="Title 1"/>
          <p:cNvSpPr>
            <a:spLocks noGrp="1"/>
          </p:cNvSpPr>
          <p:nvPr>
            <p:ph type="title"/>
          </p:nvPr>
        </p:nvSpPr>
        <p:spPr/>
        <p:txBody>
          <a:bodyPr/>
          <a:lstStyle/>
          <a:p>
            <a:pPr eaLnBrk="1" hangingPunct="1"/>
            <a:r>
              <a:rPr lang="en-US" altLang="en-US" sz="3600" smtClean="0"/>
              <a:t>Psychosexual Stages of Personality Development</a:t>
            </a:r>
          </a:p>
        </p:txBody>
      </p:sp>
      <p:sp>
        <p:nvSpPr>
          <p:cNvPr id="10245" name="Content Placeholder 2"/>
          <p:cNvSpPr>
            <a:spLocks noGrp="1"/>
          </p:cNvSpPr>
          <p:nvPr>
            <p:ph idx="1"/>
          </p:nvPr>
        </p:nvSpPr>
        <p:spPr/>
        <p:txBody>
          <a:bodyPr/>
          <a:lstStyle/>
          <a:p>
            <a:pPr eaLnBrk="1" hangingPunct="1">
              <a:spcBef>
                <a:spcPct val="0"/>
              </a:spcBef>
              <a:buFont typeface="Arial" charset="0"/>
              <a:buChar char="•"/>
            </a:pPr>
            <a:r>
              <a:rPr lang="en-US" altLang="en-US" dirty="0" smtClean="0"/>
              <a:t>Erogenous zones</a:t>
            </a:r>
          </a:p>
          <a:p>
            <a:pPr lvl="1" eaLnBrk="1" hangingPunct="1">
              <a:buFont typeface="Arial" charset="0"/>
              <a:buChar char="•"/>
            </a:pPr>
            <a:r>
              <a:rPr lang="en-US" altLang="en-US" dirty="0" smtClean="0"/>
              <a:t>Parts of body that have strong  pleasure-giving qualities at particular stages of development</a:t>
            </a:r>
            <a:endParaRPr lang="en-US" altLang="en-US" sz="1800" dirty="0" smtClean="0"/>
          </a:p>
          <a:p>
            <a:pPr eaLnBrk="1" hangingPunct="1">
              <a:buFont typeface="Arial" charset="0"/>
              <a:buChar char="•"/>
            </a:pPr>
            <a:r>
              <a:rPr lang="en-US" altLang="en-US" dirty="0" smtClean="0"/>
              <a:t>Adult personality is determined by the way conflicts are resolved between early sources of pleasure and demands of reality</a:t>
            </a:r>
          </a:p>
          <a:p>
            <a:pPr eaLnBrk="1" hangingPunct="1">
              <a:buFont typeface="Arial" charset="0"/>
              <a:buChar char="•"/>
            </a:pPr>
            <a:r>
              <a:rPr lang="en-US" altLang="en-US" dirty="0" smtClean="0"/>
              <a:t>Fixation in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721C4D6E-D9F9-4865-93A2-F64CD66BC38E}" type="slidenum">
              <a:rPr lang="en-IN"/>
              <a:pPr>
                <a:defRPr/>
              </a:pPr>
              <a:t>8</a:t>
            </a:fld>
            <a:endParaRPr lang="en-IN" dirty="0"/>
          </a:p>
        </p:txBody>
      </p:sp>
      <p:sp>
        <p:nvSpPr>
          <p:cNvPr id="11268" name="Title 1"/>
          <p:cNvSpPr>
            <a:spLocks noGrp="1"/>
          </p:cNvSpPr>
          <p:nvPr>
            <p:ph type="title"/>
          </p:nvPr>
        </p:nvSpPr>
        <p:spPr/>
        <p:txBody>
          <a:bodyPr/>
          <a:lstStyle/>
          <a:p>
            <a:pPr eaLnBrk="1" hangingPunct="1"/>
            <a:r>
              <a:rPr lang="en-US" altLang="en-US" sz="3600" smtClean="0"/>
              <a:t>Psychosexual Stages of Personality Development</a:t>
            </a:r>
          </a:p>
        </p:txBody>
      </p:sp>
      <p:sp>
        <p:nvSpPr>
          <p:cNvPr id="11269" name="Content Placeholder 2"/>
          <p:cNvSpPr>
            <a:spLocks noGrp="1"/>
          </p:cNvSpPr>
          <p:nvPr>
            <p:ph idx="1"/>
          </p:nvPr>
        </p:nvSpPr>
        <p:spPr/>
        <p:txBody>
          <a:bodyPr/>
          <a:lstStyle/>
          <a:p>
            <a:pPr eaLnBrk="1" hangingPunct="1">
              <a:spcBef>
                <a:spcPct val="0"/>
              </a:spcBef>
              <a:buFont typeface="Arial" charset="0"/>
              <a:buChar char="•"/>
            </a:pPr>
            <a:r>
              <a:rPr lang="en-US" altLang="en-US" dirty="0" smtClean="0"/>
              <a:t>Oral stage (</a:t>
            </a:r>
            <a:r>
              <a:rPr lang="en-US" altLang="en-US" sz="2400" dirty="0" smtClean="0"/>
              <a:t>first 18 months</a:t>
            </a:r>
            <a:r>
              <a:rPr lang="en-US" altLang="en-US" dirty="0" smtClean="0"/>
              <a:t>)</a:t>
            </a:r>
          </a:p>
          <a:p>
            <a:pPr lvl="1" eaLnBrk="1" hangingPunct="1">
              <a:spcBef>
                <a:spcPct val="0"/>
              </a:spcBef>
              <a:buFont typeface="Arial" charset="0"/>
              <a:buChar char="•"/>
            </a:pPr>
            <a:r>
              <a:rPr lang="en-US" altLang="en-US" dirty="0" smtClean="0"/>
              <a:t>Pleasure centers around mouth</a:t>
            </a:r>
          </a:p>
          <a:p>
            <a:pPr lvl="1" eaLnBrk="1" hangingPunct="1">
              <a:spcBef>
                <a:spcPct val="0"/>
              </a:spcBef>
              <a:buFont typeface="Arial" charset="0"/>
              <a:buChar char="•"/>
            </a:pPr>
            <a:r>
              <a:rPr lang="en-US" altLang="en-US" dirty="0" smtClean="0"/>
              <a:t>Chewing, sucking, biting reduce tension</a:t>
            </a:r>
          </a:p>
          <a:p>
            <a:pPr eaLnBrk="1" hangingPunct="1">
              <a:spcBef>
                <a:spcPct val="0"/>
              </a:spcBef>
              <a:buFont typeface="Arial" charset="0"/>
              <a:buChar char="•"/>
            </a:pPr>
            <a:r>
              <a:rPr lang="en-US" altLang="en-US" dirty="0" smtClean="0"/>
              <a:t>Anal stage (</a:t>
            </a:r>
            <a:r>
              <a:rPr lang="en-US" altLang="en-US" sz="2400" dirty="0" smtClean="0"/>
              <a:t>18 to 36 months</a:t>
            </a:r>
            <a:r>
              <a:rPr lang="en-US" altLang="en-US" dirty="0" smtClean="0"/>
              <a:t>)</a:t>
            </a:r>
          </a:p>
          <a:p>
            <a:pPr lvl="1" eaLnBrk="1" hangingPunct="1">
              <a:spcBef>
                <a:spcPct val="0"/>
              </a:spcBef>
              <a:buFont typeface="Arial" charset="0"/>
              <a:buChar char="•"/>
            </a:pPr>
            <a:r>
              <a:rPr lang="en-US" altLang="en-US" dirty="0" smtClean="0"/>
              <a:t>Pleasure centers around anus and urethra and their functions</a:t>
            </a:r>
          </a:p>
          <a:p>
            <a:pPr lvl="1" eaLnBrk="1" hangingPunct="1">
              <a:spcBef>
                <a:spcPct val="0"/>
              </a:spcBef>
              <a:buFont typeface="Arial" charset="0"/>
              <a:buChar char="•"/>
            </a:pPr>
            <a:r>
              <a:rPr lang="en-US" altLang="en-US" dirty="0" smtClean="0"/>
              <a:t>Toilet training</a:t>
            </a:r>
          </a:p>
          <a:p>
            <a:pPr eaLnBrk="1" hangingPunct="1">
              <a:spcBef>
                <a:spcPct val="0"/>
              </a:spcBef>
              <a:buFont typeface="Arial" charset="0"/>
              <a:buChar char="•"/>
            </a:pPr>
            <a:r>
              <a:rPr lang="en-US" altLang="en-US" dirty="0" smtClean="0"/>
              <a:t>Phallic stage (</a:t>
            </a:r>
            <a:r>
              <a:rPr lang="en-US" altLang="en-US" sz="2400" dirty="0" smtClean="0"/>
              <a:t>3 to 6 years</a:t>
            </a:r>
            <a:r>
              <a:rPr lang="en-US" altLang="en-US" dirty="0" smtClean="0"/>
              <a:t>)</a:t>
            </a:r>
          </a:p>
          <a:p>
            <a:pPr lvl="1" eaLnBrk="1" hangingPunct="1">
              <a:spcBef>
                <a:spcPct val="0"/>
              </a:spcBef>
              <a:buFont typeface="Arial" charset="0"/>
              <a:buChar char="•"/>
            </a:pPr>
            <a:r>
              <a:rPr lang="en-US" altLang="en-US" dirty="0" smtClean="0"/>
              <a:t>Pleasure focuses on genitals</a:t>
            </a:r>
          </a:p>
          <a:p>
            <a:pPr lvl="1" eaLnBrk="1" hangingPunct="1">
              <a:spcBef>
                <a:spcPct val="0"/>
              </a:spcBef>
              <a:buFont typeface="Arial" charset="0"/>
              <a:buChar char="•"/>
            </a:pPr>
            <a:r>
              <a:rPr lang="en-US" altLang="en-US" dirty="0" smtClean="0"/>
              <a:t>Discovery that self-stimulation is enjoyable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79C52F2-688B-44B8-B79A-9CBE5003F602}" type="slidenum">
              <a:rPr lang="en-IN"/>
              <a:pPr>
                <a:defRPr/>
              </a:pPr>
              <a:t>9</a:t>
            </a:fld>
            <a:endParaRPr lang="en-IN" dirty="0"/>
          </a:p>
        </p:txBody>
      </p:sp>
      <p:sp>
        <p:nvSpPr>
          <p:cNvPr id="12292" name="Title 1"/>
          <p:cNvSpPr>
            <a:spLocks noGrp="1"/>
          </p:cNvSpPr>
          <p:nvPr>
            <p:ph type="title"/>
          </p:nvPr>
        </p:nvSpPr>
        <p:spPr/>
        <p:txBody>
          <a:bodyPr/>
          <a:lstStyle/>
          <a:p>
            <a:pPr eaLnBrk="1" hangingPunct="1"/>
            <a:r>
              <a:rPr lang="en-US" altLang="en-US" smtClean="0"/>
              <a:t>Phallic Stage</a:t>
            </a:r>
          </a:p>
        </p:txBody>
      </p:sp>
      <p:sp>
        <p:nvSpPr>
          <p:cNvPr id="12293" name="Content Placeholder 2"/>
          <p:cNvSpPr>
            <a:spLocks noGrp="1"/>
          </p:cNvSpPr>
          <p:nvPr>
            <p:ph idx="1"/>
          </p:nvPr>
        </p:nvSpPr>
        <p:spPr>
          <a:xfrm>
            <a:off x="457200" y="1371600"/>
            <a:ext cx="8229600" cy="4754563"/>
          </a:xfrm>
        </p:spPr>
        <p:txBody>
          <a:bodyPr/>
          <a:lstStyle/>
          <a:p>
            <a:pPr eaLnBrk="1" hangingPunct="1">
              <a:lnSpc>
                <a:spcPct val="150000"/>
              </a:lnSpc>
              <a:spcBef>
                <a:spcPts val="300"/>
              </a:spcBef>
              <a:buFont typeface="Arial" charset="0"/>
              <a:buChar char="•"/>
            </a:pPr>
            <a:r>
              <a:rPr lang="en-US" altLang="en-US" dirty="0" smtClean="0"/>
              <a:t>Oedipus complex</a:t>
            </a:r>
          </a:p>
          <a:p>
            <a:pPr lvl="1" eaLnBrk="1" hangingPunct="1">
              <a:lnSpc>
                <a:spcPct val="150000"/>
              </a:lnSpc>
              <a:spcBef>
                <a:spcPts val="300"/>
              </a:spcBef>
              <a:buFont typeface="Arial" charset="0"/>
              <a:buChar char="•"/>
            </a:pPr>
            <a:r>
              <a:rPr lang="en-US" altLang="en-US" dirty="0" smtClean="0"/>
              <a:t>Castration anxiety</a:t>
            </a:r>
          </a:p>
          <a:p>
            <a:pPr lvl="1" eaLnBrk="1" hangingPunct="1">
              <a:lnSpc>
                <a:spcPct val="150000"/>
              </a:lnSpc>
              <a:spcBef>
                <a:spcPts val="300"/>
              </a:spcBef>
              <a:buFont typeface="Arial" charset="0"/>
              <a:buChar char="•"/>
            </a:pPr>
            <a:r>
              <a:rPr lang="en-US" altLang="en-US" dirty="0" smtClean="0"/>
              <a:t>Development of superego</a:t>
            </a:r>
          </a:p>
          <a:p>
            <a:pPr eaLnBrk="1" hangingPunct="1">
              <a:lnSpc>
                <a:spcPct val="150000"/>
              </a:lnSpc>
              <a:spcBef>
                <a:spcPts val="300"/>
              </a:spcBef>
              <a:buFont typeface="Arial" charset="0"/>
              <a:buChar char="•"/>
            </a:pPr>
            <a:r>
              <a:rPr lang="en-US" altLang="en-US" dirty="0" smtClean="0"/>
              <a:t>Electra complex</a:t>
            </a:r>
          </a:p>
          <a:p>
            <a:pPr lvl="1" eaLnBrk="1" hangingPunct="1">
              <a:lnSpc>
                <a:spcPct val="150000"/>
              </a:lnSpc>
              <a:spcBef>
                <a:spcPts val="300"/>
              </a:spcBef>
              <a:buFont typeface="Arial" charset="0"/>
              <a:buChar char="•"/>
            </a:pPr>
            <a:r>
              <a:rPr lang="en-US" altLang="en-US" dirty="0" smtClean="0"/>
              <a:t>Penis envy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305&quot;&gt;&lt;/object&gt;&lt;object type=&quot;2&quot; unique_id=&quot;10306&quot;&gt;&lt;object type=&quot;3&quot; unique_id=&quot;10307&quot;&gt;&lt;property id=&quot;20148&quot; value=&quot;5&quot;/&gt;&lt;property id=&quot;20300&quot; value=&quot;Slide 1 - &amp;quot;Chapter 10&amp;#x0D;&amp;#x0A;&amp;quot;&quot;/&gt;&lt;property id=&quot;20307&quot; value=&quot;256&quot;/&gt;&lt;/object&gt;&lt;object type=&quot;3&quot; unique_id=&quot;10308&quot;&gt;&lt;property id=&quot;20148&quot; value=&quot;5&quot;/&gt;&lt;property id=&quot;20300&quot; value=&quot;Slide 2 - &amp;quot;Chapter Preview&amp;quot;&quot;/&gt;&lt;property id=&quot;20307&quot; value=&quot;257&quot;/&gt;&lt;/object&gt;&lt;object type=&quot;3&quot; unique_id=&quot;10309&quot;&gt;&lt;property id=&quot;20148&quot; value=&quot;5&quot;/&gt;&lt;property id=&quot;20300&quot; value=&quot;Slide 3 - &amp;quot;Personality&amp;quot;&quot;/&gt;&lt;property id=&quot;20307&quot; value=&quot;258&quot;/&gt;&lt;/object&gt;&lt;object type=&quot;3&quot; unique_id=&quot;10310&quot;&gt;&lt;property id=&quot;20148&quot; value=&quot;5&quot;/&gt;&lt;property id=&quot;20300&quot; value=&quot;Slide 4 - &amp;quot;Psychodynamic Perspectives&amp;quot;&quot;/&gt;&lt;property id=&quot;20307&quot; value=&quot;259&quot;/&gt;&lt;/object&gt;&lt;object type=&quot;3&quot; unique_id=&quot;10311&quot;&gt;&lt;property id=&quot;20148&quot; value=&quot;5&quot;/&gt;&lt;property id=&quot;20300&quot; value=&quot;Slide 5 - &amp;quot;Structures of Personality&amp;quot;&quot;/&gt;&lt;property id=&quot;20307&quot; value=&quot;261&quot;/&gt;&lt;/object&gt;&lt;object type=&quot;3&quot; unique_id=&quot;10312&quot;&gt;&lt;property id=&quot;20148&quot; value=&quot;5&quot;/&gt;&lt;property id=&quot;20300&quot; value=&quot;Slide 6 - &amp;quot;Defense Mechanisms&amp;quot;&quot;/&gt;&lt;property id=&quot;20307&quot; value=&quot;262&quot;/&gt;&lt;/object&gt;&lt;object type=&quot;3&quot; unique_id=&quot;10313&quot;&gt;&lt;property id=&quot;20148&quot; value=&quot;5&quot;/&gt;&lt;property id=&quot;20300&quot; value=&quot;Slide 7 - &amp;quot;Defense Mechanisms&amp;quot;&quot;/&gt;&lt;property id=&quot;20307&quot; value=&quot;319&quot;/&gt;&lt;/object&gt;&lt;object type=&quot;3&quot; unique_id=&quot;10314&quot;&gt;&lt;property id=&quot;20148&quot; value=&quot;5&quot;/&gt;&lt;property id=&quot;20300&quot; value=&quot;Slide 8 - &amp;quot;Psychosexual Stages of Personality Development&amp;quot;&quot;/&gt;&lt;property id=&quot;20307&quot; value=&quot;264&quot;/&gt;&lt;/object&gt;&lt;object type=&quot;3&quot; unique_id=&quot;10315&quot;&gt;&lt;property id=&quot;20148&quot; value=&quot;5&quot;/&gt;&lt;property id=&quot;20300&quot; value=&quot;Slide 9 - &amp;quot;Psychosexual Stages of Personality Development&amp;quot;&quot;/&gt;&lt;property id=&quot;20307&quot; value=&quot;265&quot;/&gt;&lt;/object&gt;&lt;object type=&quot;3&quot; unique_id=&quot;10316&quot;&gt;&lt;property id=&quot;20148&quot; value=&quot;5&quot;/&gt;&lt;property id=&quot;20300&quot; value=&quot;Slide 10 - &amp;quot;Phallic Stage&amp;quot;&quot;/&gt;&lt;property id=&quot;20307&quot; value=&quot;266&quot;/&gt;&lt;/object&gt;&lt;object type=&quot;3&quot; unique_id=&quot;10317&quot;&gt;&lt;property id=&quot;20148&quot; value=&quot;5&quot;/&gt;&lt;property id=&quot;20300&quot; value=&quot;Slide 11 - &amp;quot;Psychosexual Stages of Personality Development&amp;quot;&quot;/&gt;&lt;property id=&quot;20307&quot; value=&quot;268&quot;/&gt;&lt;/object&gt;&lt;object type=&quot;3&quot; unique_id=&quot;10318&quot;&gt;&lt;property id=&quot;20148&quot; value=&quot;5&quot;/&gt;&lt;property id=&quot;20300&quot; value=&quot;Slide 12 - &amp;quot;Psychosexual Stages of Personality Development&amp;quot;&quot;/&gt;&lt;property id=&quot;20307&quot; value=&quot;320&quot;/&gt;&lt;/object&gt;&lt;object type=&quot;3&quot; unique_id=&quot;10319&quot;&gt;&lt;property id=&quot;20148&quot; value=&quot;5&quot;/&gt;&lt;property id=&quot;20300&quot; value=&quot;Slide 13 - &amp;quot;Defense Mechanisms &amp;#x0D;&amp;#x0A;&amp;amp; Freudian Stages&amp;quot;&quot;/&gt;&lt;property id=&quot;20307&quot; value=&quot;269&quot;/&gt;&lt;/object&gt;&lt;object type=&quot;3&quot; unique_id=&quot;10320&quot;&gt;&lt;property id=&quot;20148&quot; value=&quot;5&quot;/&gt;&lt;property id=&quot;20300&quot; value=&quot;Slide 14 - &amp;quot;Critics &amp;amp; Revisionists&amp;quot;&quot;/&gt;&lt;property id=&quot;20307&quot; value=&quot;270&quot;/&gt;&lt;/object&gt;&lt;object type=&quot;3&quot; unique_id=&quot;10321&quot;&gt;&lt;property id=&quot;20148&quot; value=&quot;5&quot;/&gt;&lt;property id=&quot;20300&quot; value=&quot;Slide 15 - &amp;quot;Horney’s Sociocultural Approach&amp;quot;&quot;/&gt;&lt;property id=&quot;20307&quot; value=&quot;271&quot;/&gt;&lt;/object&gt;&lt;object type=&quot;3&quot; unique_id=&quot;10322&quot;&gt;&lt;property id=&quot;20148&quot; value=&quot;5&quot;/&gt;&lt;property id=&quot;20300&quot; value=&quot;Slide 16 - &amp;quot;Jung’s Analytical Theory&amp;quot;&quot;/&gt;&lt;property id=&quot;20307&quot; value=&quot;272&quot;/&gt;&lt;/object&gt;&lt;object type=&quot;3&quot; unique_id=&quot;10323&quot;&gt;&lt;property id=&quot;20148&quot; value=&quot;5&quot;/&gt;&lt;property id=&quot;20300&quot; value=&quot;Slide 17 - &amp;quot;Adler’s Individual Psychology&amp;quot;&quot;/&gt;&lt;property id=&quot;20307&quot; value=&quot;273&quot;/&gt;&lt;/object&gt;&lt;object type=&quot;3&quot; unique_id=&quot;10324&quot;&gt;&lt;property id=&quot;20148&quot; value=&quot;5&quot;/&gt;&lt;property id=&quot;20300&quot; value=&quot;Slide 18 - &amp;quot;Psychodynamic Perspectives&amp;quot;&quot;/&gt;&lt;property id=&quot;20307&quot; value=&quot;274&quot;/&gt;&lt;/object&gt;&lt;object type=&quot;3&quot; unique_id=&quot;10325&quot;&gt;&lt;property id=&quot;20148&quot; value=&quot;5&quot;/&gt;&lt;property id=&quot;20300&quot; value=&quot;Slide 19 - &amp;quot;Psychodynamic Perspectives&amp;quot;&quot;/&gt;&lt;property id=&quot;20307&quot; value=&quot;275&quot;/&gt;&lt;/object&gt;&lt;object type=&quot;3&quot; unique_id=&quot;10326&quot;&gt;&lt;property id=&quot;20148&quot; value=&quot;5&quot;/&gt;&lt;property id=&quot;20300&quot; value=&quot;Slide 20 - &amp;quot;Psychodynamic Perspectives&amp;quot;&quot;/&gt;&lt;property id=&quot;20307&quot; value=&quot;276&quot;/&gt;&lt;/object&gt;&lt;object type=&quot;3&quot; unique_id=&quot;10327&quot;&gt;&lt;property id=&quot;20148&quot; value=&quot;5&quot;/&gt;&lt;property id=&quot;20300&quot; value=&quot;Slide 21 - &amp;quot;Humanistic Perspectives&amp;quot;&quot;/&gt;&lt;property id=&quot;20307&quot; value=&quot;277&quot;/&gt;&lt;/object&gt;&lt;object type=&quot;3&quot; unique_id=&quot;10328&quot;&gt;&lt;property id=&quot;20148&quot; value=&quot;5&quot;/&gt;&lt;property id=&quot;20300&quot; value=&quot;Slide 22 - &amp;quot;Maslow’s Approach&amp;quot;&quot;/&gt;&lt;property id=&quot;20307&quot; value=&quot;279&quot;/&gt;&lt;/object&gt;&lt;object type=&quot;3&quot; unique_id=&quot;10329&quot;&gt;&lt;property id=&quot;20148&quot; value=&quot;5&quot;/&gt;&lt;property id=&quot;20300&quot; value=&quot;Slide 23 - &amp;quot;Rogers’ Approach&amp;quot;&quot;/&gt;&lt;property id=&quot;20307&quot; value=&quot;280&quot;/&gt;&lt;/object&gt;&lt;object type=&quot;3&quot; unique_id=&quot;10330&quot;&gt;&lt;property id=&quot;20148&quot; value=&quot;5&quot;/&gt;&lt;property id=&quot;20300&quot; value=&quot;Slide 24 - &amp;quot;Rogers’ Approach&amp;quot;&quot;/&gt;&lt;property id=&quot;20307&quot; value=&quot;281&quot;/&gt;&lt;/object&gt;&lt;object type=&quot;3&quot; unique_id=&quot;10331&quot;&gt;&lt;property id=&quot;20148&quot; value=&quot;5&quot;/&gt;&lt;property id=&quot;20300&quot; value=&quot;Slide 25 - &amp;quot;Evaluating Humanistic Perspectives&amp;quot;&quot;/&gt;&lt;property id=&quot;20307&quot; value=&quot;282&quot;/&gt;&lt;/object&gt;&lt;object type=&quot;3&quot; unique_id=&quot;10332&quot;&gt;&lt;property id=&quot;20148&quot; value=&quot;5&quot;/&gt;&lt;property id=&quot;20300&quot; value=&quot;Slide 26 - &amp;quot;Criticisms of Humanistic Perspectives&amp;quot;&quot;/&gt;&lt;property id=&quot;20307&quot; value=&quot;283&quot;/&gt;&lt;/object&gt;&lt;object type=&quot;3&quot; unique_id=&quot;10333&quot;&gt;&lt;property id=&quot;20148&quot; value=&quot;5&quot;/&gt;&lt;property id=&quot;20300&quot; value=&quot;Slide 27 - &amp;quot;Trait Perspectives&amp;quot;&quot;/&gt;&lt;property id=&quot;20307&quot; value=&quot;284&quot;/&gt;&lt;/object&gt;&lt;object type=&quot;3&quot; unique_id=&quot;10334&quot;&gt;&lt;property id=&quot;20148&quot; value=&quot;5&quot;/&gt;&lt;property id=&quot;20300&quot; value=&quot;Slide 28 - &amp;quot;Five-Factor Model&amp;quot;&quot;/&gt;&lt;property id=&quot;20307&quot; value=&quot;285&quot;/&gt;&lt;/object&gt;&lt;object type=&quot;3&quot; unique_id=&quot;10335&quot;&gt;&lt;property id=&quot;20148&quot; value=&quot;5&quot;/&gt;&lt;property id=&quot;20300&quot; value=&quot;Slide 29 - &amp;quot;Five-Factor Model&amp;quot;&quot;/&gt;&lt;property id=&quot;20307&quot; value=&quot;287&quot;/&gt;&lt;/object&gt;&lt;object type=&quot;3&quot; unique_id=&quot;10336&quot;&gt;&lt;property id=&quot;20148&quot; value=&quot;5&quot;/&gt;&lt;property id=&quot;20300&quot; value=&quot;Slide 30 - &amp;quot;Five-Factor Model&amp;quot;&quot;/&gt;&lt;property id=&quot;20307&quot; value=&quot;288&quot;/&gt;&lt;/object&gt;&lt;object type=&quot;3&quot; unique_id=&quot;10337&quot;&gt;&lt;property id=&quot;20148&quot; value=&quot;5&quot;/&gt;&lt;property id=&quot;20300&quot; value=&quot;Slide 31 - &amp;quot;Trait Perspectives&amp;quot;&quot;/&gt;&lt;property id=&quot;20307&quot; value=&quot;289&quot;/&gt;&lt;/object&gt;&lt;object type=&quot;3&quot; unique_id=&quot;10338&quot;&gt;&lt;property id=&quot;20148&quot; value=&quot;5&quot;/&gt;&lt;property id=&quot;20300&quot; value=&quot;Slide 32 - &amp;quot;Personological Approach&amp;quot;&quot;/&gt;&lt;property id=&quot;20307&quot; value=&quot;290&quot;/&gt;&lt;/object&gt;&lt;object type=&quot;3&quot; unique_id=&quot;10339&quot;&gt;&lt;property id=&quot;20148&quot; value=&quot;5&quot;/&gt;&lt;property id=&quot;20300&quot; value=&quot;Slide 33 - &amp;quot;Life Story Approach&amp;quot;&quot;/&gt;&lt;property id=&quot;20307&quot; value=&quot;291&quot;/&gt;&lt;/object&gt;&lt;object type=&quot;3&quot; unique_id=&quot;10340&quot;&gt;&lt;property id=&quot;20148&quot; value=&quot;5&quot;/&gt;&lt;property id=&quot;20300&quot; value=&quot;Slide 34 - &amp;quot;Life Story Approach&amp;quot;&quot;/&gt;&lt;property id=&quot;20307&quot; value=&quot;292&quot;/&gt;&lt;/object&gt;&lt;object type=&quot;3&quot; unique_id=&quot;10341&quot;&gt;&lt;property id=&quot;20148&quot; value=&quot;5&quot;/&gt;&lt;property id=&quot;20300&quot; value=&quot;Slide 35 - &amp;quot;Social Cognitive Perspectives&amp;quot;&quot;/&gt;&lt;property id=&quot;20307&quot; value=&quot;293&quot;/&gt;&lt;/object&gt;&lt;object type=&quot;3&quot; unique_id=&quot;10342&quot;&gt;&lt;property id=&quot;20148&quot; value=&quot;5&quot;/&gt;&lt;property id=&quot;20300&quot; value=&quot;Slide 36 - &amp;quot;Bandura’s Social Cognitive Theory&amp;quot;&quot;/&gt;&lt;property id=&quot;20307&quot; value=&quot;294&quot;/&gt;&lt;/object&gt;&lt;object type=&quot;3&quot; unique_id=&quot;10343&quot;&gt;&lt;property id=&quot;20148&quot; value=&quot;5&quot;/&gt;&lt;property id=&quot;20300&quot; value=&quot;Slide 37 - &amp;quot;Mischel’s Contributions&amp;quot;&quot;/&gt;&lt;property id=&quot;20307&quot; value=&quot;297&quot;/&gt;&lt;/object&gt;&lt;object type=&quot;3&quot; unique_id=&quot;10344&quot;&gt;&lt;property id=&quot;20148&quot; value=&quot;5&quot;/&gt;&lt;property id=&quot;20300&quot; value=&quot;Slide 38 - &amp;quot;Mischel’s Contributions&amp;quot;&quot;/&gt;&lt;property id=&quot;20307&quot; value=&quot;298&quot;/&gt;&lt;/object&gt;&lt;object type=&quot;3&quot; unique_id=&quot;10345&quot;&gt;&lt;property id=&quot;20148&quot; value=&quot;5&quot;/&gt;&lt;property id=&quot;20300&quot; value=&quot;Slide 39 - &amp;quot;Evaluation of Social Cognitive Perspectives&amp;quot;&quot;/&gt;&lt;property id=&quot;20307&quot; value=&quot;299&quot;/&gt;&lt;/object&gt;&lt;object type=&quot;3&quot; unique_id=&quot;10346&quot;&gt;&lt;property id=&quot;20148&quot; value=&quot;5&quot;/&gt;&lt;property id=&quot;20300&quot; value=&quot;Slide 40 - &amp;quot;Social Cognitive Perspective&amp;quot;&quot;/&gt;&lt;property id=&quot;20307&quot; value=&quot;300&quot;/&gt;&lt;/object&gt;&lt;object type=&quot;3&quot; unique_id=&quot;10347&quot;&gt;&lt;property id=&quot;20148&quot; value=&quot;5&quot;/&gt;&lt;property id=&quot;20300&quot; value=&quot;Slide 41 - &amp;quot;Biological Perspectives&amp;quot;&quot;/&gt;&lt;property id=&quot;20307&quot; value=&quot;301&quot;/&gt;&lt;/object&gt;&lt;object type=&quot;3&quot; unique_id=&quot;10348&quot;&gt;&lt;property id=&quot;20148&quot; value=&quot;5&quot;/&gt;&lt;property id=&quot;20300&quot; value=&quot;Slide 42 - &amp;quot;Eysenck’s RAS Theory&amp;quot;&quot;/&gt;&lt;property id=&quot;20307&quot; value=&quot;302&quot;/&gt;&lt;/object&gt;&lt;object type=&quot;3&quot; unique_id=&quot;10349&quot;&gt;&lt;property id=&quot;20148&quot; value=&quot;5&quot;/&gt;&lt;property id=&quot;20300&quot; value=&quot;Slide 43 - &amp;quot;Gray’s Reinforcement Sensitivity&amp;quot;&quot;/&gt;&lt;property id=&quot;20307&quot; value=&quot;304&quot;/&gt;&lt;/object&gt;&lt;object type=&quot;3&quot; unique_id=&quot;10350&quot;&gt;&lt;property id=&quot;20148&quot; value=&quot;5&quot;/&gt;&lt;property id=&quot;20300&quot; value=&quot;Slide 44 - &amp;quot;Role of Neurotransmitters&amp;quot;&quot;/&gt;&lt;property id=&quot;20307&quot; value=&quot;306&quot;/&gt;&lt;/object&gt;&lt;object type=&quot;3&quot; unique_id=&quot;10351&quot;&gt;&lt;property id=&quot;20148&quot; value=&quot;5&quot;/&gt;&lt;property id=&quot;20300&quot; value=&quot;Slide 45 - &amp;quot;Behavior Genetics&amp;quot;&quot;/&gt;&lt;property id=&quot;20307&quot; value=&quot;308&quot;/&gt;&lt;/object&gt;&lt;object type=&quot;3&quot; unique_id=&quot;10352&quot;&gt;&lt;property id=&quot;20148&quot; value=&quot;5&quot;/&gt;&lt;property id=&quot;20300&quot; value=&quot;Slide 46 - &amp;quot;Biological Perspectives&amp;quot;&quot;/&gt;&lt;property id=&quot;20307&quot; value=&quot;309&quot;/&gt;&lt;/object&gt;&lt;object type=&quot;3&quot; unique_id=&quot;10353&quot;&gt;&lt;property id=&quot;20148&quot; value=&quot;5&quot;/&gt;&lt;property id=&quot;20300&quot; value=&quot;Slide 47 - &amp;quot;Personality Assessment&amp;quot;&quot;/&gt;&lt;property id=&quot;20307&quot; value=&quot;310&quot;/&gt;&lt;/object&gt;&lt;object type=&quot;3&quot; unique_id=&quot;10354&quot;&gt;&lt;property id=&quot;20148&quot; value=&quot;5&quot;/&gt;&lt;property id=&quot;20300&quot; value=&quot;Slide 48 - &amp;quot;Self-Report Tests&amp;quot;&quot;/&gt;&lt;property id=&quot;20307&quot; value=&quot;311&quot;/&gt;&lt;/object&gt;&lt;object type=&quot;3&quot; unique_id=&quot;10355&quot;&gt;&lt;property id=&quot;20148&quot; value=&quot;5&quot;/&gt;&lt;property id=&quot;20300&quot; value=&quot;Slide 49 - &amp;quot;Self-Report Tests&amp;quot;&quot;/&gt;&lt;property id=&quot;20307&quot; value=&quot;312&quot;/&gt;&lt;/object&gt;&lt;object type=&quot;3&quot; unique_id=&quot;10356&quot;&gt;&lt;property id=&quot;20148&quot; value=&quot;5&quot;/&gt;&lt;property id=&quot;20300&quot; value=&quot;Slide 50 - &amp;quot;Self-Report Tests&amp;quot;&quot;/&gt;&lt;property id=&quot;20307&quot; value=&quot;313&quot;/&gt;&lt;/object&gt;&lt;object type=&quot;3&quot; unique_id=&quot;10357&quot;&gt;&lt;property id=&quot;20148&quot; value=&quot;5&quot;/&gt;&lt;property id=&quot;20300&quot; value=&quot;Slide 51 - &amp;quot;Projective Tests&amp;quot;&quot;/&gt;&lt;property id=&quot;20307&quot; value=&quot;314&quot;/&gt;&lt;/object&gt;&lt;object type=&quot;3&quot; unique_id=&quot;10358&quot;&gt;&lt;property id=&quot;20148&quot; value=&quot;5&quot;/&gt;&lt;property id=&quot;20300&quot; value=&quot;Slide 52 - &amp;quot;Projective Tests&amp;quot;&quot;/&gt;&lt;property id=&quot;20307&quot; value=&quot;315&quot;/&gt;&lt;/object&gt;&lt;object type=&quot;3&quot; unique_id=&quot;10359&quot;&gt;&lt;property id=&quot;20148&quot; value=&quot;5&quot;/&gt;&lt;property id=&quot;20300&quot; value=&quot;Slide 53 - &amp;quot;Rorschach Inkblot Test&amp;quot;&quot;/&gt;&lt;property id=&quot;20307&quot; value=&quot;316&quot;/&gt;&lt;/object&gt;&lt;object type=&quot;3&quot; unique_id=&quot;10360&quot;&gt;&lt;property id=&quot;20148&quot; value=&quot;5&quot;/&gt;&lt;property id=&quot;20300&quot; value=&quot;Slide 54 - &amp;quot;Other Assessment Methods&amp;quot;&quot;/&gt;&lt;property id=&quot;20307&quot; value=&quot;318&quot;/&gt;&lt;/object&gt;&lt;/object&gt;&lt;/object&gt;&lt;/database&gt;"/>
</p:tagLst>
</file>

<file path=ppt/theme/theme1.xml><?xml version="1.0" encoding="utf-8"?>
<a:theme xmlns:a="http://schemas.openxmlformats.org/drawingml/2006/main" name="K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ing Template">
  <a:themeElements>
    <a:clrScheme name="1_King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King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ing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 Template</Template>
  <TotalTime>1342</TotalTime>
  <Words>1503</Words>
  <Application>Microsoft Office PowerPoint</Application>
  <PresentationFormat>On-screen Show (4:3)</PresentationFormat>
  <Paragraphs>387</Paragraphs>
  <Slides>48</Slides>
  <Notes>5</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King Template</vt:lpstr>
      <vt:lpstr>1_King Template</vt:lpstr>
      <vt:lpstr>Chapter 10 </vt:lpstr>
      <vt:lpstr>Chapter Preview</vt:lpstr>
      <vt:lpstr>Personality</vt:lpstr>
      <vt:lpstr>Psychodynamic Perspectives</vt:lpstr>
      <vt:lpstr>Structures of Personality</vt:lpstr>
      <vt:lpstr>Defense Mechanisms</vt:lpstr>
      <vt:lpstr>Psychosexual Stages of Personality Development</vt:lpstr>
      <vt:lpstr>Psychosexual Stages of Personality Development</vt:lpstr>
      <vt:lpstr>Phallic Stage</vt:lpstr>
      <vt:lpstr>Psychosexual Stages of Personality Development</vt:lpstr>
      <vt:lpstr>Defense Mechanisms  &amp; Freudian Stages</vt:lpstr>
      <vt:lpstr>Jung’s Analytical Theory</vt:lpstr>
      <vt:lpstr>Adler’s Individual Psychology</vt:lpstr>
      <vt:lpstr>Humanistic Perspectives</vt:lpstr>
      <vt:lpstr>Maslow’s Hierarchy of Needs </vt:lpstr>
      <vt:lpstr>Maslow’s Hierarchy of Needs </vt:lpstr>
      <vt:lpstr>Rogers’ Approach</vt:lpstr>
      <vt:lpstr>Self-Concept</vt:lpstr>
      <vt:lpstr>Rogers’ Approach</vt:lpstr>
      <vt:lpstr>Trait Perspectives</vt:lpstr>
      <vt:lpstr>Five-Factor Model</vt:lpstr>
      <vt:lpstr>PowerPoint Presentation</vt:lpstr>
      <vt:lpstr>PowerPoint Presentation</vt:lpstr>
      <vt:lpstr>PowerPoint Presentation</vt:lpstr>
      <vt:lpstr>PowerPoint Presentation</vt:lpstr>
      <vt:lpstr>PowerPoint Presentation</vt:lpstr>
      <vt:lpstr>Five-Factor Model</vt:lpstr>
      <vt:lpstr>Five-Factor Model</vt:lpstr>
      <vt:lpstr>Social Cognitive Perspectives</vt:lpstr>
      <vt:lpstr>Bandura’s Social Cognitive Theory</vt:lpstr>
      <vt:lpstr>Mischel’s Contributions</vt:lpstr>
      <vt:lpstr>Mischel’s Contributions</vt:lpstr>
      <vt:lpstr>Evaluation of Social Cognitive Perspectives</vt:lpstr>
      <vt:lpstr>Social Cognitive Perspective</vt:lpstr>
      <vt:lpstr>Biological Perspectives</vt:lpstr>
      <vt:lpstr>Eysenck’s RAS Theory</vt:lpstr>
      <vt:lpstr>Gray’s Reinforcement Sensitivity</vt:lpstr>
      <vt:lpstr>Role of Neurotransmitters</vt:lpstr>
      <vt:lpstr>Behavior Genetics</vt:lpstr>
      <vt:lpstr>Biological Perspectives</vt:lpstr>
      <vt:lpstr>Personality Assessment</vt:lpstr>
      <vt:lpstr>Self-Report Tests</vt:lpstr>
      <vt:lpstr>Self-Report Tests</vt:lpstr>
      <vt:lpstr>Self-Report Tests</vt:lpstr>
      <vt:lpstr>Projective Tests</vt:lpstr>
      <vt:lpstr>Projective Tests</vt:lpstr>
      <vt:lpstr>Type of Stimulus Used in the Rorschach Inkblot Test</vt:lpstr>
      <vt:lpstr>Picture from the Thematic Apperception Test (TAT)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225</cp:revision>
  <dcterms:created xsi:type="dcterms:W3CDTF">2012-07-20T06:05:27Z</dcterms:created>
  <dcterms:modified xsi:type="dcterms:W3CDTF">2014-11-14T14:04:49Z</dcterms:modified>
</cp:coreProperties>
</file>