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74" r:id="rId3"/>
    <p:sldId id="285" r:id="rId4"/>
    <p:sldId id="286" r:id="rId5"/>
    <p:sldId id="287" r:id="rId6"/>
    <p:sldId id="277" r:id="rId7"/>
    <p:sldId id="278" r:id="rId8"/>
    <p:sldId id="282" r:id="rId9"/>
    <p:sldId id="284" r:id="rId10"/>
    <p:sldId id="275" r:id="rId11"/>
    <p:sldId id="288" r:id="rId12"/>
    <p:sldId id="289" r:id="rId13"/>
    <p:sldId id="297" r:id="rId14"/>
    <p:sldId id="257" r:id="rId15"/>
    <p:sldId id="258" r:id="rId16"/>
    <p:sldId id="276" r:id="rId17"/>
    <p:sldId id="290" r:id="rId18"/>
    <p:sldId id="292" r:id="rId19"/>
    <p:sldId id="293" r:id="rId20"/>
    <p:sldId id="291" r:id="rId21"/>
    <p:sldId id="272" r:id="rId22"/>
    <p:sldId id="269" r:id="rId23"/>
    <p:sldId id="270" r:id="rId24"/>
    <p:sldId id="273" r:id="rId25"/>
    <p:sldId id="296" r:id="rId26"/>
    <p:sldId id="295" r:id="rId27"/>
    <p:sldId id="27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80" y="-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0E820-2DAC-4561-9CDA-A837FC6E19C2}" type="datetimeFigureOut">
              <a:rPr lang="en-US" smtClean="0"/>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AE469-6B1D-4B37-AED7-EB1D94B9B341}" type="slidenum">
              <a:rPr lang="en-US" smtClean="0"/>
              <a:t>‹#›</a:t>
            </a:fld>
            <a:endParaRPr lang="en-US"/>
          </a:p>
        </p:txBody>
      </p:sp>
    </p:spTree>
    <p:extLst>
      <p:ext uri="{BB962C8B-B14F-4D97-AF65-F5344CB8AC3E}">
        <p14:creationId xmlns:p14="http://schemas.microsoft.com/office/powerpoint/2010/main" val="211691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C3F416CD-67A3-4CF0-A210-F6AF31AC147F}" type="datetimeFigureOut">
              <a:rPr lang="en-US" smtClean="0"/>
              <a:pPr eaLnBrk="1" latinLnBrk="0" hangingPunct="1"/>
              <a:t>8/31/2015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3F416CD-67A3-4CF0-A210-F6AF31AC147F}" type="datetimeFigureOut">
              <a:rPr lang="en-US" smtClean="0"/>
              <a:pPr eaLnBrk="1" latinLnBrk="0" hangingPunct="1"/>
              <a:t>8/31/2015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3F416CD-67A3-4CF0-A210-F6AF31AC147F}" type="datetimeFigureOut">
              <a:rPr lang="en-US" smtClean="0"/>
              <a:pPr eaLnBrk="1" latinLnBrk="0" hangingPunct="1"/>
              <a:t>8/31/2015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3F416CD-67A3-4CF0-A210-F6AF31AC147F}" type="datetimeFigureOut">
              <a:rPr lang="en-US" smtClean="0"/>
              <a:pPr eaLnBrk="1" latinLnBrk="0" hangingPunct="1"/>
              <a:t>8/31/2015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6652B35-718D-4E28-AFEB-B694A3B357E8}" type="slidenum">
              <a:rPr kumimoji="0" lang="en-US" smtClean="0"/>
              <a:pPr eaLnBrk="1" latinLnBrk="0" hangingPunct="1"/>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C3F416CD-67A3-4CF0-A210-F6AF31AC147F}" type="datetimeFigureOut">
              <a:rPr lang="en-US" smtClean="0"/>
              <a:pPr eaLnBrk="1" latinLnBrk="0" hangingPunct="1"/>
              <a:t>8/31/2015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6652B35-718D-4E28-AFEB-B694A3B357E8}" type="slidenum">
              <a:rPr kumimoji="0" lang="en-US" smtClean="0"/>
              <a:pPr eaLnBrk="1" latinLnBrk="0" hangingPunct="1"/>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C3F416CD-67A3-4CF0-A210-F6AF31AC147F}" type="datetimeFigureOut">
              <a:rPr lang="en-US" smtClean="0"/>
              <a:pPr eaLnBrk="1" latinLnBrk="0" hangingPunct="1"/>
              <a:t>8/31/2015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6652B35-718D-4E28-AFEB-B694A3B357E8}" type="slidenum">
              <a:rPr kumimoji="0" lang="en-US" smtClean="0"/>
              <a:pPr eaLnBrk="1" latinLnBrk="0" hangingPunct="1"/>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lgn="l" eaLnBrk="1" latinLnBrk="0" hangingPunct="1"/>
            <a:fld id="{C3F416CD-67A3-4CF0-A210-F6AF31AC147F}" type="datetimeFigureOut">
              <a:rPr lang="en-US" smtClean="0"/>
              <a:pPr algn="l" eaLnBrk="1" latinLnBrk="0" hangingPunct="1"/>
              <a:t>8/31/2015</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pPr algn="r" eaLnBrk="1" latinLnBrk="0" hangingPunct="1"/>
            <a:fld id="{96652B35-718D-4E28-AFEB-B694A3B357E8}" type="slidenum">
              <a:rPr kumimoji="0" lang="en-US" smtClean="0"/>
              <a:pPr algn="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eaLnBrk="1" latinLnBrk="0" hangingPunct="1"/>
            <a:fld id="{C3F416CD-67A3-4CF0-A210-F6AF31AC147F}" type="datetimeFigureOut">
              <a:rPr lang="en-US" smtClean="0"/>
              <a:pPr eaLnBrk="1" latinLnBrk="0" hangingPunct="1"/>
              <a:t>8/31/2015</a:t>
            </a:fld>
            <a:endParaRPr lang="en-US"/>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fld id="{96652B35-718D-4E28-AFEB-B694A3B357E8}" type="slidenum">
              <a:rPr kumimoji="0" lang="en-US" smtClean="0"/>
              <a:pPr eaLnBrk="1" latinLnBrk="0" hangingPunct="1"/>
              <a:t>‹#›</a:t>
            </a:fld>
            <a:endParaRPr kumimoji="0"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fld id="{C3F416CD-67A3-4CF0-A210-F6AF31AC147F}" type="datetimeFigureOut">
              <a:rPr lang="en-US" smtClean="0"/>
              <a:pPr eaLnBrk="1" latinLnBrk="0" hangingPunct="1"/>
              <a:t>8/31/2015</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96652B35-718D-4E28-AFEB-B694A3B357E8}"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eaLnBrk="1" latinLnBrk="0" hangingPunct="1"/>
            <a:fld id="{C3F416CD-67A3-4CF0-A210-F6AF31AC147F}" type="datetimeFigureOut">
              <a:rPr lang="en-US" smtClean="0"/>
              <a:pPr eaLnBrk="1" latinLnBrk="0" hangingPunct="1"/>
              <a:t>8/31/2015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6652B35-718D-4E28-AFEB-B694A3B357E8}"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C3F416CD-67A3-4CF0-A210-F6AF31AC147F}" type="datetimeFigureOut">
              <a:rPr lang="en-US" smtClean="0"/>
              <a:pPr eaLnBrk="1" latinLnBrk="0" hangingPunct="1"/>
              <a:t>8/31/2015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6652B35-718D-4E28-AFEB-B694A3B357E8}" type="slidenum">
              <a:rPr kumimoji="0" lang="en-US" smtClean="0"/>
              <a:pPr eaLnBrk="1" latinLnBrk="0" hangingPunct="1"/>
              <a:t>‹#›</a:t>
            </a:fld>
            <a:endParaRPr kumimoji="0"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lgn="l" eaLnBrk="1" latinLnBrk="0" hangingPunct="1"/>
            <a:fld id="{C3F416CD-67A3-4CF0-A210-F6AF31AC147F}" type="datetimeFigureOut">
              <a:rPr lang="en-US" smtClean="0"/>
              <a:pPr algn="l" eaLnBrk="1" latinLnBrk="0" hangingPunct="1"/>
              <a:t>8/31/2015</a:t>
            </a:fld>
            <a:endParaRPr lang="en-US" sz="800" dirty="0">
              <a:solidFill>
                <a:schemeClr val="accent2"/>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800" dirty="0">
              <a:solidFill>
                <a:schemeClr val="accent2"/>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Mindset and Motivation</a:t>
            </a:r>
            <a:endParaRPr lang="en-US" dirty="0"/>
          </a:p>
        </p:txBody>
      </p:sp>
      <p:sp>
        <p:nvSpPr>
          <p:cNvPr id="3" name="Subtitle 2"/>
          <p:cNvSpPr>
            <a:spLocks noGrp="1"/>
          </p:cNvSpPr>
          <p:nvPr>
            <p:ph type="subTitle" idx="1"/>
          </p:nvPr>
        </p:nvSpPr>
        <p:spPr/>
        <p:txBody>
          <a:bodyPr>
            <a:normAutofit/>
          </a:bodyPr>
          <a:lstStyle/>
          <a:p>
            <a:r>
              <a:rPr lang="en-US" sz="2000" dirty="0" smtClean="0">
                <a:latin typeface="Garamond" panose="02020404030301010803" pitchFamily="18" charset="0"/>
              </a:rPr>
              <a:t>Donna Vandergrift</a:t>
            </a:r>
          </a:p>
          <a:p>
            <a:r>
              <a:rPr lang="en-US" sz="2000" dirty="0" smtClean="0">
                <a:latin typeface="Garamond" panose="02020404030301010803" pitchFamily="18" charset="0"/>
              </a:rPr>
              <a:t>Welcome </a:t>
            </a:r>
            <a:r>
              <a:rPr lang="en-US" sz="2000" strike="sngStrike" dirty="0" smtClean="0">
                <a:latin typeface="Garamond" panose="02020404030301010803" pitchFamily="18" charset="0"/>
              </a:rPr>
              <a:t>Back</a:t>
            </a:r>
            <a:r>
              <a:rPr lang="en-US" sz="2000" dirty="0" smtClean="0">
                <a:latin typeface="Garamond" panose="02020404030301010803" pitchFamily="18" charset="0"/>
              </a:rPr>
              <a:t> to RCBC Day</a:t>
            </a:r>
          </a:p>
          <a:p>
            <a:r>
              <a:rPr lang="en-US" sz="2000" dirty="0" smtClean="0">
                <a:latin typeface="Garamond" panose="02020404030301010803" pitchFamily="18" charset="0"/>
              </a:rPr>
              <a:t>8/31/15</a:t>
            </a:r>
            <a:endParaRPr lang="en-US" sz="2000" dirty="0">
              <a:latin typeface="Garamond" panose="02020404030301010803" pitchFamily="18" charset="0"/>
            </a:endParaRPr>
          </a:p>
        </p:txBody>
      </p:sp>
    </p:spTree>
    <p:extLst>
      <p:ext uri="{BB962C8B-B14F-4D97-AF65-F5344CB8AC3E}">
        <p14:creationId xmlns:p14="http://schemas.microsoft.com/office/powerpoint/2010/main" val="80093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r>
              <a:rPr lang="en-US" altLang="en-US" sz="3000" dirty="0" smtClean="0"/>
              <a:t>Underprepared students are often not ready for college-level work because of gaps in one or more of the following areas:</a:t>
            </a:r>
          </a:p>
        </p:txBody>
      </p:sp>
      <p:sp>
        <p:nvSpPr>
          <p:cNvPr id="47107" name="Rectangle 3"/>
          <p:cNvSpPr>
            <a:spLocks noGrp="1" noChangeArrowheads="1"/>
          </p:cNvSpPr>
          <p:nvPr>
            <p:ph type="body" idx="1"/>
          </p:nvPr>
        </p:nvSpPr>
        <p:spPr>
          <a:xfrm>
            <a:off x="533400" y="1676400"/>
            <a:ext cx="8305800" cy="4876800"/>
          </a:xfrm>
        </p:spPr>
        <p:txBody>
          <a:bodyPr>
            <a:normAutofit/>
          </a:bodyPr>
          <a:lstStyle/>
          <a:p>
            <a:pPr eaLnBrk="1" hangingPunct="1"/>
            <a:r>
              <a:rPr lang="en-US" altLang="en-US" sz="2800" dirty="0" smtClean="0">
                <a:solidFill>
                  <a:schemeClr val="bg1">
                    <a:lumMod val="50000"/>
                  </a:schemeClr>
                </a:solidFill>
              </a:rPr>
              <a:t>General knowledge (e.g., history, lit, civics)</a:t>
            </a:r>
          </a:p>
          <a:p>
            <a:pPr eaLnBrk="1" hangingPunct="1"/>
            <a:r>
              <a:rPr lang="en-US" altLang="en-US" sz="2800" dirty="0" smtClean="0">
                <a:solidFill>
                  <a:schemeClr val="bg1">
                    <a:lumMod val="50000"/>
                  </a:schemeClr>
                </a:solidFill>
              </a:rPr>
              <a:t>Skills areas (e.g., reading, writing, math)</a:t>
            </a:r>
          </a:p>
          <a:p>
            <a:pPr eaLnBrk="1" hangingPunct="1"/>
            <a:r>
              <a:rPr lang="en-US" altLang="en-US" sz="2800" dirty="0" smtClean="0"/>
              <a:t>Study skills and self management</a:t>
            </a:r>
          </a:p>
          <a:p>
            <a:pPr eaLnBrk="1" hangingPunct="1"/>
            <a:r>
              <a:rPr lang="en-US" altLang="en-US" sz="2800" dirty="0" smtClean="0"/>
              <a:t>Critical thinking and analysis</a:t>
            </a:r>
          </a:p>
          <a:p>
            <a:pPr eaLnBrk="1" hangingPunct="1"/>
            <a:r>
              <a:rPr lang="en-US" altLang="en-US" sz="2800" dirty="0" smtClean="0">
                <a:solidFill>
                  <a:schemeClr val="bg1">
                    <a:lumMod val="50000"/>
                  </a:schemeClr>
                </a:solidFill>
              </a:rPr>
              <a:t>Technological competencies</a:t>
            </a:r>
          </a:p>
          <a:p>
            <a:pPr eaLnBrk="1" hangingPunct="1"/>
            <a:r>
              <a:rPr lang="en-US" altLang="en-US" sz="2800" dirty="0" smtClean="0"/>
              <a:t>Knowledge of behaviors leading to success</a:t>
            </a:r>
          </a:p>
          <a:p>
            <a:pPr eaLnBrk="1" hangingPunct="1"/>
            <a:r>
              <a:rPr lang="en-US" altLang="en-US" sz="2800" dirty="0" smtClean="0"/>
              <a:t>A vision supporting motivation &amp; persistence</a:t>
            </a:r>
          </a:p>
          <a:p>
            <a:pPr eaLnBrk="1" hangingPunct="1"/>
            <a:r>
              <a:rPr lang="en-US" altLang="en-US" sz="2800" dirty="0" smtClean="0"/>
              <a:t>Willingness to take instructors’ advice</a:t>
            </a:r>
          </a:p>
          <a:p>
            <a:pPr lvl="2" eaLnBrk="1" hangingPunct="1">
              <a:buFont typeface="Wingdings" pitchFamily="2" charset="2"/>
              <a:buNone/>
            </a:pPr>
            <a:endParaRPr lang="en-US" altLang="en-US" sz="2100" dirty="0" smtClean="0"/>
          </a:p>
        </p:txBody>
      </p:sp>
    </p:spTree>
    <p:extLst>
      <p:ext uri="{BB962C8B-B14F-4D97-AF65-F5344CB8AC3E}">
        <p14:creationId xmlns:p14="http://schemas.microsoft.com/office/powerpoint/2010/main" val="1103598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are your core beliefs about our students?</a:t>
            </a:r>
          </a:p>
          <a:p>
            <a:endParaRPr lang="en-US" dirty="0"/>
          </a:p>
          <a:p>
            <a:r>
              <a:rPr lang="en-US" dirty="0" smtClean="0"/>
              <a:t>What are your beliefs about intelligence and ability?</a:t>
            </a:r>
          </a:p>
          <a:p>
            <a:endParaRPr lang="en-US" dirty="0"/>
          </a:p>
          <a:p>
            <a:r>
              <a:rPr lang="en-US" dirty="0" smtClean="0"/>
              <a:t>Take the Mindset Quiz.</a:t>
            </a:r>
            <a:endParaRPr lang="en-US" dirty="0"/>
          </a:p>
        </p:txBody>
      </p:sp>
      <p:sp>
        <p:nvSpPr>
          <p:cNvPr id="3" name="Title 2"/>
          <p:cNvSpPr>
            <a:spLocks noGrp="1"/>
          </p:cNvSpPr>
          <p:nvPr>
            <p:ph type="title"/>
          </p:nvPr>
        </p:nvSpPr>
        <p:spPr/>
        <p:txBody>
          <a:bodyPr>
            <a:normAutofit fontScale="90000"/>
          </a:bodyPr>
          <a:lstStyle/>
          <a:p>
            <a:r>
              <a:rPr lang="en-US" dirty="0" smtClean="0"/>
              <a:t>What do you Think the Problem is?</a:t>
            </a:r>
            <a:endParaRPr lang="en-US" dirty="0"/>
          </a:p>
        </p:txBody>
      </p:sp>
    </p:spTree>
    <p:extLst>
      <p:ext uri="{BB962C8B-B14F-4D97-AF65-F5344CB8AC3E}">
        <p14:creationId xmlns:p14="http://schemas.microsoft.com/office/powerpoint/2010/main" val="2421779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382000" cy="5029200"/>
          </a:xfrm>
        </p:spPr>
        <p:txBody>
          <a:bodyPr>
            <a:noAutofit/>
          </a:bodyPr>
          <a:lstStyle/>
          <a:p>
            <a:r>
              <a:rPr lang="en-US" sz="2300" dirty="0" smtClean="0"/>
              <a:t>Developed by Carol </a:t>
            </a:r>
            <a:r>
              <a:rPr lang="en-US" sz="2300" dirty="0" err="1" smtClean="0"/>
              <a:t>Dweck</a:t>
            </a:r>
            <a:r>
              <a:rPr lang="en-US" sz="2300" dirty="0" smtClean="0"/>
              <a:t>, Professor, Stanford University.</a:t>
            </a:r>
          </a:p>
          <a:p>
            <a:endParaRPr lang="en-US" sz="2300" dirty="0" smtClean="0"/>
          </a:p>
          <a:p>
            <a:r>
              <a:rPr lang="en-US" sz="2300" dirty="0" smtClean="0"/>
              <a:t>Mindset a mental attitude that determines how you will interpret and respond to situations.</a:t>
            </a:r>
          </a:p>
          <a:p>
            <a:endParaRPr lang="en-US" sz="2300" dirty="0"/>
          </a:p>
          <a:p>
            <a:r>
              <a:rPr lang="en-US" sz="2300" i="1" dirty="0"/>
              <a:t>In a fixed mindset students believe their basic abilities, their intelligence, their talents, are just fixed traits. They have a certain amount and that’s that, and then their goal becomes to look smart all the time and never look dumb. In a growth mindset students understand that their talents and abilities can be developed through effort, good teaching and persistence. They don’t necessarily think everyone’s the same or anyone can be Einstein, but they believe everyone can get smarter if they work at it.</a:t>
            </a:r>
            <a:br>
              <a:rPr lang="en-US" sz="2300" i="1" dirty="0"/>
            </a:br>
            <a:r>
              <a:rPr lang="en-US" sz="2300" i="1" dirty="0" smtClean="0"/>
              <a:t>                           </a:t>
            </a:r>
            <a:r>
              <a:rPr lang="en-US" sz="2300" dirty="0" smtClean="0"/>
              <a:t>—</a:t>
            </a:r>
            <a:r>
              <a:rPr lang="en-US" sz="2300" dirty="0"/>
              <a:t>Carol </a:t>
            </a:r>
            <a:r>
              <a:rPr lang="en-US" sz="2300" dirty="0" err="1"/>
              <a:t>Dweck</a:t>
            </a:r>
            <a:r>
              <a:rPr lang="en-US" sz="2300" dirty="0"/>
              <a:t>, Stanford </a:t>
            </a:r>
            <a:r>
              <a:rPr lang="en-US" sz="2300" dirty="0" smtClean="0"/>
              <a:t>University</a:t>
            </a:r>
          </a:p>
        </p:txBody>
      </p:sp>
      <p:sp>
        <p:nvSpPr>
          <p:cNvPr id="3" name="Title 2"/>
          <p:cNvSpPr>
            <a:spLocks noGrp="1"/>
          </p:cNvSpPr>
          <p:nvPr>
            <p:ph type="title"/>
          </p:nvPr>
        </p:nvSpPr>
        <p:spPr>
          <a:xfrm>
            <a:off x="457200" y="152400"/>
            <a:ext cx="8229600" cy="1265238"/>
          </a:xfrm>
        </p:spPr>
        <p:txBody>
          <a:bodyPr/>
          <a:lstStyle/>
          <a:p>
            <a:r>
              <a:rPr lang="en-US" dirty="0" smtClean="0"/>
              <a:t>Mindset</a:t>
            </a:r>
            <a:endParaRPr lang="en-US" dirty="0"/>
          </a:p>
        </p:txBody>
      </p:sp>
    </p:spTree>
    <p:extLst>
      <p:ext uri="{BB962C8B-B14F-4D97-AF65-F5344CB8AC3E}">
        <p14:creationId xmlns:p14="http://schemas.microsoft.com/office/powerpoint/2010/main" val="3905367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61756657"/>
              </p:ext>
            </p:extLst>
          </p:nvPr>
        </p:nvGraphicFramePr>
        <p:xfrm>
          <a:off x="0" y="677112"/>
          <a:ext cx="9067800" cy="6180891"/>
        </p:xfrm>
        <a:graphic>
          <a:graphicData uri="http://schemas.openxmlformats.org/drawingml/2006/table">
            <a:tbl>
              <a:tblPr firstRow="1" firstCol="1" bandRow="1">
                <a:tableStyleId>{5C22544A-7EE6-4342-B048-85BDC9FD1C3A}</a:tableStyleId>
              </a:tblPr>
              <a:tblGrid>
                <a:gridCol w="5814185"/>
                <a:gridCol w="752249"/>
                <a:gridCol w="677025"/>
                <a:gridCol w="752249"/>
                <a:gridCol w="1072092"/>
              </a:tblGrid>
              <a:tr h="391743">
                <a:tc>
                  <a:txBody>
                    <a:bodyPr/>
                    <a:lstStyle/>
                    <a:p>
                      <a:pPr marL="57150" marR="0">
                        <a:lnSpc>
                          <a:spcPct val="115000"/>
                        </a:lnSpc>
                        <a:spcBef>
                          <a:spcPts val="0"/>
                        </a:spcBef>
                        <a:spcAft>
                          <a:spcPts val="180"/>
                        </a:spcAft>
                      </a:pPr>
                      <a:r>
                        <a:rPr lang="en-US" sz="900" dirty="0">
                          <a:effectLst/>
                        </a:rPr>
                        <a:t> </a:t>
                      </a:r>
                      <a:endParaRPr lang="en-US" sz="900" dirty="0">
                        <a:effectLst/>
                        <a:latin typeface="Calibri"/>
                        <a:ea typeface="Times New Roman"/>
                        <a:cs typeface="Times New Roman"/>
                      </a:endParaRPr>
                    </a:p>
                  </a:txBody>
                  <a:tcPr marL="55647" marR="55647" marT="0" marB="0" anchor="ctr"/>
                </a:tc>
                <a:tc>
                  <a:txBody>
                    <a:bodyPr/>
                    <a:lstStyle/>
                    <a:p>
                      <a:pPr marL="0" marR="0" algn="ctr">
                        <a:lnSpc>
                          <a:spcPct val="115000"/>
                        </a:lnSpc>
                        <a:spcBef>
                          <a:spcPts val="0"/>
                        </a:spcBef>
                        <a:spcAft>
                          <a:spcPts val="180"/>
                        </a:spcAft>
                      </a:pPr>
                      <a:r>
                        <a:rPr lang="en-US" sz="700">
                          <a:effectLst/>
                        </a:rPr>
                        <a:t>Strongly Agree</a:t>
                      </a:r>
                      <a:endParaRPr lang="en-US" sz="900">
                        <a:effectLst/>
                        <a:latin typeface="Calibri"/>
                        <a:ea typeface="Times New Roman"/>
                        <a:cs typeface="Times New Roman"/>
                      </a:endParaRPr>
                    </a:p>
                  </a:txBody>
                  <a:tcPr marL="55647" marR="55647" marT="0" marB="0" anchor="ctr"/>
                </a:tc>
                <a:tc>
                  <a:txBody>
                    <a:bodyPr/>
                    <a:lstStyle/>
                    <a:p>
                      <a:pPr marL="0" marR="0" algn="ctr">
                        <a:lnSpc>
                          <a:spcPct val="115000"/>
                        </a:lnSpc>
                        <a:spcBef>
                          <a:spcPts val="0"/>
                        </a:spcBef>
                        <a:spcAft>
                          <a:spcPts val="180"/>
                        </a:spcAft>
                      </a:pPr>
                      <a:r>
                        <a:rPr lang="en-US" sz="700">
                          <a:effectLst/>
                        </a:rPr>
                        <a:t>Agree</a:t>
                      </a:r>
                      <a:endParaRPr lang="en-US" sz="900">
                        <a:effectLst/>
                        <a:latin typeface="Calibri"/>
                        <a:ea typeface="Times New Roman"/>
                        <a:cs typeface="Times New Roman"/>
                      </a:endParaRPr>
                    </a:p>
                  </a:txBody>
                  <a:tcPr marL="55647" marR="55647" marT="0" marB="0" anchor="ctr"/>
                </a:tc>
                <a:tc>
                  <a:txBody>
                    <a:bodyPr/>
                    <a:lstStyle/>
                    <a:p>
                      <a:pPr marL="0" marR="0" algn="ctr">
                        <a:lnSpc>
                          <a:spcPct val="115000"/>
                        </a:lnSpc>
                        <a:spcBef>
                          <a:spcPts val="0"/>
                        </a:spcBef>
                        <a:spcAft>
                          <a:spcPts val="180"/>
                        </a:spcAft>
                      </a:pPr>
                      <a:r>
                        <a:rPr lang="en-US" sz="700">
                          <a:effectLst/>
                        </a:rPr>
                        <a:t>Disagree</a:t>
                      </a:r>
                      <a:endParaRPr lang="en-US" sz="900">
                        <a:effectLst/>
                        <a:latin typeface="Calibri"/>
                        <a:ea typeface="Times New Roman"/>
                        <a:cs typeface="Times New Roman"/>
                      </a:endParaRPr>
                    </a:p>
                  </a:txBody>
                  <a:tcPr marL="55647" marR="55647" marT="0" marB="0" anchor="ctr"/>
                </a:tc>
                <a:tc>
                  <a:txBody>
                    <a:bodyPr/>
                    <a:lstStyle/>
                    <a:p>
                      <a:pPr marL="0" marR="0" algn="ctr">
                        <a:lnSpc>
                          <a:spcPct val="115000"/>
                        </a:lnSpc>
                        <a:spcBef>
                          <a:spcPts val="0"/>
                        </a:spcBef>
                        <a:spcAft>
                          <a:spcPts val="180"/>
                        </a:spcAft>
                      </a:pPr>
                      <a:r>
                        <a:rPr lang="en-US" sz="700">
                          <a:effectLst/>
                        </a:rPr>
                        <a:t>Strongly Disagree</a:t>
                      </a:r>
                      <a:endParaRPr lang="en-US" sz="900">
                        <a:effectLst/>
                        <a:latin typeface="Calibri"/>
                        <a:ea typeface="Times New Roman"/>
                        <a:cs typeface="Times New Roman"/>
                      </a:endParaRPr>
                    </a:p>
                  </a:txBody>
                  <a:tcPr marL="55647" marR="55647" marT="0" marB="0" anchor="ctr"/>
                </a:tc>
              </a:tr>
              <a:tr h="457034">
                <a:tc>
                  <a:txBody>
                    <a:bodyPr/>
                    <a:lstStyle/>
                    <a:p>
                      <a:pPr marL="342900" marR="0" lvl="0" indent="-342900">
                        <a:spcBef>
                          <a:spcPts val="0"/>
                        </a:spcBef>
                        <a:spcAft>
                          <a:spcPts val="0"/>
                        </a:spcAft>
                        <a:buFont typeface="+mj-lt"/>
                        <a:buAutoNum type="arabicPeriod"/>
                      </a:pPr>
                      <a:r>
                        <a:rPr lang="en-US" sz="1100" dirty="0">
                          <a:effectLst/>
                        </a:rPr>
                        <a:t>Intelligence is something people are born with that can’t be changed. </a:t>
                      </a:r>
                      <a:endParaRPr lang="en-US" sz="1000" dirty="0">
                        <a:solidFill>
                          <a:srgbClr val="000000"/>
                        </a:solidFill>
                        <a:effectLst/>
                        <a:latin typeface="Franklin Gothic Medium"/>
                        <a:ea typeface="Times New Roman"/>
                        <a:cs typeface="Franklin Gothic Medium"/>
                      </a:endParaRPr>
                    </a:p>
                  </a:txBody>
                  <a:tcPr marL="55647" marR="55647" marT="0" marB="0" anchor="ctr"/>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r>
              <a:tr h="457034">
                <a:tc>
                  <a:txBody>
                    <a:bodyPr/>
                    <a:lstStyle/>
                    <a:p>
                      <a:pPr marL="342900" marR="0" lvl="0" indent="-342900">
                        <a:spcBef>
                          <a:spcPts val="0"/>
                        </a:spcBef>
                        <a:spcAft>
                          <a:spcPts val="0"/>
                        </a:spcAft>
                        <a:buFont typeface="+mj-lt"/>
                        <a:buAutoNum type="arabicPeriod"/>
                      </a:pPr>
                      <a:r>
                        <a:rPr lang="en-US" sz="1100">
                          <a:effectLst/>
                        </a:rPr>
                        <a:t>You can always substantially change how intelligent you are. </a:t>
                      </a:r>
                      <a:endParaRPr lang="en-US" sz="1000">
                        <a:solidFill>
                          <a:srgbClr val="000000"/>
                        </a:solidFill>
                        <a:effectLst/>
                        <a:latin typeface="Franklin Gothic Medium"/>
                        <a:ea typeface="Times New Roman"/>
                        <a:cs typeface="Franklin Gothic Medium"/>
                      </a:endParaRPr>
                    </a:p>
                  </a:txBody>
                  <a:tcPr marL="55647" marR="55647" marT="0" marB="0" anchor="ctr"/>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r>
              <a:tr h="663835">
                <a:tc>
                  <a:txBody>
                    <a:bodyPr/>
                    <a:lstStyle/>
                    <a:p>
                      <a:pPr marL="342900" marR="0" lvl="0" indent="-342900">
                        <a:spcBef>
                          <a:spcPts val="0"/>
                        </a:spcBef>
                        <a:spcAft>
                          <a:spcPts val="0"/>
                        </a:spcAft>
                        <a:buFont typeface="+mj-lt"/>
                        <a:buAutoNum type="arabicPeriod"/>
                      </a:pPr>
                      <a:r>
                        <a:rPr lang="en-US" sz="1100">
                          <a:effectLst/>
                        </a:rPr>
                        <a:t>You are a certain kind of person, and there is not much that can be done to really change that. </a:t>
                      </a:r>
                      <a:endParaRPr lang="en-US" sz="1000">
                        <a:solidFill>
                          <a:srgbClr val="000000"/>
                        </a:solidFill>
                        <a:effectLst/>
                        <a:latin typeface="Franklin Gothic Medium"/>
                        <a:ea typeface="Times New Roman"/>
                        <a:cs typeface="Franklin Gothic Medium"/>
                      </a:endParaRPr>
                    </a:p>
                  </a:txBody>
                  <a:tcPr marL="55647" marR="55647" marT="0" marB="0" anchor="ctr"/>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dirty="0">
                          <a:effectLst/>
                        </a:rPr>
                        <a:t> </a:t>
                      </a:r>
                      <a:endParaRPr lang="en-US" sz="900" dirty="0">
                        <a:effectLst/>
                        <a:latin typeface="Calibri"/>
                        <a:ea typeface="Times New Roman"/>
                        <a:cs typeface="Times New Roman"/>
                      </a:endParaRPr>
                    </a:p>
                  </a:txBody>
                  <a:tcPr marL="55647" marR="55647" marT="0" marB="0"/>
                </a:tc>
              </a:tr>
              <a:tr h="457034">
                <a:tc>
                  <a:txBody>
                    <a:bodyPr/>
                    <a:lstStyle/>
                    <a:p>
                      <a:pPr marL="342900" marR="0" lvl="0" indent="-342900">
                        <a:spcBef>
                          <a:spcPts val="0"/>
                        </a:spcBef>
                        <a:spcAft>
                          <a:spcPts val="0"/>
                        </a:spcAft>
                        <a:buFont typeface="+mj-lt"/>
                        <a:buAutoNum type="arabicPeriod"/>
                      </a:pPr>
                      <a:r>
                        <a:rPr lang="en-US" sz="1100">
                          <a:effectLst/>
                        </a:rPr>
                        <a:t>You can always change basic things about the kind of person you are. </a:t>
                      </a:r>
                      <a:endParaRPr lang="en-US" sz="1000">
                        <a:solidFill>
                          <a:srgbClr val="000000"/>
                        </a:solidFill>
                        <a:effectLst/>
                        <a:latin typeface="Franklin Gothic Medium"/>
                        <a:ea typeface="Times New Roman"/>
                        <a:cs typeface="Franklin Gothic Medium"/>
                      </a:endParaRPr>
                    </a:p>
                  </a:txBody>
                  <a:tcPr marL="55647" marR="55647" marT="0" marB="0" anchor="ctr"/>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r>
              <a:tr h="457034">
                <a:tc>
                  <a:txBody>
                    <a:bodyPr/>
                    <a:lstStyle/>
                    <a:p>
                      <a:pPr marL="342900" marR="0" lvl="0" indent="-342900">
                        <a:spcBef>
                          <a:spcPts val="0"/>
                        </a:spcBef>
                        <a:spcAft>
                          <a:spcPts val="0"/>
                        </a:spcAft>
                        <a:buFont typeface="+mj-lt"/>
                        <a:buAutoNum type="arabicPeriod"/>
                      </a:pPr>
                      <a:r>
                        <a:rPr lang="en-US" sz="1100">
                          <a:effectLst/>
                        </a:rPr>
                        <a:t>The harder you work at something, the better you will be at it. </a:t>
                      </a:r>
                      <a:endParaRPr lang="en-US" sz="1000">
                        <a:solidFill>
                          <a:srgbClr val="000000"/>
                        </a:solidFill>
                        <a:effectLst/>
                        <a:latin typeface="Franklin Gothic Medium"/>
                        <a:ea typeface="Times New Roman"/>
                        <a:cs typeface="Franklin Gothic Medium"/>
                      </a:endParaRPr>
                    </a:p>
                  </a:txBody>
                  <a:tcPr marL="55647" marR="55647" marT="0" marB="0" anchor="ctr"/>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dirty="0">
                          <a:effectLst/>
                        </a:rPr>
                        <a:t> </a:t>
                      </a:r>
                      <a:endParaRPr lang="en-US" sz="900" dirty="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r>
              <a:tr h="457034">
                <a:tc>
                  <a:txBody>
                    <a:bodyPr/>
                    <a:lstStyle/>
                    <a:p>
                      <a:pPr marL="342900" marR="0" lvl="0" indent="-342900">
                        <a:spcBef>
                          <a:spcPts val="0"/>
                        </a:spcBef>
                        <a:spcAft>
                          <a:spcPts val="0"/>
                        </a:spcAft>
                        <a:buFont typeface="+mj-lt"/>
                        <a:buAutoNum type="arabicPeriod"/>
                      </a:pPr>
                      <a:r>
                        <a:rPr lang="en-US" sz="1100">
                          <a:effectLst/>
                        </a:rPr>
                        <a:t>No matter what kind of person you are, you can always change substantially. </a:t>
                      </a:r>
                      <a:endParaRPr lang="en-US" sz="1000">
                        <a:solidFill>
                          <a:srgbClr val="000000"/>
                        </a:solidFill>
                        <a:effectLst/>
                        <a:latin typeface="Franklin Gothic Medium"/>
                        <a:ea typeface="Times New Roman"/>
                        <a:cs typeface="Franklin Gothic Medium"/>
                      </a:endParaRPr>
                    </a:p>
                  </a:txBody>
                  <a:tcPr marL="55647" marR="55647" marT="0" marB="0" anchor="ctr"/>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r>
              <a:tr h="457034">
                <a:tc>
                  <a:txBody>
                    <a:bodyPr/>
                    <a:lstStyle/>
                    <a:p>
                      <a:pPr marL="342900" marR="0" lvl="0" indent="-342900">
                        <a:spcBef>
                          <a:spcPts val="0"/>
                        </a:spcBef>
                        <a:spcAft>
                          <a:spcPts val="0"/>
                        </a:spcAft>
                        <a:buFont typeface="+mj-lt"/>
                        <a:buAutoNum type="arabicPeriod"/>
                      </a:pPr>
                      <a:r>
                        <a:rPr lang="en-US" sz="1100">
                          <a:effectLst/>
                        </a:rPr>
                        <a:t>Trying new things is stressful for me and I avoid it. </a:t>
                      </a:r>
                      <a:endParaRPr lang="en-US" sz="1000">
                        <a:solidFill>
                          <a:srgbClr val="000000"/>
                        </a:solidFill>
                        <a:effectLst/>
                        <a:latin typeface="Franklin Gothic Medium"/>
                        <a:ea typeface="Times New Roman"/>
                        <a:cs typeface="Franklin Gothic Medium"/>
                      </a:endParaRPr>
                    </a:p>
                  </a:txBody>
                  <a:tcPr marL="55647" marR="55647" marT="0" marB="0" anchor="ctr"/>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r>
              <a:tr h="685555">
                <a:tc>
                  <a:txBody>
                    <a:bodyPr/>
                    <a:lstStyle/>
                    <a:p>
                      <a:pPr marL="342900" marR="0" lvl="0" indent="-342900">
                        <a:spcBef>
                          <a:spcPts val="0"/>
                        </a:spcBef>
                        <a:spcAft>
                          <a:spcPts val="0"/>
                        </a:spcAft>
                        <a:buFont typeface="+mj-lt"/>
                        <a:buAutoNum type="arabicPeriod"/>
                      </a:pPr>
                      <a:r>
                        <a:rPr lang="en-US" sz="1100">
                          <a:effectLst/>
                        </a:rPr>
                        <a:t>I appreciate when people, parents, coaches, teachers give me feedback about my performance. </a:t>
                      </a:r>
                      <a:endParaRPr lang="en-US" sz="1000">
                        <a:solidFill>
                          <a:srgbClr val="000000"/>
                        </a:solidFill>
                        <a:effectLst/>
                        <a:latin typeface="Franklin Gothic Medium"/>
                        <a:ea typeface="Times New Roman"/>
                        <a:cs typeface="Franklin Gothic Medium"/>
                      </a:endParaRPr>
                    </a:p>
                  </a:txBody>
                  <a:tcPr marL="55647" marR="55647" marT="0" marB="0" anchor="ctr"/>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r>
              <a:tr h="457034">
                <a:tc>
                  <a:txBody>
                    <a:bodyPr/>
                    <a:lstStyle/>
                    <a:p>
                      <a:pPr marL="342900" marR="0" lvl="0" indent="-342900">
                        <a:spcBef>
                          <a:spcPts val="0"/>
                        </a:spcBef>
                        <a:spcAft>
                          <a:spcPts val="0"/>
                        </a:spcAft>
                        <a:buFont typeface="+mj-lt"/>
                        <a:buAutoNum type="arabicPeriod"/>
                      </a:pPr>
                      <a:r>
                        <a:rPr lang="en-US" sz="1100">
                          <a:effectLst/>
                        </a:rPr>
                        <a:t>I often get angry when I get negative feedback about my performance. </a:t>
                      </a:r>
                      <a:endParaRPr lang="en-US" sz="1000">
                        <a:solidFill>
                          <a:srgbClr val="000000"/>
                        </a:solidFill>
                        <a:effectLst/>
                        <a:latin typeface="Franklin Gothic Medium"/>
                        <a:ea typeface="Times New Roman"/>
                        <a:cs typeface="Franklin Gothic Medium"/>
                      </a:endParaRPr>
                    </a:p>
                  </a:txBody>
                  <a:tcPr marL="55647" marR="55647" marT="0" marB="0" anchor="ctr"/>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r>
              <a:tr h="391743">
                <a:tc>
                  <a:txBody>
                    <a:bodyPr/>
                    <a:lstStyle/>
                    <a:p>
                      <a:pPr marL="342900" marR="0" lvl="0" indent="-342900">
                        <a:spcBef>
                          <a:spcPts val="0"/>
                        </a:spcBef>
                        <a:spcAft>
                          <a:spcPts val="0"/>
                        </a:spcAft>
                        <a:buFont typeface="+mj-lt"/>
                        <a:buAutoNum type="arabicPeriod"/>
                      </a:pPr>
                      <a:r>
                        <a:rPr lang="en-US" sz="1100">
                          <a:effectLst/>
                        </a:rPr>
                        <a:t>All human beings are capable of learning. </a:t>
                      </a:r>
                      <a:endParaRPr lang="en-US" sz="1000">
                        <a:solidFill>
                          <a:srgbClr val="000000"/>
                        </a:solidFill>
                        <a:effectLst/>
                        <a:latin typeface="Franklin Gothic Medium"/>
                        <a:ea typeface="Times New Roman"/>
                        <a:cs typeface="Franklin Gothic Medium"/>
                      </a:endParaRPr>
                    </a:p>
                  </a:txBody>
                  <a:tcPr marL="55647" marR="55647" marT="0" marB="0" anchor="ctr"/>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r>
              <a:tr h="457034">
                <a:tc>
                  <a:txBody>
                    <a:bodyPr/>
                    <a:lstStyle/>
                    <a:p>
                      <a:pPr marL="342900" marR="0" lvl="0" indent="-342900">
                        <a:spcBef>
                          <a:spcPts val="0"/>
                        </a:spcBef>
                        <a:spcAft>
                          <a:spcPts val="0"/>
                        </a:spcAft>
                        <a:buFont typeface="+mj-lt"/>
                        <a:buAutoNum type="arabicPeriod"/>
                      </a:pPr>
                      <a:r>
                        <a:rPr lang="en-US" sz="1100">
                          <a:effectLst/>
                        </a:rPr>
                        <a:t>You can learn new things, but you can’t really change how intelligent you are.</a:t>
                      </a:r>
                      <a:endParaRPr lang="en-US" sz="1000">
                        <a:solidFill>
                          <a:srgbClr val="000000"/>
                        </a:solidFill>
                        <a:effectLst/>
                        <a:latin typeface="Franklin Gothic Medium"/>
                        <a:ea typeface="Times New Roman"/>
                        <a:cs typeface="Franklin Gothic Medium"/>
                      </a:endParaRPr>
                    </a:p>
                  </a:txBody>
                  <a:tcPr marL="55647" marR="55647" marT="0" marB="0" anchor="ctr"/>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r>
              <a:tr h="391743">
                <a:tc>
                  <a:txBody>
                    <a:bodyPr/>
                    <a:lstStyle/>
                    <a:p>
                      <a:pPr marL="342900" marR="0" lvl="0" indent="-342900">
                        <a:spcBef>
                          <a:spcPts val="0"/>
                        </a:spcBef>
                        <a:spcAft>
                          <a:spcPts val="0"/>
                        </a:spcAft>
                        <a:buFont typeface="+mj-lt"/>
                        <a:buAutoNum type="arabicPeriod"/>
                      </a:pPr>
                      <a:r>
                        <a:rPr lang="en-US" sz="1100">
                          <a:effectLst/>
                        </a:rPr>
                        <a:t>Truly smart people do not need to try hard. </a:t>
                      </a:r>
                      <a:endParaRPr lang="en-US" sz="1000">
                        <a:solidFill>
                          <a:srgbClr val="000000"/>
                        </a:solidFill>
                        <a:effectLst/>
                        <a:latin typeface="Franklin Gothic Medium"/>
                        <a:ea typeface="Times New Roman"/>
                        <a:cs typeface="Franklin Gothic Medium"/>
                      </a:endParaRPr>
                    </a:p>
                  </a:txBody>
                  <a:tcPr marL="55647" marR="55647" marT="0" marB="0" anchor="ctr"/>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a:effectLst/>
                        </a:rPr>
                        <a:t> </a:t>
                      </a:r>
                      <a:endParaRPr lang="en-US" sz="900">
                        <a:effectLst/>
                        <a:latin typeface="Calibri"/>
                        <a:ea typeface="Times New Roman"/>
                        <a:cs typeface="Times New Roman"/>
                      </a:endParaRPr>
                    </a:p>
                  </a:txBody>
                  <a:tcPr marL="55647" marR="55647" marT="0" marB="0"/>
                </a:tc>
                <a:tc>
                  <a:txBody>
                    <a:bodyPr/>
                    <a:lstStyle/>
                    <a:p>
                      <a:pPr marL="0" marR="0" algn="ctr">
                        <a:lnSpc>
                          <a:spcPct val="115000"/>
                        </a:lnSpc>
                        <a:spcBef>
                          <a:spcPts val="0"/>
                        </a:spcBef>
                        <a:spcAft>
                          <a:spcPts val="180"/>
                        </a:spcAft>
                      </a:pPr>
                      <a:r>
                        <a:rPr lang="en-US" sz="900" dirty="0">
                          <a:effectLst/>
                        </a:rPr>
                        <a:t> </a:t>
                      </a:r>
                      <a:endParaRPr lang="en-US" sz="900" dirty="0">
                        <a:effectLst/>
                        <a:latin typeface="Calibri"/>
                        <a:ea typeface="Times New Roman"/>
                        <a:cs typeface="Times New Roman"/>
                      </a:endParaRPr>
                    </a:p>
                  </a:txBody>
                  <a:tcPr marL="55647" marR="55647" marT="0" marB="0"/>
                </a:tc>
              </a:tr>
            </a:tbl>
          </a:graphicData>
        </a:graphic>
      </p:graphicFrame>
      <p:sp>
        <p:nvSpPr>
          <p:cNvPr id="5" name="Rectangle 1"/>
          <p:cNvSpPr>
            <a:spLocks noChangeArrowheads="1"/>
          </p:cNvSpPr>
          <p:nvPr/>
        </p:nvSpPr>
        <p:spPr bwMode="auto">
          <a:xfrm>
            <a:off x="76200" y="0"/>
            <a:ext cx="89916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MINDSET Quiz</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4569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295400"/>
            <a:ext cx="8534401" cy="5105400"/>
          </a:xfrm>
        </p:spPr>
        <p:txBody>
          <a:bodyPr>
            <a:noAutofit/>
          </a:bodyPr>
          <a:lstStyle/>
          <a:p>
            <a:pPr marL="0" indent="0">
              <a:buFont typeface="Arial" panose="020B0604020202020204" pitchFamily="34" charset="0"/>
              <a:buNone/>
              <a:defRPr/>
            </a:pPr>
            <a:r>
              <a:rPr lang="en-US" sz="2400" dirty="0" smtClean="0"/>
              <a:t>F</a:t>
            </a:r>
            <a:r>
              <a:rPr lang="en-US" sz="2400" dirty="0" smtClean="0">
                <a:effectLst/>
              </a:rPr>
              <a:t>ixed mindset thinking: </a:t>
            </a:r>
          </a:p>
          <a:p>
            <a:pPr>
              <a:spcBef>
                <a:spcPts val="0"/>
              </a:spcBef>
            </a:pPr>
            <a:r>
              <a:rPr lang="en-US" altLang="en-US" sz="2400" dirty="0"/>
              <a:t>I have a set amount of intelligence and a certain character.</a:t>
            </a:r>
          </a:p>
          <a:p>
            <a:pPr>
              <a:spcBef>
                <a:spcPts val="0"/>
              </a:spcBef>
            </a:pPr>
            <a:r>
              <a:rPr lang="en-US" altLang="en-US" sz="2400" dirty="0"/>
              <a:t>I feel the need to validate myself. Success is about proving I’m smart or talented…smarter or better than others.  Superior.</a:t>
            </a:r>
          </a:p>
          <a:p>
            <a:pPr>
              <a:spcBef>
                <a:spcPts val="0"/>
              </a:spcBef>
            </a:pPr>
            <a:r>
              <a:rPr lang="en-US" altLang="en-US" sz="2400" dirty="0"/>
              <a:t>I avoid challenges and risk taking.</a:t>
            </a:r>
          </a:p>
          <a:p>
            <a:pPr>
              <a:spcBef>
                <a:spcPts val="0"/>
              </a:spcBef>
            </a:pPr>
            <a:r>
              <a:rPr lang="en-US" altLang="en-US" sz="2400" dirty="0"/>
              <a:t>I am reluctant to put effort into something that doesn’t come easily to me. You either have ability or you don’t. I feel smart when I don’t make mistakes or  when I finish something fast and it’s perfect.</a:t>
            </a:r>
          </a:p>
          <a:p>
            <a:pPr>
              <a:spcBef>
                <a:spcPts val="0"/>
              </a:spcBef>
            </a:pPr>
            <a:r>
              <a:rPr lang="en-US" altLang="en-US" sz="2400" dirty="0"/>
              <a:t>I thrive when things are safely within my grasp.  If it’s too challenging, I lose interest.  </a:t>
            </a:r>
          </a:p>
          <a:p>
            <a:pPr>
              <a:spcBef>
                <a:spcPts val="0"/>
              </a:spcBef>
            </a:pPr>
            <a:r>
              <a:rPr lang="en-US" altLang="en-US" sz="2400" dirty="0"/>
              <a:t>Effort is for those who don’t have ability.  If you have to work at something, you must not be good at it.</a:t>
            </a:r>
            <a:endParaRPr lang="en-US" sz="2400" dirty="0"/>
          </a:p>
        </p:txBody>
      </p:sp>
      <p:sp>
        <p:nvSpPr>
          <p:cNvPr id="2" name="Title 1"/>
          <p:cNvSpPr>
            <a:spLocks noGrp="1"/>
          </p:cNvSpPr>
          <p:nvPr>
            <p:ph type="title"/>
          </p:nvPr>
        </p:nvSpPr>
        <p:spPr>
          <a:xfrm>
            <a:off x="533400" y="381000"/>
            <a:ext cx="8229600" cy="1066800"/>
          </a:xfrm>
        </p:spPr>
        <p:txBody>
          <a:bodyPr/>
          <a:lstStyle/>
          <a:p>
            <a:pPr>
              <a:defRPr/>
            </a:pPr>
            <a:r>
              <a:rPr lang="en-US" dirty="0" smtClean="0"/>
              <a:t>Fixed Mindset</a:t>
            </a:r>
            <a:endParaRPr lang="en-US" dirty="0"/>
          </a:p>
        </p:txBody>
      </p:sp>
    </p:spTree>
    <p:extLst>
      <p:ext uri="{BB962C8B-B14F-4D97-AF65-F5344CB8AC3E}">
        <p14:creationId xmlns:p14="http://schemas.microsoft.com/office/powerpoint/2010/main" val="1315914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5334000"/>
          </a:xfrm>
        </p:spPr>
        <p:txBody>
          <a:bodyPr>
            <a:noAutofit/>
          </a:bodyPr>
          <a:lstStyle/>
          <a:p>
            <a:pPr marL="0" indent="0">
              <a:spcBef>
                <a:spcPts val="0"/>
              </a:spcBef>
              <a:buFont typeface="Arial" panose="020B0604020202020204" pitchFamily="34" charset="0"/>
              <a:buNone/>
              <a:defRPr/>
            </a:pPr>
            <a:r>
              <a:rPr lang="en-US" sz="2300" dirty="0" smtClean="0">
                <a:effectLst/>
              </a:rPr>
              <a:t>Growth Mindset thinking:</a:t>
            </a:r>
          </a:p>
          <a:p>
            <a:pPr>
              <a:spcBef>
                <a:spcPts val="0"/>
              </a:spcBef>
            </a:pPr>
            <a:r>
              <a:rPr lang="en-US" altLang="en-US" sz="2300" dirty="0"/>
              <a:t>I believe that my talent and aptitude can change and grow through effort and experience</a:t>
            </a:r>
            <a:r>
              <a:rPr lang="en-US" altLang="en-US" sz="2300" dirty="0" smtClean="0"/>
              <a:t>.</a:t>
            </a:r>
            <a:endParaRPr lang="en-US" altLang="en-US" sz="2300" dirty="0"/>
          </a:p>
          <a:p>
            <a:pPr>
              <a:spcBef>
                <a:spcPts val="0"/>
              </a:spcBef>
            </a:pPr>
            <a:r>
              <a:rPr lang="en-US" altLang="en-US" sz="2300" dirty="0"/>
              <a:t>I believe I can develop my ability through learning.  Success is about developing myself by learning something new</a:t>
            </a:r>
            <a:r>
              <a:rPr lang="en-US" altLang="en-US" sz="2300" dirty="0" smtClean="0"/>
              <a:t>.</a:t>
            </a:r>
            <a:endParaRPr lang="en-US" altLang="en-US" sz="2300" dirty="0"/>
          </a:p>
          <a:p>
            <a:pPr>
              <a:spcBef>
                <a:spcPts val="0"/>
              </a:spcBef>
            </a:pPr>
            <a:r>
              <a:rPr lang="en-US" altLang="en-US" sz="2300" dirty="0"/>
              <a:t>Failure is painful, but it doesn’t define me.  I have to face it, learn from it and work harder</a:t>
            </a:r>
            <a:r>
              <a:rPr lang="en-US" altLang="en-US" sz="2300" dirty="0" smtClean="0"/>
              <a:t>.</a:t>
            </a:r>
            <a:endParaRPr lang="en-US" altLang="en-US" sz="2300" dirty="0"/>
          </a:p>
          <a:p>
            <a:pPr>
              <a:spcBef>
                <a:spcPts val="0"/>
              </a:spcBef>
            </a:pPr>
            <a:r>
              <a:rPr lang="en-US" altLang="en-US" sz="2300" dirty="0"/>
              <a:t>I feel smart when I work on something hard for a long time hard and accomplish something I couldn’t do before</a:t>
            </a:r>
            <a:r>
              <a:rPr lang="en-US" altLang="en-US" sz="2300" dirty="0" smtClean="0"/>
              <a:t>.</a:t>
            </a:r>
            <a:endParaRPr lang="en-US" altLang="en-US" sz="2300" dirty="0"/>
          </a:p>
          <a:p>
            <a:pPr>
              <a:spcBef>
                <a:spcPts val="0"/>
              </a:spcBef>
            </a:pPr>
            <a:r>
              <a:rPr lang="en-US" altLang="en-US" sz="2300" dirty="0"/>
              <a:t>I thrive when I’m stretching myself.  The more challenging something is, the more interested I am</a:t>
            </a:r>
            <a:r>
              <a:rPr lang="en-US" altLang="en-US" sz="2300" dirty="0" smtClean="0"/>
              <a:t>.</a:t>
            </a:r>
            <a:endParaRPr lang="en-US" altLang="en-US" sz="2300" dirty="0"/>
          </a:p>
          <a:p>
            <a:pPr>
              <a:spcBef>
                <a:spcPts val="0"/>
              </a:spcBef>
            </a:pPr>
            <a:r>
              <a:rPr lang="en-US" altLang="en-US" sz="2300" dirty="0"/>
              <a:t>I admire effort more than natural talent.  No matter what your ability is, effort is what ignites the ability and turns it into accomplishment.</a:t>
            </a:r>
            <a:endParaRPr lang="en-US" sz="2300" dirty="0"/>
          </a:p>
        </p:txBody>
      </p:sp>
      <p:sp>
        <p:nvSpPr>
          <p:cNvPr id="2" name="Title 1"/>
          <p:cNvSpPr>
            <a:spLocks noGrp="1"/>
          </p:cNvSpPr>
          <p:nvPr>
            <p:ph type="title"/>
          </p:nvPr>
        </p:nvSpPr>
        <p:spPr>
          <a:xfrm>
            <a:off x="457200" y="381000"/>
            <a:ext cx="8229600" cy="1066800"/>
          </a:xfrm>
        </p:spPr>
        <p:txBody>
          <a:bodyPr/>
          <a:lstStyle/>
          <a:p>
            <a:pPr>
              <a:defRPr/>
            </a:pPr>
            <a:r>
              <a:rPr lang="en-US" dirty="0"/>
              <a:t>G</a:t>
            </a:r>
            <a:r>
              <a:rPr lang="en-US" dirty="0" smtClean="0"/>
              <a:t>rowth Mindset</a:t>
            </a:r>
            <a:endParaRPr lang="en-US" dirty="0"/>
          </a:p>
        </p:txBody>
      </p:sp>
    </p:spTree>
    <p:extLst>
      <p:ext uri="{BB962C8B-B14F-4D97-AF65-F5344CB8AC3E}">
        <p14:creationId xmlns:p14="http://schemas.microsoft.com/office/powerpoint/2010/main" val="1455888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53525" cy="984250"/>
          </a:xfrm>
        </p:spPr>
        <p:txBody>
          <a:bodyPr>
            <a:normAutofit fontScale="90000"/>
          </a:bodyPr>
          <a:lstStyle/>
          <a:p>
            <a:pPr>
              <a:defRPr/>
            </a:pPr>
            <a:r>
              <a:rPr lang="en-US" sz="3600" dirty="0" smtClean="0">
                <a:solidFill>
                  <a:schemeClr val="accent1">
                    <a:lumMod val="75000"/>
                  </a:schemeClr>
                </a:solidFill>
                <a:latin typeface="+mn-lt"/>
              </a:rPr>
              <a:t>Responses are </a:t>
            </a:r>
            <a:r>
              <a:rPr lang="en-US" sz="3600" dirty="0">
                <a:solidFill>
                  <a:schemeClr val="accent1">
                    <a:lumMod val="75000"/>
                  </a:schemeClr>
                </a:solidFill>
                <a:latin typeface="+mn-lt"/>
              </a:rPr>
              <a:t>Based on Mindset</a:t>
            </a:r>
            <a:r>
              <a:rPr lang="en-US" sz="4000" dirty="0"/>
              <a:t/>
            </a:r>
            <a:br>
              <a:rPr lang="en-US" sz="4000" dirty="0"/>
            </a:br>
            <a:endParaRPr lang="en-US" sz="4000"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4184620650"/>
              </p:ext>
            </p:extLst>
          </p:nvPr>
        </p:nvGraphicFramePr>
        <p:xfrm>
          <a:off x="0" y="1306513"/>
          <a:ext cx="9137651" cy="5551486"/>
        </p:xfrm>
        <a:graphic>
          <a:graphicData uri="http://schemas.openxmlformats.org/drawingml/2006/table">
            <a:tbl>
              <a:tblPr firstRow="1" bandRow="1">
                <a:tableStyleId>{5C22544A-7EE6-4342-B048-85BDC9FD1C3A}</a:tableStyleId>
              </a:tblPr>
              <a:tblGrid>
                <a:gridCol w="3289243"/>
                <a:gridCol w="2589672"/>
                <a:gridCol w="3258736"/>
              </a:tblGrid>
              <a:tr h="1554583">
                <a:tc>
                  <a:txBody>
                    <a:bodyPr/>
                    <a:lstStyle/>
                    <a:p>
                      <a:pPr algn="l"/>
                      <a:endParaRPr lang="en-US" sz="2400" b="1" dirty="0"/>
                    </a:p>
                  </a:txBody>
                  <a:tcPr marL="91446" marR="91446" marT="45723" marB="45723"/>
                </a:tc>
                <a:tc>
                  <a:txBody>
                    <a:bodyPr/>
                    <a:lstStyle/>
                    <a:p>
                      <a:pPr algn="ctr"/>
                      <a:r>
                        <a:rPr lang="en-US" sz="2400" b="1" dirty="0" smtClean="0"/>
                        <a:t>Fixed</a:t>
                      </a:r>
                      <a:r>
                        <a:rPr lang="en-US" sz="2400" b="1" baseline="0" dirty="0" smtClean="0"/>
                        <a:t> Intelligence Mindset Response</a:t>
                      </a:r>
                      <a:endParaRPr lang="en-US" sz="2400" b="1" dirty="0"/>
                    </a:p>
                  </a:txBody>
                  <a:tcPr marL="91446" marR="91446" marT="45723" marB="45723"/>
                </a:tc>
                <a:tc>
                  <a:txBody>
                    <a:bodyPr/>
                    <a:lstStyle/>
                    <a:p>
                      <a:pPr algn="ctr"/>
                      <a:r>
                        <a:rPr lang="en-US" sz="2400" b="1" dirty="0" smtClean="0"/>
                        <a:t>Growth</a:t>
                      </a:r>
                      <a:r>
                        <a:rPr lang="en-US" sz="2400" b="1" baseline="0" dirty="0" smtClean="0"/>
                        <a:t> Intelligence Mindset Response</a:t>
                      </a:r>
                      <a:endParaRPr lang="en-US" sz="2400" b="1" dirty="0"/>
                    </a:p>
                  </a:txBody>
                  <a:tcPr marL="91446" marR="91446" marT="45723" marB="45723"/>
                </a:tc>
              </a:tr>
              <a:tr h="786792">
                <a:tc>
                  <a:txBody>
                    <a:bodyPr/>
                    <a:lstStyle/>
                    <a:p>
                      <a:r>
                        <a:rPr lang="en-US" sz="2400" b="1" dirty="0" smtClean="0"/>
                        <a:t>Challenges</a:t>
                      </a:r>
                      <a:endParaRPr lang="en-US" sz="2400" b="1" dirty="0"/>
                    </a:p>
                  </a:txBody>
                  <a:tcPr marL="91446" marR="91446" marT="45723" marB="45723" anchor="ctr"/>
                </a:tc>
                <a:tc>
                  <a:txBody>
                    <a:bodyPr/>
                    <a:lstStyle/>
                    <a:p>
                      <a:pPr algn="ctr"/>
                      <a:r>
                        <a:rPr lang="en-US" sz="2400" i="1" dirty="0" smtClean="0"/>
                        <a:t>Avoid</a:t>
                      </a:r>
                      <a:endParaRPr lang="en-US" sz="2400" i="1" dirty="0"/>
                    </a:p>
                  </a:txBody>
                  <a:tcPr marL="91446" marR="91446" marT="45723" marB="45723" anchor="ctr"/>
                </a:tc>
                <a:tc>
                  <a:txBody>
                    <a:bodyPr/>
                    <a:lstStyle/>
                    <a:p>
                      <a:pPr algn="ctr"/>
                      <a:r>
                        <a:rPr lang="en-US" sz="2400" i="1" dirty="0" smtClean="0"/>
                        <a:t>Embrace</a:t>
                      </a:r>
                      <a:endParaRPr lang="en-US" sz="2400" i="1" dirty="0"/>
                    </a:p>
                  </a:txBody>
                  <a:tcPr marL="91446" marR="91446" marT="45723" marB="45723" anchor="ctr"/>
                </a:tc>
              </a:tr>
              <a:tr h="786792">
                <a:tc>
                  <a:txBody>
                    <a:bodyPr/>
                    <a:lstStyle/>
                    <a:p>
                      <a:r>
                        <a:rPr lang="en-US" sz="2400" b="1" dirty="0" smtClean="0"/>
                        <a:t>Obstacles</a:t>
                      </a:r>
                      <a:endParaRPr lang="en-US" sz="2400" b="1" dirty="0"/>
                    </a:p>
                  </a:txBody>
                  <a:tcPr marL="91446" marR="91446" marT="45723" marB="45723" anchor="ctr"/>
                </a:tc>
                <a:tc>
                  <a:txBody>
                    <a:bodyPr/>
                    <a:lstStyle/>
                    <a:p>
                      <a:pPr algn="ctr"/>
                      <a:r>
                        <a:rPr lang="en-US" sz="2400" i="1" dirty="0" smtClean="0"/>
                        <a:t>Give up easily</a:t>
                      </a:r>
                      <a:endParaRPr lang="en-US" sz="2400" i="1" dirty="0"/>
                    </a:p>
                  </a:txBody>
                  <a:tcPr marL="91446" marR="91446" marT="45723" marB="45723" anchor="ctr"/>
                </a:tc>
                <a:tc>
                  <a:txBody>
                    <a:bodyPr/>
                    <a:lstStyle/>
                    <a:p>
                      <a:pPr algn="ctr"/>
                      <a:r>
                        <a:rPr lang="en-US" sz="2400" i="1" dirty="0" smtClean="0"/>
                        <a:t>Persist</a:t>
                      </a:r>
                      <a:endParaRPr lang="en-US" sz="2400" i="1" dirty="0"/>
                    </a:p>
                  </a:txBody>
                  <a:tcPr marL="91446" marR="91446" marT="45723" marB="45723" anchor="ctr"/>
                </a:tc>
              </a:tr>
              <a:tr h="849735">
                <a:tc>
                  <a:txBody>
                    <a:bodyPr/>
                    <a:lstStyle/>
                    <a:p>
                      <a:r>
                        <a:rPr lang="en-US" sz="2400" b="1" dirty="0" smtClean="0"/>
                        <a:t>Tasks requiring</a:t>
                      </a:r>
                      <a:r>
                        <a:rPr lang="en-US" sz="2400" b="1" baseline="0" dirty="0" smtClean="0"/>
                        <a:t> effort</a:t>
                      </a:r>
                      <a:endParaRPr lang="en-US" sz="2400" b="1" dirty="0"/>
                    </a:p>
                  </a:txBody>
                  <a:tcPr marL="91446" marR="91446" marT="45723" marB="45723" anchor="ctr"/>
                </a:tc>
                <a:tc>
                  <a:txBody>
                    <a:bodyPr/>
                    <a:lstStyle/>
                    <a:p>
                      <a:pPr algn="ctr"/>
                      <a:r>
                        <a:rPr lang="en-US" sz="2400" i="1" dirty="0" smtClean="0"/>
                        <a:t>Fruitless to try</a:t>
                      </a:r>
                      <a:endParaRPr lang="en-US" sz="2400" i="1" dirty="0"/>
                    </a:p>
                  </a:txBody>
                  <a:tcPr marL="91446" marR="91446" marT="45723" marB="45723" anchor="ctr"/>
                </a:tc>
                <a:tc>
                  <a:txBody>
                    <a:bodyPr/>
                    <a:lstStyle/>
                    <a:p>
                      <a:pPr algn="ctr"/>
                      <a:r>
                        <a:rPr lang="en-US" sz="2400" i="1" dirty="0" smtClean="0"/>
                        <a:t>Path to mastery</a:t>
                      </a:r>
                      <a:endParaRPr lang="en-US" sz="2400" i="1" dirty="0"/>
                    </a:p>
                  </a:txBody>
                  <a:tcPr marL="91446" marR="91446" marT="45723" marB="45723" anchor="ctr"/>
                </a:tc>
              </a:tr>
              <a:tr h="786792">
                <a:tc>
                  <a:txBody>
                    <a:bodyPr/>
                    <a:lstStyle/>
                    <a:p>
                      <a:r>
                        <a:rPr lang="en-US" sz="2400" b="1" dirty="0" smtClean="0"/>
                        <a:t>Criticism</a:t>
                      </a:r>
                      <a:endParaRPr lang="en-US" sz="2400" b="1" dirty="0"/>
                    </a:p>
                  </a:txBody>
                  <a:tcPr marL="91446" marR="91446" marT="45723" marB="45723" anchor="ctr"/>
                </a:tc>
                <a:tc>
                  <a:txBody>
                    <a:bodyPr/>
                    <a:lstStyle/>
                    <a:p>
                      <a:pPr algn="ctr"/>
                      <a:r>
                        <a:rPr lang="en-US" sz="2400" i="1" dirty="0" smtClean="0"/>
                        <a:t>Ignore it</a:t>
                      </a:r>
                      <a:endParaRPr lang="en-US" sz="2400" i="1" dirty="0"/>
                    </a:p>
                  </a:txBody>
                  <a:tcPr marL="91446" marR="91446" marT="45723" marB="45723" anchor="ctr"/>
                </a:tc>
                <a:tc>
                  <a:txBody>
                    <a:bodyPr/>
                    <a:lstStyle/>
                    <a:p>
                      <a:pPr algn="ctr"/>
                      <a:r>
                        <a:rPr lang="en-US" sz="2400" i="1" dirty="0" smtClean="0"/>
                        <a:t>Learn from it</a:t>
                      </a:r>
                      <a:endParaRPr lang="en-US" sz="2400" i="1" dirty="0"/>
                    </a:p>
                  </a:txBody>
                  <a:tcPr marL="91446" marR="91446" marT="45723" marB="45723" anchor="ctr"/>
                </a:tc>
              </a:tr>
              <a:tr h="786792">
                <a:tc>
                  <a:txBody>
                    <a:bodyPr/>
                    <a:lstStyle/>
                    <a:p>
                      <a:r>
                        <a:rPr lang="en-US" sz="2400" b="1" dirty="0" smtClean="0"/>
                        <a:t>Success </a:t>
                      </a:r>
                      <a:r>
                        <a:rPr lang="en-US" sz="2400" b="1" smtClean="0"/>
                        <a:t>of others</a:t>
                      </a:r>
                      <a:endParaRPr lang="en-US" sz="2400" b="1" dirty="0"/>
                    </a:p>
                  </a:txBody>
                  <a:tcPr marL="91446" marR="91446" marT="45723" marB="45723" anchor="ctr"/>
                </a:tc>
                <a:tc>
                  <a:txBody>
                    <a:bodyPr/>
                    <a:lstStyle/>
                    <a:p>
                      <a:pPr algn="ctr"/>
                      <a:r>
                        <a:rPr lang="en-US" sz="2400" i="1" dirty="0" smtClean="0"/>
                        <a:t>Threatening</a:t>
                      </a:r>
                      <a:endParaRPr lang="en-US" sz="2400" i="1" dirty="0"/>
                    </a:p>
                  </a:txBody>
                  <a:tcPr marL="91446" marR="91446" marT="45723" marB="45723" anchor="ctr"/>
                </a:tc>
                <a:tc>
                  <a:txBody>
                    <a:bodyPr/>
                    <a:lstStyle/>
                    <a:p>
                      <a:pPr algn="ctr"/>
                      <a:r>
                        <a:rPr lang="en-US" sz="2400" i="1" dirty="0" smtClean="0"/>
                        <a:t>Inspirational</a:t>
                      </a:r>
                      <a:endParaRPr lang="en-US" sz="2400" i="1" dirty="0"/>
                    </a:p>
                  </a:txBody>
                  <a:tcPr marL="91446" marR="91446" marT="45723" marB="45723" anchor="ctr"/>
                </a:tc>
              </a:tr>
            </a:tbl>
          </a:graphicData>
        </a:graphic>
      </p:graphicFrame>
    </p:spTree>
    <p:custDataLst>
      <p:tags r:id="rId1"/>
    </p:custDataLst>
    <p:extLst>
      <p:ext uri="{BB962C8B-B14F-4D97-AF65-F5344CB8AC3E}">
        <p14:creationId xmlns:p14="http://schemas.microsoft.com/office/powerpoint/2010/main" val="2960319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919472"/>
          </a:xfrm>
        </p:spPr>
        <p:txBody>
          <a:bodyPr>
            <a:normAutofit fontScale="92500"/>
          </a:bodyPr>
          <a:lstStyle/>
          <a:p>
            <a:r>
              <a:rPr lang="en-US" dirty="0"/>
              <a:t>In one study, Blackwell and her colleagues followed hundreds of students making the transition to 7th grade. </a:t>
            </a:r>
            <a:r>
              <a:rPr lang="en-US" dirty="0">
                <a:solidFill>
                  <a:schemeClr val="accent2">
                    <a:lumMod val="60000"/>
                    <a:lumOff val="40000"/>
                  </a:schemeClr>
                </a:solidFill>
              </a:rPr>
              <a:t>They found that students with a growth mindset were more motivated to learn and exert effort, and outperformed those with a fixed mindset in math—a gap that continued to increase over the two-year period. </a:t>
            </a:r>
            <a:r>
              <a:rPr lang="en-US" dirty="0"/>
              <a:t>Those with the two mindsets had entered 7th grade with similar past achievement, but because of their mindsets their math grades pulled apart during this challenging time. </a:t>
            </a:r>
            <a:endParaRPr lang="en-US" dirty="0" smtClean="0"/>
          </a:p>
          <a:p>
            <a:endParaRPr lang="en-US" dirty="0" smtClean="0"/>
          </a:p>
          <a:p>
            <a:r>
              <a:rPr lang="en-US" sz="1700" dirty="0" smtClean="0"/>
              <a:t>Blackwell</a:t>
            </a:r>
            <a:r>
              <a:rPr lang="en-US" sz="1700" dirty="0"/>
              <a:t>, L.S., </a:t>
            </a:r>
            <a:r>
              <a:rPr lang="en-US" sz="1700" dirty="0" err="1"/>
              <a:t>Trzesniewski</a:t>
            </a:r>
            <a:r>
              <a:rPr lang="en-US" sz="1700" dirty="0"/>
              <a:t>, K.H., &amp; </a:t>
            </a:r>
            <a:r>
              <a:rPr lang="en-US" sz="1700" dirty="0" err="1"/>
              <a:t>Dweck</a:t>
            </a:r>
            <a:r>
              <a:rPr lang="en-US" sz="1700" dirty="0"/>
              <a:t>, C.S. (2007). Implicit theories of intelligence predict achievement across an adolescent transition: A longitudinal study and an intervention. </a:t>
            </a:r>
            <a:r>
              <a:rPr lang="en-US" sz="1700" i="1" dirty="0"/>
              <a:t>Child Development</a:t>
            </a:r>
            <a:r>
              <a:rPr lang="en-US" sz="1700" dirty="0"/>
              <a:t>, </a:t>
            </a:r>
            <a:r>
              <a:rPr lang="en-US" sz="1700" u="sng" dirty="0"/>
              <a:t>78</a:t>
            </a:r>
            <a:r>
              <a:rPr lang="en-US" sz="1700" dirty="0"/>
              <a:t>. 246-263, Study 1</a:t>
            </a:r>
            <a:r>
              <a:rPr lang="en-US" sz="1700" dirty="0" smtClean="0"/>
              <a:t>.</a:t>
            </a:r>
            <a:endParaRPr lang="en-US" sz="1700" dirty="0"/>
          </a:p>
        </p:txBody>
      </p:sp>
      <p:sp>
        <p:nvSpPr>
          <p:cNvPr id="3" name="Title 2"/>
          <p:cNvSpPr>
            <a:spLocks noGrp="1"/>
          </p:cNvSpPr>
          <p:nvPr>
            <p:ph type="title"/>
          </p:nvPr>
        </p:nvSpPr>
        <p:spPr/>
        <p:txBody>
          <a:bodyPr/>
          <a:lstStyle/>
          <a:p>
            <a:r>
              <a:rPr lang="en-US" dirty="0" smtClean="0"/>
              <a:t>Mindset Research</a:t>
            </a:r>
            <a:endParaRPr lang="en-US" dirty="0"/>
          </a:p>
        </p:txBody>
      </p:sp>
    </p:spTree>
    <p:extLst>
      <p:ext uri="{BB962C8B-B14F-4D97-AF65-F5344CB8AC3E}">
        <p14:creationId xmlns:p14="http://schemas.microsoft.com/office/powerpoint/2010/main" val="3410224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 another study, students </a:t>
            </a:r>
            <a:r>
              <a:rPr lang="en-US" dirty="0"/>
              <a:t>who received growth mindset training (compared to matched controls who received other instruction) showed significantly increases in both their math and verbal achievement test scores. It was interesting to note </a:t>
            </a:r>
            <a:r>
              <a:rPr lang="en-US" dirty="0">
                <a:solidFill>
                  <a:schemeClr val="accent2">
                    <a:lumMod val="60000"/>
                    <a:lumOff val="40000"/>
                  </a:schemeClr>
                </a:solidFill>
              </a:rPr>
              <a:t>that girls who received the growth mindset training narrowed the gender gap in math. </a:t>
            </a:r>
            <a:endParaRPr lang="en-US" dirty="0" smtClean="0">
              <a:solidFill>
                <a:schemeClr val="accent2">
                  <a:lumMod val="60000"/>
                  <a:lumOff val="40000"/>
                </a:schemeClr>
              </a:solidFill>
            </a:endParaRPr>
          </a:p>
          <a:p>
            <a:endParaRPr lang="en-US" dirty="0"/>
          </a:p>
          <a:p>
            <a:r>
              <a:rPr lang="en-US" sz="1700" dirty="0" smtClean="0"/>
              <a:t>Good</a:t>
            </a:r>
            <a:r>
              <a:rPr lang="en-US" sz="1700" dirty="0"/>
              <a:t>, C., Aronson, J., &amp; </a:t>
            </a:r>
            <a:r>
              <a:rPr lang="en-US" sz="1700" dirty="0" err="1"/>
              <a:t>Inzlicht</a:t>
            </a:r>
            <a:r>
              <a:rPr lang="en-US" sz="1700" dirty="0"/>
              <a:t>, M. (2003). Improving adolescents' standardized test performance: An intervention to reduce the effects of stereotype threat. </a:t>
            </a:r>
            <a:r>
              <a:rPr lang="en-US" sz="1700" i="1" dirty="0"/>
              <a:t>Applied Developmental Psychology, 24</a:t>
            </a:r>
            <a:r>
              <a:rPr lang="en-US" sz="1700" dirty="0"/>
              <a:t>, 645-662</a:t>
            </a:r>
            <a:r>
              <a:rPr lang="en-US" sz="1700" dirty="0" smtClean="0"/>
              <a:t>.</a:t>
            </a:r>
            <a:endParaRPr lang="en-US" sz="1700" dirty="0"/>
          </a:p>
        </p:txBody>
      </p:sp>
      <p:sp>
        <p:nvSpPr>
          <p:cNvPr id="3" name="Title 2"/>
          <p:cNvSpPr>
            <a:spLocks noGrp="1"/>
          </p:cNvSpPr>
          <p:nvPr>
            <p:ph type="title"/>
          </p:nvPr>
        </p:nvSpPr>
        <p:spPr/>
        <p:txBody>
          <a:bodyPr/>
          <a:lstStyle/>
          <a:p>
            <a:r>
              <a:rPr lang="en-US" dirty="0" smtClean="0"/>
              <a:t>Mindset Research</a:t>
            </a:r>
            <a:endParaRPr lang="en-US" dirty="0"/>
          </a:p>
        </p:txBody>
      </p:sp>
    </p:spTree>
    <p:extLst>
      <p:ext uri="{BB962C8B-B14F-4D97-AF65-F5344CB8AC3E}">
        <p14:creationId xmlns:p14="http://schemas.microsoft.com/office/powerpoint/2010/main" val="1454274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Aronson and colleagues taught college students a growth mindset and taught the control group about multiple intelligence (don't feel bad if you don't do well in one area, you may still be smart in other areas). There was also a no-training control group. The </a:t>
            </a:r>
            <a:r>
              <a:rPr lang="en-US" dirty="0">
                <a:solidFill>
                  <a:schemeClr val="accent2">
                    <a:lumMod val="60000"/>
                    <a:lumOff val="40000"/>
                  </a:schemeClr>
                </a:solidFill>
              </a:rPr>
              <a:t>growth mindset group showed significantly higher grades than the control groups. This was particularly true for African American students</a:t>
            </a:r>
            <a:r>
              <a:rPr lang="en-US" dirty="0"/>
              <a:t>, who also showed a sharp increase in their valuing of school and their enjoyment of their academic work. </a:t>
            </a:r>
            <a:endParaRPr lang="en-US" dirty="0" smtClean="0"/>
          </a:p>
          <a:p>
            <a:endParaRPr lang="en-US" dirty="0"/>
          </a:p>
          <a:p>
            <a:r>
              <a:rPr lang="en-US" sz="1900" dirty="0" smtClean="0"/>
              <a:t>Aronson</a:t>
            </a:r>
            <a:r>
              <a:rPr lang="en-US" sz="1900" dirty="0"/>
              <a:t>, J., Fried, C. B., &amp; Good, C. (2002). Reducing the effects of stereotype threat on African American college students by shaping theories of intelligence. </a:t>
            </a:r>
            <a:r>
              <a:rPr lang="en-US" sz="1900" i="1" dirty="0"/>
              <a:t>Journal of Experimental Social Psychology, 38</a:t>
            </a:r>
            <a:r>
              <a:rPr lang="en-US" sz="1900" dirty="0"/>
              <a:t>, 113-125</a:t>
            </a:r>
            <a:r>
              <a:rPr lang="en-US" sz="1900" dirty="0" smtClean="0"/>
              <a:t>.</a:t>
            </a:r>
            <a:r>
              <a:rPr lang="en-US" sz="1900" dirty="0"/>
              <a:t> </a:t>
            </a:r>
            <a:r>
              <a:rPr lang="en-US" dirty="0"/>
              <a:t> </a:t>
            </a:r>
          </a:p>
        </p:txBody>
      </p:sp>
      <p:sp>
        <p:nvSpPr>
          <p:cNvPr id="3" name="Title 2"/>
          <p:cNvSpPr>
            <a:spLocks noGrp="1"/>
          </p:cNvSpPr>
          <p:nvPr>
            <p:ph type="title"/>
          </p:nvPr>
        </p:nvSpPr>
        <p:spPr/>
        <p:txBody>
          <a:bodyPr/>
          <a:lstStyle/>
          <a:p>
            <a:r>
              <a:rPr lang="en-US" dirty="0" smtClean="0"/>
              <a:t>Mindset Research</a:t>
            </a:r>
            <a:endParaRPr lang="en-US" dirty="0"/>
          </a:p>
        </p:txBody>
      </p:sp>
    </p:spTree>
    <p:extLst>
      <p:ext uri="{BB962C8B-B14F-4D97-AF65-F5344CB8AC3E}">
        <p14:creationId xmlns:p14="http://schemas.microsoft.com/office/powerpoint/2010/main" val="33602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Motivation and our students</a:t>
            </a:r>
          </a:p>
          <a:p>
            <a:endParaRPr lang="en-US" sz="2800" dirty="0"/>
          </a:p>
          <a:p>
            <a:r>
              <a:rPr lang="en-US" sz="2800" dirty="0" smtClean="0"/>
              <a:t>Mindset</a:t>
            </a:r>
          </a:p>
          <a:p>
            <a:endParaRPr lang="en-US" sz="2800" dirty="0"/>
          </a:p>
          <a:p>
            <a:r>
              <a:rPr lang="en-US" sz="2800" dirty="0" smtClean="0"/>
              <a:t>Neuroplasticity</a:t>
            </a:r>
          </a:p>
          <a:p>
            <a:endParaRPr lang="en-US" sz="2800" dirty="0"/>
          </a:p>
          <a:p>
            <a:r>
              <a:rPr lang="en-US" sz="2800" dirty="0" smtClean="0"/>
              <a:t>What can we do</a:t>
            </a:r>
            <a:r>
              <a:rPr lang="en-US" sz="2800" dirty="0"/>
              <a:t>?</a:t>
            </a:r>
          </a:p>
        </p:txBody>
      </p:sp>
      <p:sp>
        <p:nvSpPr>
          <p:cNvPr id="3" name="Title 2"/>
          <p:cNvSpPr>
            <a:spLocks noGrp="1"/>
          </p:cNvSpPr>
          <p:nvPr>
            <p:ph type="title"/>
          </p:nvPr>
        </p:nvSpPr>
        <p:spPr/>
        <p:txBody>
          <a:bodyPr/>
          <a:lstStyle/>
          <a:p>
            <a:r>
              <a:rPr lang="en-US" dirty="0" smtClean="0"/>
              <a:t>Community College Students</a:t>
            </a:r>
            <a:endParaRPr lang="en-US" dirty="0"/>
          </a:p>
        </p:txBody>
      </p:sp>
    </p:spTree>
    <p:extLst>
      <p:ext uri="{BB962C8B-B14F-4D97-AF65-F5344CB8AC3E}">
        <p14:creationId xmlns:p14="http://schemas.microsoft.com/office/powerpoint/2010/main" val="527484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458200" cy="5148072"/>
          </a:xfrm>
        </p:spPr>
        <p:txBody>
          <a:bodyPr>
            <a:normAutofit fontScale="92500" lnSpcReduction="10000"/>
          </a:bodyPr>
          <a:lstStyle/>
          <a:p>
            <a:r>
              <a:rPr lang="en-US" dirty="0" smtClean="0"/>
              <a:t>In one study, Blackwell </a:t>
            </a:r>
            <a:r>
              <a:rPr lang="en-US" dirty="0"/>
              <a:t>and her colleagues divided students into two groups for a workshop on the brain and study skills. Half of them, the control group, were taught about the stages of memory; </a:t>
            </a:r>
            <a:r>
              <a:rPr lang="en-US" dirty="0">
                <a:solidFill>
                  <a:schemeClr val="accent2">
                    <a:lumMod val="60000"/>
                    <a:lumOff val="40000"/>
                  </a:schemeClr>
                </a:solidFill>
              </a:rPr>
              <a:t>the other half received training in the growth mindset (how the brain grows with learning to make you smarter) </a:t>
            </a:r>
            <a:r>
              <a:rPr lang="en-US" dirty="0"/>
              <a:t>and how to apply this idea to their schoolwork. Three times as many students in the growth mindset group showed an increase in effort and engagement compared with the control group. After the training, the control group continued to show declining grades, but the growth-mindset group showed a clear rebound in their grades. </a:t>
            </a:r>
            <a:endParaRPr lang="en-US" dirty="0" smtClean="0"/>
          </a:p>
          <a:p>
            <a:endParaRPr lang="en-US" dirty="0" smtClean="0"/>
          </a:p>
          <a:p>
            <a:r>
              <a:rPr lang="en-US" sz="2100" dirty="0" smtClean="0"/>
              <a:t>Blackwell</a:t>
            </a:r>
            <a:r>
              <a:rPr lang="en-US" sz="2100" dirty="0"/>
              <a:t>, L., </a:t>
            </a:r>
            <a:r>
              <a:rPr lang="en-US" sz="2100" dirty="0" err="1"/>
              <a:t>Trzesniewski</a:t>
            </a:r>
            <a:r>
              <a:rPr lang="en-US" sz="2100" dirty="0"/>
              <a:t>, K., &amp; </a:t>
            </a:r>
            <a:r>
              <a:rPr lang="en-US" sz="2100" dirty="0" err="1"/>
              <a:t>Dweck</a:t>
            </a:r>
            <a:r>
              <a:rPr lang="en-US" sz="2100" dirty="0"/>
              <a:t>, C.S. (2007). Implicit theories of intelligence predict achievement across an adolescent transition: A longitudinal study and an intervention. </a:t>
            </a:r>
            <a:r>
              <a:rPr lang="en-US" sz="2100" i="1" dirty="0"/>
              <a:t>Child Development</a:t>
            </a:r>
            <a:r>
              <a:rPr lang="en-US" sz="2100" dirty="0"/>
              <a:t>, </a:t>
            </a:r>
            <a:r>
              <a:rPr lang="en-US" sz="2100" u="sng" dirty="0"/>
              <a:t>78</a:t>
            </a:r>
            <a:r>
              <a:rPr lang="en-US" sz="2100" dirty="0"/>
              <a:t>. 246-263, Study </a:t>
            </a:r>
            <a:r>
              <a:rPr lang="en-US" sz="2100" dirty="0" smtClean="0"/>
              <a:t>2.</a:t>
            </a:r>
            <a:endParaRPr lang="en-US" sz="2100" dirty="0"/>
          </a:p>
        </p:txBody>
      </p:sp>
      <p:sp>
        <p:nvSpPr>
          <p:cNvPr id="3" name="Title 2"/>
          <p:cNvSpPr>
            <a:spLocks noGrp="1"/>
          </p:cNvSpPr>
          <p:nvPr>
            <p:ph type="title"/>
          </p:nvPr>
        </p:nvSpPr>
        <p:spPr/>
        <p:txBody>
          <a:bodyPr/>
          <a:lstStyle/>
          <a:p>
            <a:r>
              <a:rPr lang="en-US" dirty="0" smtClean="0"/>
              <a:t>Mindset Research</a:t>
            </a:r>
            <a:endParaRPr lang="en-US" dirty="0"/>
          </a:p>
        </p:txBody>
      </p:sp>
    </p:spTree>
    <p:extLst>
      <p:ext uri="{BB962C8B-B14F-4D97-AF65-F5344CB8AC3E}">
        <p14:creationId xmlns:p14="http://schemas.microsoft.com/office/powerpoint/2010/main" val="453553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W</a:t>
            </a:r>
            <a:r>
              <a:rPr lang="en-US" dirty="0" smtClean="0"/>
              <a:t>hen </a:t>
            </a:r>
            <a:r>
              <a:rPr lang="en-US" dirty="0"/>
              <a:t>people repeatedly practice an activity or access a memory, their neural networks -- groups of neurons that fire together, creating electrochemical pathways -- shape themselves according to that activity or memory. </a:t>
            </a:r>
            <a:endParaRPr lang="en-US" dirty="0" smtClean="0"/>
          </a:p>
          <a:p>
            <a:endParaRPr lang="en-US" dirty="0"/>
          </a:p>
          <a:p>
            <a:r>
              <a:rPr lang="en-US" dirty="0" smtClean="0"/>
              <a:t>When </a:t>
            </a:r>
            <a:r>
              <a:rPr lang="en-US" dirty="0"/>
              <a:t>people stop practicing new things, the brain will eventually eliminate, or "prune," the connecting cells that formed the pathways. </a:t>
            </a:r>
            <a:endParaRPr lang="en-US" dirty="0" smtClean="0"/>
          </a:p>
          <a:p>
            <a:endParaRPr lang="en-US" dirty="0"/>
          </a:p>
          <a:p>
            <a:r>
              <a:rPr lang="en-US" dirty="0" smtClean="0"/>
              <a:t>Like </a:t>
            </a:r>
            <a:r>
              <a:rPr lang="en-US" dirty="0"/>
              <a:t>in a system of freeways connecting various cities, the more cars going to certain destination, the wider the road that carries them needs to be. The fewer cars traveling that way, however, the fewer lanes are needed.</a:t>
            </a:r>
          </a:p>
        </p:txBody>
      </p:sp>
      <p:sp>
        <p:nvSpPr>
          <p:cNvPr id="3" name="Title 2"/>
          <p:cNvSpPr>
            <a:spLocks noGrp="1"/>
          </p:cNvSpPr>
          <p:nvPr>
            <p:ph type="title"/>
          </p:nvPr>
        </p:nvSpPr>
        <p:spPr/>
        <p:txBody>
          <a:bodyPr/>
          <a:lstStyle/>
          <a:p>
            <a:r>
              <a:rPr lang="en-US" dirty="0" smtClean="0"/>
              <a:t>Neuroplasticity</a:t>
            </a:r>
            <a:endParaRPr lang="en-US" dirty="0"/>
          </a:p>
        </p:txBody>
      </p:sp>
    </p:spTree>
    <p:extLst>
      <p:ext uri="{BB962C8B-B14F-4D97-AF65-F5344CB8AC3E}">
        <p14:creationId xmlns:p14="http://schemas.microsoft.com/office/powerpoint/2010/main" val="3930916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Neuroscientists </a:t>
            </a:r>
            <a:r>
              <a:rPr lang="en-US" dirty="0"/>
              <a:t>tracked students during their teenage years. For many students, they found substantial changes in performance on verbal and non-verbal IQ tests. Using neuroimaging, they found corresponding changes in the density of neurons in the relevant brain areas for these students. In other words, an increase in neuronal connections in the brain accompanied an increase in IQ-test performance, while a decrease in neuronal connections in the brain accompanied a decrease in IQ-test performance. </a:t>
            </a:r>
            <a:endParaRPr lang="en-US" dirty="0" smtClean="0"/>
          </a:p>
          <a:p>
            <a:endParaRPr lang="en-US" dirty="0"/>
          </a:p>
          <a:p>
            <a:r>
              <a:rPr lang="en-US" sz="1900" dirty="0" err="1"/>
              <a:t>Ramsden</a:t>
            </a:r>
            <a:r>
              <a:rPr lang="en-US" sz="1900" dirty="0"/>
              <a:t>, S., Richardson, F.M., </a:t>
            </a:r>
            <a:r>
              <a:rPr lang="en-US" sz="1900" dirty="0" err="1"/>
              <a:t>Josse</a:t>
            </a:r>
            <a:r>
              <a:rPr lang="en-US" sz="1900" dirty="0"/>
              <a:t>, G., Thomas, M., Ellis, C., </a:t>
            </a:r>
            <a:r>
              <a:rPr lang="en-US" sz="1900" dirty="0" err="1"/>
              <a:t>Shakeshart</a:t>
            </a:r>
            <a:r>
              <a:rPr lang="en-US" sz="1900" dirty="0"/>
              <a:t>, C., </a:t>
            </a:r>
            <a:r>
              <a:rPr lang="en-US" sz="1900" dirty="0" err="1"/>
              <a:t>Seguier</a:t>
            </a:r>
            <a:r>
              <a:rPr lang="en-US" sz="1900" dirty="0"/>
              <a:t>, M., &amp; Price, C. (2011). Verbal and non-verbal intelligence changes in the teenage brain. </a:t>
            </a:r>
            <a:r>
              <a:rPr lang="en-US" sz="1900" i="1" dirty="0"/>
              <a:t>Nature</a:t>
            </a:r>
            <a:r>
              <a:rPr lang="en-US" sz="1900" dirty="0"/>
              <a:t> </a:t>
            </a:r>
            <a:r>
              <a:rPr lang="en-US" sz="1900" b="1" dirty="0"/>
              <a:t>479</a:t>
            </a:r>
            <a:r>
              <a:rPr lang="en-US" sz="1900" dirty="0"/>
              <a:t>, 113–116.</a:t>
            </a:r>
          </a:p>
        </p:txBody>
      </p:sp>
      <p:sp>
        <p:nvSpPr>
          <p:cNvPr id="3" name="Title 2"/>
          <p:cNvSpPr>
            <a:spLocks noGrp="1"/>
          </p:cNvSpPr>
          <p:nvPr>
            <p:ph type="title"/>
          </p:nvPr>
        </p:nvSpPr>
        <p:spPr/>
        <p:txBody>
          <a:bodyPr/>
          <a:lstStyle/>
          <a:p>
            <a:r>
              <a:rPr lang="en-US" dirty="0" smtClean="0"/>
              <a:t>Neuroscience Research</a:t>
            </a:r>
            <a:endParaRPr lang="en-US" dirty="0"/>
          </a:p>
        </p:txBody>
      </p:sp>
    </p:spTree>
    <p:extLst>
      <p:ext uri="{BB962C8B-B14F-4D97-AF65-F5344CB8AC3E}">
        <p14:creationId xmlns:p14="http://schemas.microsoft.com/office/powerpoint/2010/main" val="2727832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dirty="0"/>
              <a:t>Findings suggest that higher-order cognitive capacities that begin to develop in adolescence do not fully develop until surprisingly </a:t>
            </a:r>
            <a:r>
              <a:rPr lang="en-US" sz="2800" dirty="0" smtClean="0"/>
              <a:t>late </a:t>
            </a:r>
            <a:r>
              <a:rPr lang="en-US" sz="1900" dirty="0" smtClean="0"/>
              <a:t>(Luna</a:t>
            </a:r>
            <a:r>
              <a:rPr lang="en-US" sz="1900" dirty="0"/>
              <a:t>, </a:t>
            </a:r>
            <a:r>
              <a:rPr lang="en-US" sz="1900" dirty="0" err="1"/>
              <a:t>Thulborn</a:t>
            </a:r>
            <a:r>
              <a:rPr lang="en-US" sz="1900" dirty="0"/>
              <a:t>, Munoz, Merriam, </a:t>
            </a:r>
            <a:r>
              <a:rPr lang="en-US" sz="1900" dirty="0" err="1"/>
              <a:t>Garver</a:t>
            </a:r>
            <a:r>
              <a:rPr lang="en-US" sz="1900" dirty="0"/>
              <a:t>, </a:t>
            </a:r>
            <a:r>
              <a:rPr lang="en-US" sz="1900" dirty="0" err="1"/>
              <a:t>Minshew</a:t>
            </a:r>
            <a:r>
              <a:rPr lang="en-US" sz="1900" dirty="0"/>
              <a:t> et al., 2001), </a:t>
            </a:r>
            <a:r>
              <a:rPr lang="en-US" sz="2800" dirty="0"/>
              <a:t>perhaps even into the 30s </a:t>
            </a:r>
            <a:r>
              <a:rPr lang="en-US" sz="1900" dirty="0"/>
              <a:t>(</a:t>
            </a:r>
            <a:r>
              <a:rPr lang="en-US" sz="1900" dirty="0" err="1"/>
              <a:t>Lenroot</a:t>
            </a:r>
            <a:r>
              <a:rPr lang="en-US" sz="1900" dirty="0"/>
              <a:t> &amp; </a:t>
            </a:r>
            <a:r>
              <a:rPr lang="en-US" sz="1900" dirty="0" err="1"/>
              <a:t>Giedd</a:t>
            </a:r>
            <a:r>
              <a:rPr lang="en-US" sz="1900" dirty="0"/>
              <a:t>, 2006)</a:t>
            </a:r>
            <a:r>
              <a:rPr lang="en-US" sz="2800" dirty="0"/>
              <a:t>. </a:t>
            </a:r>
            <a:endParaRPr lang="en-US" sz="2800" dirty="0" smtClean="0"/>
          </a:p>
          <a:p>
            <a:endParaRPr lang="en-US" sz="2000" dirty="0"/>
          </a:p>
          <a:p>
            <a:r>
              <a:rPr lang="en-US" sz="2800" dirty="0"/>
              <a:t>Though adolescents possess mature logical and verbal processing abilities, capacities for self-regulation, goal-setting, planning, and emotional and cognitive control continue to develop throughout adolescence </a:t>
            </a:r>
            <a:r>
              <a:rPr lang="en-US" sz="1900" dirty="0" smtClean="0"/>
              <a:t>(</a:t>
            </a:r>
            <a:r>
              <a:rPr lang="en-US" sz="1900" dirty="0"/>
              <a:t>Sowell, Thompson, Holmes, Jernigan &amp; Toga, 1999) </a:t>
            </a:r>
            <a:r>
              <a:rPr lang="en-US" sz="2800" dirty="0" smtClean="0"/>
              <a:t>and into early adulthood </a:t>
            </a:r>
            <a:r>
              <a:rPr lang="en-US" sz="1900" dirty="0" smtClean="0"/>
              <a:t>(</a:t>
            </a:r>
            <a:r>
              <a:rPr lang="en-US" sz="1900" dirty="0" err="1"/>
              <a:t>Giedd</a:t>
            </a:r>
            <a:r>
              <a:rPr lang="en-US" sz="1900" dirty="0"/>
              <a:t>, 2004; </a:t>
            </a:r>
            <a:r>
              <a:rPr lang="en-US" sz="1900" dirty="0" err="1"/>
              <a:t>Yurgelun</a:t>
            </a:r>
            <a:r>
              <a:rPr lang="en-US" sz="1900" dirty="0"/>
              <a:t>-Todd, 2007). </a:t>
            </a:r>
          </a:p>
          <a:p>
            <a:pPr marL="109728" indent="0">
              <a:buNone/>
            </a:pPr>
            <a:endParaRPr lang="en-US" sz="2400" dirty="0"/>
          </a:p>
        </p:txBody>
      </p:sp>
      <p:sp>
        <p:nvSpPr>
          <p:cNvPr id="3" name="Title 2"/>
          <p:cNvSpPr>
            <a:spLocks noGrp="1"/>
          </p:cNvSpPr>
          <p:nvPr>
            <p:ph type="title"/>
          </p:nvPr>
        </p:nvSpPr>
        <p:spPr/>
        <p:txBody>
          <a:bodyPr/>
          <a:lstStyle/>
          <a:p>
            <a:r>
              <a:rPr lang="en-US" dirty="0" smtClean="0"/>
              <a:t>Neuroscience Research</a:t>
            </a:r>
            <a:endParaRPr lang="en-US" dirty="0"/>
          </a:p>
        </p:txBody>
      </p:sp>
    </p:spTree>
    <p:extLst>
      <p:ext uri="{BB962C8B-B14F-4D97-AF65-F5344CB8AC3E}">
        <p14:creationId xmlns:p14="http://schemas.microsoft.com/office/powerpoint/2010/main" val="3285732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35691"/>
          </a:xfrm>
        </p:spPr>
        <p:txBody>
          <a:bodyPr>
            <a:noAutofit/>
          </a:bodyPr>
          <a:lstStyle/>
          <a:p>
            <a:r>
              <a:rPr lang="en-US" sz="2450" dirty="0" smtClean="0"/>
              <a:t>Malcolm </a:t>
            </a:r>
            <a:r>
              <a:rPr lang="en-US" sz="2450" dirty="0"/>
              <a:t>Gladwell hypothesizes that exceptional performances in any field have little to do with innate talent. He proposes the “10,000-Hour Rule”: devoting approximately 10,000 hours of time to a skill fosters a dendritic density representing competency in that area. </a:t>
            </a:r>
            <a:endParaRPr lang="en-US" sz="2450" dirty="0" smtClean="0"/>
          </a:p>
          <a:p>
            <a:endParaRPr lang="en-US" sz="2450" dirty="0" smtClean="0"/>
          </a:p>
          <a:p>
            <a:r>
              <a:rPr lang="en-US" sz="2450" dirty="0"/>
              <a:t>Experts routinely take the time to learn, unlearn and relearn relevant information related to their craft. For them, learning is not an informing experience, where they simply build networks to represent their new </a:t>
            </a:r>
            <a:r>
              <a:rPr lang="en-US" sz="2450" dirty="0" smtClean="0"/>
              <a:t>experiences. Instead</a:t>
            </a:r>
            <a:r>
              <a:rPr lang="en-US" sz="2450" dirty="0"/>
              <a:t>, their experience is transforming: </a:t>
            </a:r>
            <a:r>
              <a:rPr lang="en-US" sz="2450" dirty="0" smtClean="0"/>
              <a:t>their </a:t>
            </a:r>
            <a:r>
              <a:rPr lang="en-US" sz="2450" dirty="0"/>
              <a:t>brain circuits are rearranged in order to integrate new data</a:t>
            </a:r>
            <a:r>
              <a:rPr lang="en-US" sz="2450" dirty="0" smtClean="0"/>
              <a:t>.</a:t>
            </a:r>
            <a:endParaRPr lang="en-US" sz="2450" dirty="0"/>
          </a:p>
        </p:txBody>
      </p:sp>
      <p:sp>
        <p:nvSpPr>
          <p:cNvPr id="3" name="Title 2"/>
          <p:cNvSpPr>
            <a:spLocks noGrp="1"/>
          </p:cNvSpPr>
          <p:nvPr>
            <p:ph type="title"/>
          </p:nvPr>
        </p:nvSpPr>
        <p:spPr/>
        <p:txBody>
          <a:bodyPr/>
          <a:lstStyle/>
          <a:p>
            <a:r>
              <a:rPr lang="en-US" dirty="0" smtClean="0"/>
              <a:t>Experts</a:t>
            </a:r>
            <a:endParaRPr lang="en-US" dirty="0"/>
          </a:p>
        </p:txBody>
      </p:sp>
    </p:spTree>
    <p:extLst>
      <p:ext uri="{BB962C8B-B14F-4D97-AF65-F5344CB8AC3E}">
        <p14:creationId xmlns:p14="http://schemas.microsoft.com/office/powerpoint/2010/main" val="3922253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Autofit/>
          </a:bodyPr>
          <a:lstStyle/>
          <a:p>
            <a:r>
              <a:rPr lang="en-US" sz="2600" dirty="0"/>
              <a:t>Long years of continuous practice create the hard-wired neural pathways of proficiency and expertise. Complex interconnections among the pathways in the brain give an expert four distinct neurological advantages: </a:t>
            </a:r>
            <a:endParaRPr lang="en-US" sz="2600" dirty="0" smtClean="0"/>
          </a:p>
          <a:p>
            <a:pPr marL="850392" lvl="1" indent="-457200">
              <a:buFont typeface="+mj-lt"/>
              <a:buAutoNum type="arabicPeriod"/>
            </a:pPr>
            <a:r>
              <a:rPr lang="en-US" sz="2200" dirty="0" smtClean="0"/>
              <a:t>Highly </a:t>
            </a:r>
            <a:r>
              <a:rPr lang="en-US" sz="2200" dirty="0"/>
              <a:t>used neural pathways are easily activated, because they are nearly always “on alert.” </a:t>
            </a:r>
            <a:endParaRPr lang="en-US" sz="2200" dirty="0" smtClean="0"/>
          </a:p>
          <a:p>
            <a:pPr marL="850392" lvl="1" indent="-457200">
              <a:buFont typeface="+mj-lt"/>
              <a:buAutoNum type="arabicPeriod"/>
            </a:pPr>
            <a:r>
              <a:rPr lang="en-US" sz="2200" dirty="0" smtClean="0"/>
              <a:t>Extensive </a:t>
            </a:r>
            <a:r>
              <a:rPr lang="en-US" sz="2200" dirty="0"/>
              <a:t>hardwiring provides neural “shortcuts” to answers that their under-wired counterparts might find puzzling for hours, days, years or forever. </a:t>
            </a:r>
            <a:endParaRPr lang="en-US" sz="2200" dirty="0" smtClean="0"/>
          </a:p>
          <a:p>
            <a:pPr marL="850392" lvl="1" indent="-457200">
              <a:buFont typeface="+mj-lt"/>
              <a:buAutoNum type="arabicPeriod"/>
            </a:pPr>
            <a:r>
              <a:rPr lang="en-US" sz="2200" dirty="0" smtClean="0"/>
              <a:t>Their jam-packed cognitive tool chest serves as a repository of information, precluding the time-consuming data searches required by others. </a:t>
            </a:r>
          </a:p>
          <a:p>
            <a:pPr marL="850392" lvl="1" indent="-457200">
              <a:buFont typeface="+mj-lt"/>
              <a:buAutoNum type="arabicPeriod"/>
            </a:pPr>
            <a:r>
              <a:rPr lang="en-US" sz="2200" dirty="0" smtClean="0"/>
              <a:t>Most importantly, cognitive resources are freed up to engage in ideational exploration and conceptual processing. </a:t>
            </a:r>
          </a:p>
        </p:txBody>
      </p:sp>
      <p:sp>
        <p:nvSpPr>
          <p:cNvPr id="3" name="Title 2"/>
          <p:cNvSpPr>
            <a:spLocks noGrp="1"/>
          </p:cNvSpPr>
          <p:nvPr>
            <p:ph type="title"/>
          </p:nvPr>
        </p:nvSpPr>
        <p:spPr>
          <a:xfrm>
            <a:off x="457200" y="304800"/>
            <a:ext cx="8229600" cy="884238"/>
          </a:xfrm>
        </p:spPr>
        <p:txBody>
          <a:bodyPr/>
          <a:lstStyle/>
          <a:p>
            <a:r>
              <a:rPr lang="en-US" dirty="0" smtClean="0"/>
              <a:t>Experts</a:t>
            </a:r>
            <a:endParaRPr lang="en-US" dirty="0"/>
          </a:p>
        </p:txBody>
      </p:sp>
    </p:spTree>
    <p:extLst>
      <p:ext uri="{BB962C8B-B14F-4D97-AF65-F5344CB8AC3E}">
        <p14:creationId xmlns:p14="http://schemas.microsoft.com/office/powerpoint/2010/main" val="1647552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a:t>Brain connections can be formed and reformed at any time during your life.</a:t>
            </a:r>
          </a:p>
          <a:p>
            <a:r>
              <a:rPr lang="en-US" sz="2800" dirty="0" smtClean="0"/>
              <a:t>Developmental </a:t>
            </a:r>
            <a:r>
              <a:rPr lang="en-US" sz="2800" dirty="0"/>
              <a:t>brain research shows that the latest regions to mature in the prefrontal cortex are associated with cognitive control, and these regions continue to undergo dramatic restructuring well into the </a:t>
            </a:r>
            <a:r>
              <a:rPr lang="en-US" sz="2800" dirty="0" smtClean="0"/>
              <a:t>20s.</a:t>
            </a:r>
          </a:p>
          <a:p>
            <a:r>
              <a:rPr lang="en-US" sz="2800" dirty="0" smtClean="0"/>
              <a:t>Growth mindset has been shown to effectively influence the connection in the brain by encouraging effort, and teaching students about the brain directly influences their mindset.</a:t>
            </a:r>
          </a:p>
        </p:txBody>
      </p:sp>
      <p:sp>
        <p:nvSpPr>
          <p:cNvPr id="3" name="Title 2"/>
          <p:cNvSpPr>
            <a:spLocks noGrp="1"/>
          </p:cNvSpPr>
          <p:nvPr>
            <p:ph type="title"/>
          </p:nvPr>
        </p:nvSpPr>
        <p:spPr/>
        <p:txBody>
          <a:bodyPr/>
          <a:lstStyle/>
          <a:p>
            <a:r>
              <a:rPr lang="en-US" dirty="0" smtClean="0"/>
              <a:t>Research Implications</a:t>
            </a:r>
            <a:endParaRPr lang="en-US" dirty="0"/>
          </a:p>
        </p:txBody>
      </p:sp>
    </p:spTree>
    <p:extLst>
      <p:ext uri="{BB962C8B-B14F-4D97-AF65-F5344CB8AC3E}">
        <p14:creationId xmlns:p14="http://schemas.microsoft.com/office/powerpoint/2010/main" val="2417934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Develop a Growth Mindset. Model it in front of students.</a:t>
            </a:r>
          </a:p>
          <a:p>
            <a:r>
              <a:rPr lang="en-US" dirty="0" smtClean="0"/>
              <a:t>Believe that you play a large role in their growth.</a:t>
            </a:r>
            <a:endParaRPr lang="en-US" dirty="0"/>
          </a:p>
          <a:p>
            <a:r>
              <a:rPr lang="en-US" dirty="0" smtClean="0"/>
              <a:t>Do not judge a students’ ability/intelligence.</a:t>
            </a:r>
          </a:p>
          <a:p>
            <a:r>
              <a:rPr lang="en-US" dirty="0" smtClean="0"/>
              <a:t>Keep standards high in class, but provide learning opportunities where failure is not high stakes.</a:t>
            </a:r>
          </a:p>
          <a:p>
            <a:r>
              <a:rPr lang="en-US" dirty="0" smtClean="0"/>
              <a:t>Praise, encourage, and support effort.  Provide. evidence that their effort leads to improvement.</a:t>
            </a:r>
          </a:p>
          <a:p>
            <a:r>
              <a:rPr lang="en-US" dirty="0" smtClean="0"/>
              <a:t>Support academic risk taking. Show how mistakes lead to learning.</a:t>
            </a:r>
            <a:endParaRPr lang="en-US" dirty="0"/>
          </a:p>
        </p:txBody>
      </p:sp>
      <p:sp>
        <p:nvSpPr>
          <p:cNvPr id="3" name="Title 2"/>
          <p:cNvSpPr>
            <a:spLocks noGrp="1"/>
          </p:cNvSpPr>
          <p:nvPr>
            <p:ph type="title"/>
          </p:nvPr>
        </p:nvSpPr>
        <p:spPr/>
        <p:txBody>
          <a:bodyPr/>
          <a:lstStyle/>
          <a:p>
            <a:r>
              <a:rPr lang="en-US" dirty="0" smtClean="0"/>
              <a:t>What </a:t>
            </a:r>
            <a:r>
              <a:rPr lang="en-US" dirty="0"/>
              <a:t>c</a:t>
            </a:r>
            <a:r>
              <a:rPr lang="en-US" dirty="0" smtClean="0"/>
              <a:t>an you do?</a:t>
            </a:r>
            <a:endParaRPr lang="en-US" dirty="0"/>
          </a:p>
        </p:txBody>
      </p:sp>
    </p:spTree>
    <p:extLst>
      <p:ext uri="{BB962C8B-B14F-4D97-AF65-F5344CB8AC3E}">
        <p14:creationId xmlns:p14="http://schemas.microsoft.com/office/powerpoint/2010/main" val="145181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lstStyle/>
          <a:p>
            <a:pPr marL="109728" indent="0">
              <a:buNone/>
            </a:pPr>
            <a:r>
              <a:rPr lang="en-US" dirty="0" smtClean="0"/>
              <a:t>We don’t see unmotivated children.</a:t>
            </a:r>
          </a:p>
          <a:p>
            <a:pPr marL="109728"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Motivation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6000"/>
            <a:ext cx="3667125" cy="406048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802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Motivation</a:t>
            </a:r>
            <a:endParaRPr lang="en-US" dirty="0"/>
          </a:p>
        </p:txBody>
      </p:sp>
      <p:pic>
        <p:nvPicPr>
          <p:cNvPr id="3076" name="Picture 4" descr="http://www.vincieducation.com/wp-content/uploads/2014/05/shutterstock_1193393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28600"/>
            <a:ext cx="4495800" cy="2997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2819400"/>
            <a:ext cx="3860800" cy="28956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descr="http://www.theparentreport.com/wp-content/uploads/2013/06/parallel_pl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853" y="4038600"/>
            <a:ext cx="4048125" cy="268605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1295400"/>
            <a:ext cx="3200400" cy="1015663"/>
          </a:xfrm>
          <a:prstGeom prst="rect">
            <a:avLst/>
          </a:prstGeom>
          <a:noFill/>
        </p:spPr>
        <p:txBody>
          <a:bodyPr wrap="square" rtlCol="0">
            <a:spAutoFit/>
          </a:bodyPr>
          <a:lstStyle/>
          <a:p>
            <a:r>
              <a:rPr lang="en-US" sz="2000" dirty="0" smtClean="0"/>
              <a:t>Children are self- motivated.  Failure does affect their motivation.</a:t>
            </a:r>
            <a:endParaRPr lang="en-US" sz="2000" dirty="0"/>
          </a:p>
        </p:txBody>
      </p:sp>
    </p:spTree>
    <p:extLst>
      <p:ext uri="{BB962C8B-B14F-4D97-AF65-F5344CB8AC3E}">
        <p14:creationId xmlns:p14="http://schemas.microsoft.com/office/powerpoint/2010/main" val="235990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Happened?</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432211"/>
            <a:ext cx="6324600" cy="468020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859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smtClean="0"/>
              <a:t>Community College Students</a:t>
            </a:r>
          </a:p>
        </p:txBody>
      </p:sp>
      <p:sp>
        <p:nvSpPr>
          <p:cNvPr id="28675" name="Rectangle 3"/>
          <p:cNvSpPr>
            <a:spLocks noGrp="1" noChangeArrowheads="1"/>
          </p:cNvSpPr>
          <p:nvPr>
            <p:ph type="body" idx="4294967295"/>
          </p:nvPr>
        </p:nvSpPr>
        <p:spPr>
          <a:xfrm>
            <a:off x="457200" y="1447800"/>
            <a:ext cx="8382000" cy="4648201"/>
          </a:xfrm>
        </p:spPr>
        <p:txBody>
          <a:bodyPr>
            <a:normAutofit/>
          </a:bodyPr>
          <a:lstStyle/>
          <a:p>
            <a:pPr marL="109728" indent="0">
              <a:lnSpc>
                <a:spcPct val="90000"/>
              </a:lnSpc>
              <a:buNone/>
            </a:pPr>
            <a:r>
              <a:rPr lang="en-US" sz="2400" dirty="0" smtClean="0"/>
              <a:t>SENSE: Survey of Entering Student Engagement</a:t>
            </a:r>
          </a:p>
          <a:p>
            <a:pPr marL="109728" indent="0">
              <a:lnSpc>
                <a:spcPct val="90000"/>
              </a:lnSpc>
              <a:buNone/>
            </a:pPr>
            <a:r>
              <a:rPr lang="en-US" sz="2400" dirty="0" smtClean="0"/>
              <a:t>CCSSE: Community College Survey of Student Engagement</a:t>
            </a:r>
          </a:p>
          <a:p>
            <a:pPr>
              <a:lnSpc>
                <a:spcPct val="90000"/>
              </a:lnSpc>
            </a:pPr>
            <a:endParaRPr lang="en-US" dirty="0"/>
          </a:p>
          <a:p>
            <a:pPr>
              <a:lnSpc>
                <a:spcPct val="90000"/>
              </a:lnSpc>
            </a:pPr>
            <a:r>
              <a:rPr lang="en-US" dirty="0" smtClean="0"/>
              <a:t>More than one-quarter (28%) of </a:t>
            </a:r>
            <a:r>
              <a:rPr lang="en-US" i="1" dirty="0" smtClean="0"/>
              <a:t>SENSE </a:t>
            </a:r>
            <a:r>
              <a:rPr lang="en-US" dirty="0" smtClean="0"/>
              <a:t>respondents and 19% of </a:t>
            </a:r>
            <a:r>
              <a:rPr lang="en-US" i="1" dirty="0" smtClean="0"/>
              <a:t>CCSSE </a:t>
            </a:r>
            <a:r>
              <a:rPr lang="en-US" dirty="0" smtClean="0"/>
              <a:t>respondents report that they </a:t>
            </a:r>
            <a:r>
              <a:rPr lang="en-US" i="1" dirty="0" smtClean="0"/>
              <a:t>never </a:t>
            </a:r>
            <a:r>
              <a:rPr lang="en-US" dirty="0" smtClean="0"/>
              <a:t>prepared two or more drafts of a paper or assignment before turning it in. </a:t>
            </a:r>
          </a:p>
          <a:p>
            <a:pPr>
              <a:lnSpc>
                <a:spcPct val="90000"/>
              </a:lnSpc>
            </a:pPr>
            <a:r>
              <a:rPr lang="en-US" dirty="0" smtClean="0"/>
              <a:t>Approximately one third (37%) of full-time </a:t>
            </a:r>
            <a:r>
              <a:rPr lang="en-US" i="1" dirty="0" smtClean="0"/>
              <a:t>CCSSE </a:t>
            </a:r>
            <a:r>
              <a:rPr lang="en-US" dirty="0" smtClean="0"/>
              <a:t>respondents report spending </a:t>
            </a:r>
            <a:r>
              <a:rPr lang="en-US" i="1" dirty="0" smtClean="0"/>
              <a:t>five or fewer hours per wee</a:t>
            </a:r>
            <a:r>
              <a:rPr lang="en-US" dirty="0" smtClean="0"/>
              <a:t>k preparing for class. </a:t>
            </a:r>
          </a:p>
        </p:txBody>
      </p:sp>
    </p:spTree>
    <p:extLst>
      <p:ext uri="{BB962C8B-B14F-4D97-AF65-F5344CB8AC3E}">
        <p14:creationId xmlns:p14="http://schemas.microsoft.com/office/powerpoint/2010/main" val="2260711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smtClean="0"/>
              <a:t>Community College Students</a:t>
            </a:r>
          </a:p>
        </p:txBody>
      </p:sp>
      <p:sp>
        <p:nvSpPr>
          <p:cNvPr id="29699" name="Rectangle 3"/>
          <p:cNvSpPr>
            <a:spLocks noGrp="1" noChangeArrowheads="1"/>
          </p:cNvSpPr>
          <p:nvPr>
            <p:ph type="body" idx="4294967295"/>
          </p:nvPr>
        </p:nvSpPr>
        <p:spPr/>
        <p:txBody>
          <a:bodyPr>
            <a:normAutofit lnSpcReduction="10000"/>
          </a:bodyPr>
          <a:lstStyle/>
          <a:p>
            <a:pPr eaLnBrk="1" hangingPunct="1"/>
            <a:r>
              <a:rPr lang="en-US" dirty="0" smtClean="0"/>
              <a:t>More than four in 10 (44%) of </a:t>
            </a:r>
            <a:r>
              <a:rPr lang="en-US" i="1" dirty="0" smtClean="0"/>
              <a:t>SENSE </a:t>
            </a:r>
            <a:r>
              <a:rPr lang="en-US" dirty="0" smtClean="0"/>
              <a:t>respondents and 69% of </a:t>
            </a:r>
            <a:r>
              <a:rPr lang="en-US" i="1" dirty="0" smtClean="0"/>
              <a:t>CCSSE </a:t>
            </a:r>
            <a:r>
              <a:rPr lang="en-US" dirty="0" smtClean="0"/>
              <a:t>respondents report that they came to class unprepared one or more times. </a:t>
            </a:r>
          </a:p>
          <a:p>
            <a:r>
              <a:rPr lang="en-US" dirty="0" smtClean="0"/>
              <a:t>Approximately one-quarter (26%) of </a:t>
            </a:r>
            <a:r>
              <a:rPr lang="en-US" i="1" dirty="0" smtClean="0"/>
              <a:t>SENSE </a:t>
            </a:r>
            <a:r>
              <a:rPr lang="en-US" dirty="0" smtClean="0"/>
              <a:t>respondents report skipping class one or more times in the first three weeks of class.</a:t>
            </a:r>
          </a:p>
          <a:p>
            <a:r>
              <a:rPr lang="en-US" dirty="0"/>
              <a:t>One in 10 CCSSE respondents (10%) report that they never worked on a paper or project that required integrating ideas or information from various sources; about one-quarter (24%) of students report doing so very often.</a:t>
            </a:r>
          </a:p>
          <a:p>
            <a:endParaRPr lang="en-US" dirty="0" smtClean="0"/>
          </a:p>
        </p:txBody>
      </p:sp>
    </p:spTree>
    <p:extLst>
      <p:ext uri="{BB962C8B-B14F-4D97-AF65-F5344CB8AC3E}">
        <p14:creationId xmlns:p14="http://schemas.microsoft.com/office/powerpoint/2010/main" val="27639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219200"/>
          </a:xfrm>
        </p:spPr>
        <p:txBody>
          <a:bodyPr>
            <a:normAutofit/>
          </a:bodyPr>
          <a:lstStyle/>
          <a:p>
            <a:r>
              <a:rPr lang="en-US" sz="3600" dirty="0" smtClean="0"/>
              <a:t>CCSSE – Aspects of Lowest Student Engagement: Spring 2013 at BCC</a:t>
            </a:r>
            <a:endParaRPr lang="en-US" sz="3600" dirty="0"/>
          </a:p>
        </p:txBody>
      </p:sp>
      <p:sp>
        <p:nvSpPr>
          <p:cNvPr id="3" name="Content Placeholder 2"/>
          <p:cNvSpPr>
            <a:spLocks noGrp="1"/>
          </p:cNvSpPr>
          <p:nvPr>
            <p:ph idx="1"/>
          </p:nvPr>
        </p:nvSpPr>
        <p:spPr>
          <a:xfrm>
            <a:off x="533400" y="2057400"/>
            <a:ext cx="8229600" cy="4267200"/>
          </a:xfrm>
        </p:spPr>
        <p:txBody>
          <a:bodyPr>
            <a:normAutofit/>
          </a:bodyPr>
          <a:lstStyle/>
          <a:p>
            <a:r>
              <a:rPr lang="en-US" dirty="0" smtClean="0"/>
              <a:t>Frequency of skills lab use (writing, math, etc.)</a:t>
            </a:r>
          </a:p>
          <a:p>
            <a:r>
              <a:rPr lang="en-US" dirty="0" smtClean="0"/>
              <a:t>Frequency of skills lab use (computer labs)</a:t>
            </a:r>
          </a:p>
          <a:p>
            <a:r>
              <a:rPr lang="en-US" dirty="0" smtClean="0"/>
              <a:t>Provided the support you need to help you succeed at this college</a:t>
            </a:r>
          </a:p>
          <a:p>
            <a:r>
              <a:rPr lang="en-US" dirty="0" smtClean="0"/>
              <a:t>Prepared two or more drafts of a paper or assignment before turning it in</a:t>
            </a:r>
          </a:p>
          <a:p>
            <a:r>
              <a:rPr lang="en-US" dirty="0" smtClean="0"/>
              <a:t>Helping you cope with non-academic responsibilities (work, family, etc.)</a:t>
            </a:r>
            <a:endParaRPr lang="en-US" dirty="0"/>
          </a:p>
        </p:txBody>
      </p:sp>
    </p:spTree>
    <p:extLst>
      <p:ext uri="{BB962C8B-B14F-4D97-AF65-F5344CB8AC3E}">
        <p14:creationId xmlns:p14="http://schemas.microsoft.com/office/powerpoint/2010/main" val="13627409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1429512"/>
          </a:xfrm>
        </p:spPr>
        <p:txBody>
          <a:bodyPr>
            <a:normAutofit/>
          </a:bodyPr>
          <a:lstStyle/>
          <a:p>
            <a:r>
              <a:rPr lang="en-US" sz="3600" dirty="0" smtClean="0"/>
              <a:t>SENSE – Aspects of Lowest Student Engagement: Fall 2011 at BCC</a:t>
            </a:r>
            <a:endParaRPr lang="en-US" sz="3600" dirty="0"/>
          </a:p>
        </p:txBody>
      </p:sp>
      <p:sp>
        <p:nvSpPr>
          <p:cNvPr id="3" name="Content Placeholder 2"/>
          <p:cNvSpPr>
            <a:spLocks noGrp="1"/>
          </p:cNvSpPr>
          <p:nvPr>
            <p:ph idx="1"/>
          </p:nvPr>
        </p:nvSpPr>
        <p:spPr>
          <a:xfrm>
            <a:off x="457200" y="2362200"/>
            <a:ext cx="8229600" cy="3962400"/>
          </a:xfrm>
        </p:spPr>
        <p:txBody>
          <a:bodyPr/>
          <a:lstStyle/>
          <a:p>
            <a:r>
              <a:rPr lang="en-US" dirty="0" smtClean="0"/>
              <a:t>Used face-to-face tutoring</a:t>
            </a:r>
          </a:p>
          <a:p>
            <a:r>
              <a:rPr lang="en-US" dirty="0" smtClean="0"/>
              <a:t>Used writing, math, or other skills labs</a:t>
            </a:r>
          </a:p>
          <a:p>
            <a:r>
              <a:rPr lang="en-US" dirty="0" smtClean="0"/>
              <a:t>Used computer lab</a:t>
            </a:r>
          </a:p>
          <a:p>
            <a:r>
              <a:rPr lang="en-US" dirty="0" smtClean="0"/>
              <a:t>Participated in supplemental instruction during the first three weeks of the semester</a:t>
            </a:r>
          </a:p>
          <a:p>
            <a:r>
              <a:rPr lang="en-US" dirty="0" smtClean="0"/>
              <a:t>At least one college staff member other than an instructor learned my name</a:t>
            </a:r>
            <a:endParaRPr lang="en-US" dirty="0"/>
          </a:p>
        </p:txBody>
      </p:sp>
    </p:spTree>
    <p:extLst>
      <p:ext uri="{BB962C8B-B14F-4D97-AF65-F5344CB8AC3E}">
        <p14:creationId xmlns:p14="http://schemas.microsoft.com/office/powerpoint/2010/main" val="806061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4">
      <a:dk1>
        <a:srgbClr val="000000"/>
      </a:dk1>
      <a:lt1>
        <a:srgbClr val="FFFFFF"/>
      </a:lt1>
      <a:dk2>
        <a:srgbClr val="434342"/>
      </a:dk2>
      <a:lt2>
        <a:srgbClr val="CDD7D9"/>
      </a:lt2>
      <a:accent1>
        <a:srgbClr val="797B7E"/>
      </a:accent1>
      <a:accent2>
        <a:srgbClr val="C00000"/>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246</TotalTime>
  <Words>2285</Words>
  <Application>Microsoft Office PowerPoint</Application>
  <PresentationFormat>On-screen Show (4:3)</PresentationFormat>
  <Paragraphs>211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Mindset and Motivation</vt:lpstr>
      <vt:lpstr>Community College Students</vt:lpstr>
      <vt:lpstr>Motivation</vt:lpstr>
      <vt:lpstr>Motivation</vt:lpstr>
      <vt:lpstr>What Happened?</vt:lpstr>
      <vt:lpstr>Community College Students</vt:lpstr>
      <vt:lpstr>Community College Students</vt:lpstr>
      <vt:lpstr>CCSSE – Aspects of Lowest Student Engagement: Spring 2013 at BCC</vt:lpstr>
      <vt:lpstr>SENSE – Aspects of Lowest Student Engagement: Fall 2011 at BCC</vt:lpstr>
      <vt:lpstr>Underprepared students are often not ready for college-level work because of gaps in one or more of the following areas:</vt:lpstr>
      <vt:lpstr>What do you Think the Problem is?</vt:lpstr>
      <vt:lpstr>Mindset</vt:lpstr>
      <vt:lpstr>PowerPoint Presentation</vt:lpstr>
      <vt:lpstr>Fixed Mindset</vt:lpstr>
      <vt:lpstr>Growth Mindset</vt:lpstr>
      <vt:lpstr>Responses are Based on Mindset </vt:lpstr>
      <vt:lpstr>Mindset Research</vt:lpstr>
      <vt:lpstr>Mindset Research</vt:lpstr>
      <vt:lpstr>Mindset Research</vt:lpstr>
      <vt:lpstr>Mindset Research</vt:lpstr>
      <vt:lpstr>Neuroplasticity</vt:lpstr>
      <vt:lpstr>Neuroscience Research</vt:lpstr>
      <vt:lpstr>Neuroscience Research</vt:lpstr>
      <vt:lpstr>Experts</vt:lpstr>
      <vt:lpstr>Experts</vt:lpstr>
      <vt:lpstr>Research Implications</vt:lpstr>
      <vt:lpstr>What can you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Vandergrift</dc:creator>
  <cp:lastModifiedBy>Donna Vandergrift</cp:lastModifiedBy>
  <cp:revision>24</cp:revision>
  <dcterms:created xsi:type="dcterms:W3CDTF">2015-08-25T21:50:13Z</dcterms:created>
  <dcterms:modified xsi:type="dcterms:W3CDTF">2015-08-31T12:25:57Z</dcterms:modified>
</cp:coreProperties>
</file>