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Lst>
  <p:notesMasterIdLst>
    <p:notesMasterId r:id="rId42"/>
  </p:notesMasterIdLst>
  <p:sldIdLst>
    <p:sldId id="256" r:id="rId3"/>
    <p:sldId id="257" r:id="rId4"/>
    <p:sldId id="258" r:id="rId5"/>
    <p:sldId id="262" r:id="rId6"/>
    <p:sldId id="261" r:id="rId7"/>
    <p:sldId id="263" r:id="rId8"/>
    <p:sldId id="300" r:id="rId9"/>
    <p:sldId id="301" r:id="rId10"/>
    <p:sldId id="302" r:id="rId11"/>
    <p:sldId id="303" r:id="rId12"/>
    <p:sldId id="304" r:id="rId13"/>
    <p:sldId id="305" r:id="rId14"/>
    <p:sldId id="306" r:id="rId15"/>
    <p:sldId id="307" r:id="rId16"/>
    <p:sldId id="265" r:id="rId17"/>
    <p:sldId id="267" r:id="rId18"/>
    <p:sldId id="299" r:id="rId19"/>
    <p:sldId id="268" r:id="rId20"/>
    <p:sldId id="270" r:id="rId21"/>
    <p:sldId id="271" r:id="rId22"/>
    <p:sldId id="272" r:id="rId23"/>
    <p:sldId id="275" r:id="rId24"/>
    <p:sldId id="273" r:id="rId25"/>
    <p:sldId id="276" r:id="rId26"/>
    <p:sldId id="279" r:id="rId27"/>
    <p:sldId id="280" r:id="rId28"/>
    <p:sldId id="281" r:id="rId29"/>
    <p:sldId id="282" r:id="rId30"/>
    <p:sldId id="283" r:id="rId31"/>
    <p:sldId id="284" r:id="rId32"/>
    <p:sldId id="264" r:id="rId33"/>
    <p:sldId id="286" r:id="rId34"/>
    <p:sldId id="287" r:id="rId35"/>
    <p:sldId id="288" r:id="rId36"/>
    <p:sldId id="289" r:id="rId37"/>
    <p:sldId id="290" r:id="rId38"/>
    <p:sldId id="293" r:id="rId39"/>
    <p:sldId id="294" r:id="rId40"/>
    <p:sldId id="29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008" y="-6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1" charset="0"/>
                <a:ea typeface="Arial" pitchFamily="-111" charset="0"/>
                <a:cs typeface="Arial" pitchFamily="-111"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1" charset="0"/>
                <a:ea typeface="Arial" pitchFamily="-111" charset="0"/>
                <a:cs typeface="Arial" pitchFamily="-111"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1" charset="0"/>
                <a:ea typeface="Arial" pitchFamily="-111" charset="0"/>
                <a:cs typeface="Arial" pitchFamily="-111"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D914105-125F-47F7-BAA4-E2E537B61CFE}" type="slidenum">
              <a:rPr lang="en-US" altLang="en-US"/>
              <a:pPr>
                <a:defRPr/>
              </a:pPr>
              <a:t>‹#›</a:t>
            </a:fld>
            <a:endParaRPr lang="en-US" altLang="en-US"/>
          </a:p>
        </p:txBody>
      </p:sp>
    </p:spTree>
    <p:extLst>
      <p:ext uri="{BB962C8B-B14F-4D97-AF65-F5344CB8AC3E}">
        <p14:creationId xmlns:p14="http://schemas.microsoft.com/office/powerpoint/2010/main" val="3562834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1pPr>
    <a:lvl2pPr marL="4572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2pPr>
    <a:lvl3pPr marL="9144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3pPr>
    <a:lvl4pPr marL="13716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4pPr>
    <a:lvl5pPr marL="18288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2388B3E-9F29-42F5-9225-1C61C3B3A8EC}" type="slidenum">
              <a:rPr lang="en-US" altLang="en-US" smtClean="0"/>
              <a:pPr eaLnBrk="1" hangingPunct="1">
                <a:spcBef>
                  <a:spcPct val="0"/>
                </a:spcBef>
              </a:pPr>
              <a:t>1</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charset="0"/>
                <a:cs typeface="Arial" charset="0"/>
              </a:rPr>
              <a:t>This is an overview of the topics of the chapter.  Before beginning the chapter there is a slide based on the chapter introduction that can be used to stimulate classroom discussion.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38C3BD2-C484-487D-A4F2-BABADC42514D}" type="slidenum">
              <a:rPr lang="en-US" altLang="en-US" smtClean="0"/>
              <a:pPr eaLnBrk="1" hangingPunct="1">
                <a:spcBef>
                  <a:spcPct val="0"/>
                </a:spcBef>
              </a:pPr>
              <a:t>18</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C86CCDC-5F0A-44A2-8EB3-18B187114FE4}" type="slidenum">
              <a:rPr lang="en-US" altLang="en-US" smtClean="0"/>
              <a:pPr eaLnBrk="1" hangingPunct="1">
                <a:spcBef>
                  <a:spcPct val="0"/>
                </a:spcBef>
              </a:pPr>
              <a:t>19</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Debra Mashek received a 2006 Action Teaching Tip Award Honorable Mention from the Social Psychology Network for her teaching activity on persuasion.  Students use various persuasion techniques to seek aid for victims of Hurricane Katrina.  See details at http://socialpsychology.org/awards/action2006hm2.htm.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2B19932-AA8A-4D98-AF4D-0533084A0895}" type="slidenum">
              <a:rPr lang="en-US" altLang="en-US" smtClean="0"/>
              <a:pPr eaLnBrk="1" hangingPunct="1">
                <a:spcBef>
                  <a:spcPct val="0"/>
                </a:spcBef>
              </a:pPr>
              <a:t>20</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A recent television commercial for a product called Head On received much attention for its use of the pique technique.  See NBC news report at </a:t>
            </a:r>
            <a:r>
              <a:rPr lang="en-US" altLang="en-US" b="1" smtClean="0">
                <a:latin typeface="Arial" charset="0"/>
                <a:cs typeface="Arial" charset="0"/>
              </a:rPr>
              <a:t>YouTube.com </a:t>
            </a:r>
            <a:r>
              <a:rPr lang="en-US" altLang="en-US" smtClean="0">
                <a:latin typeface="Arial" charset="0"/>
                <a:cs typeface="Arial" charset="0"/>
              </a:rPr>
              <a:t>(http://youtube.com/watch?v=TiAIhHJCtRs)</a:t>
            </a:r>
          </a:p>
          <a:p>
            <a:pPr eaLnBrk="1" hangingPunct="1"/>
            <a:r>
              <a:rPr lang="en-US" altLang="en-US" b="1" smtClean="0">
                <a:latin typeface="Arial" charset="0"/>
                <a:cs typeface="Arial" charset="0"/>
              </a:rPr>
              <a:t>Teaching Tip:</a:t>
            </a:r>
            <a:r>
              <a:rPr lang="en-US" altLang="en-US" smtClean="0">
                <a:latin typeface="Arial" charset="0"/>
                <a:cs typeface="Arial" charset="0"/>
              </a:rPr>
              <a:t> See the JoinIn on TurningPoint CD for an interesting activity regarding pique technique.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B530A41-4F8C-4D3E-9D7B-366B493748CB}" type="slidenum">
              <a:rPr lang="en-US" altLang="en-US" smtClean="0"/>
              <a:pPr eaLnBrk="1" hangingPunct="1">
                <a:spcBef>
                  <a:spcPct val="0"/>
                </a:spcBef>
              </a:pPr>
              <a:t>21</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The NBC program </a:t>
            </a:r>
            <a:r>
              <a:rPr lang="en-US" altLang="en-US" i="1" smtClean="0">
                <a:latin typeface="Arial" charset="0"/>
                <a:cs typeface="Arial" charset="0"/>
              </a:rPr>
              <a:t>Dateline</a:t>
            </a:r>
            <a:r>
              <a:rPr lang="en-US" altLang="en-US" smtClean="0">
                <a:latin typeface="Arial" charset="0"/>
                <a:cs typeface="Arial" charset="0"/>
              </a:rPr>
              <a:t> (episode titled “Friendly Persuasion”) varied individuals’ features in various persuasion attempts.</a:t>
            </a:r>
            <a:endParaRPr lang="en-US" altLang="en-US" b="1"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C0E90EC-59D8-4280-885E-B788A8991431}" type="slidenum">
              <a:rPr lang="en-US" altLang="en-US" smtClean="0"/>
              <a:pPr eaLnBrk="1" hangingPunct="1">
                <a:spcBef>
                  <a:spcPct val="0"/>
                </a:spcBef>
              </a:pPr>
              <a:t>22</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DD7EF46-2045-47F3-ACD4-18E6E8B719A3}" type="slidenum">
              <a:rPr lang="en-US" altLang="en-US" smtClean="0"/>
              <a:pPr eaLnBrk="1" hangingPunct="1">
                <a:spcBef>
                  <a:spcPct val="0"/>
                </a:spcBef>
              </a:pPr>
              <a:t>23</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Using humor to reduce audience fear is highlighted in “Terminix Keeps Ads Light So They Don’t Creep Out Customers,” available at </a:t>
            </a:r>
            <a:r>
              <a:rPr lang="en-US" altLang="en-US" b="1" smtClean="0">
                <a:latin typeface="Arial" charset="0"/>
                <a:cs typeface="Arial" charset="0"/>
              </a:rPr>
              <a:t>USAToday.com</a:t>
            </a:r>
            <a:r>
              <a:rPr lang="en-US" altLang="en-US" smtClean="0">
                <a:latin typeface="Arial" charset="0"/>
                <a:cs typeface="Arial" charset="0"/>
              </a:rPr>
              <a:t>.</a:t>
            </a:r>
            <a:endParaRPr lang="en-US" altLang="en-US" b="1"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35CEF9D-BC74-400B-A762-3FCA8B8ACA04}" type="slidenum">
              <a:rPr lang="en-US" altLang="en-US" smtClean="0"/>
              <a:pPr eaLnBrk="1" hangingPunct="1">
                <a:spcBef>
                  <a:spcPct val="0"/>
                </a:spcBef>
              </a:pPr>
              <a:t>24</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3B25DE2-864B-4E27-AEE0-E4D26B761BC0}" type="slidenum">
              <a:rPr lang="en-US" altLang="en-US" smtClean="0"/>
              <a:pPr eaLnBrk="1" hangingPunct="1">
                <a:spcBef>
                  <a:spcPct val="0"/>
                </a:spcBef>
              </a:pPr>
              <a:t>25</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695E94F-EBA4-4853-B6D5-8B2BE6FE4C4F}" type="slidenum">
              <a:rPr lang="en-US" altLang="en-US" smtClean="0"/>
              <a:pPr eaLnBrk="1" hangingPunct="1">
                <a:spcBef>
                  <a:spcPct val="0"/>
                </a:spcBef>
              </a:pPr>
              <a:t>26</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D698152-CEE9-41D8-8BC9-A9919218AFDC}" type="slidenum">
              <a:rPr lang="en-US" altLang="en-US" smtClean="0"/>
              <a:pPr eaLnBrk="1" hangingPunct="1">
                <a:spcBef>
                  <a:spcPct val="0"/>
                </a:spcBef>
              </a:pPr>
              <a:t>27</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FF0C9B6-AFC6-470D-9D0F-064C0D303FF8}" type="slidenum">
              <a:rPr lang="en-US" altLang="en-US" smtClean="0"/>
              <a:pPr eaLnBrk="1" hangingPunct="1">
                <a:spcBef>
                  <a:spcPct val="0"/>
                </a:spcBef>
              </a:pPr>
              <a:t>2</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The affidavit of Deborah Layton Blakey, an escapee from Jonestown, attesting to conditions there, is available online (http://www.rickross.com/reference/jonestown/jonestown12.html).</a:t>
            </a:r>
          </a:p>
          <a:p>
            <a:pPr eaLnBrk="1" hangingPunct="1"/>
            <a:r>
              <a:rPr lang="en-US" altLang="en-US" b="1" smtClean="0">
                <a:latin typeface="Arial" charset="0"/>
                <a:cs typeface="Arial" charset="0"/>
              </a:rPr>
              <a:t>Technology Tip:  </a:t>
            </a:r>
            <a:r>
              <a:rPr lang="en-US" altLang="en-US" smtClean="0">
                <a:latin typeface="Arial" charset="0"/>
                <a:cs typeface="Arial" charset="0"/>
              </a:rPr>
              <a:t>An interesting interview with Laura Johnston Kohl, a Jonestown survivor who happened to be away from the camp on the day of the mass suicide, is available from CNN.com (http://www.cnn.com/2003/US/West/11/17/cnna.kohl/index.html)</a:t>
            </a:r>
          </a:p>
          <a:p>
            <a:pPr eaLnBrk="1" hangingPunct="1"/>
            <a:r>
              <a:rPr lang="en-US" altLang="en-US" b="1" smtClean="0">
                <a:latin typeface="Arial" charset="0"/>
                <a:cs typeface="Arial" charset="0"/>
              </a:rPr>
              <a:t>Technology Tip:  </a:t>
            </a:r>
            <a:r>
              <a:rPr lang="en-US" altLang="en-US" smtClean="0">
                <a:latin typeface="Arial" charset="0"/>
                <a:cs typeface="Arial" charset="0"/>
              </a:rPr>
              <a:t>An extensive set of resources including primary documents are available from the Religious Studies Department at San Diego State University (http://jonestown.sdsu.edu/AboutJonestown/Tapes/tapes.htm).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BE5841E-C811-4878-A1C7-0FD9322E8C96}" type="slidenum">
              <a:rPr lang="en-US" altLang="en-US" smtClean="0"/>
              <a:pPr eaLnBrk="1" hangingPunct="1">
                <a:spcBef>
                  <a:spcPct val="0"/>
                </a:spcBef>
              </a:pPr>
              <a:t>28</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Discussion Tip:  </a:t>
            </a:r>
            <a:r>
              <a:rPr lang="en-US" altLang="en-US" smtClean="0">
                <a:latin typeface="Arial" charset="0"/>
                <a:cs typeface="Arial" charset="0"/>
              </a:rPr>
              <a:t>Ask students whether they think the Head On commercial (http://youtube.com/watch?v=Is3icfcbmbs) is a “good” ad. Ask them to justify their beliefs based on research on persuasion.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A5AE3C3-2675-4894-8804-ACCAF7637BAB}" type="slidenum">
              <a:rPr lang="en-US" altLang="en-US" smtClean="0"/>
              <a:pPr eaLnBrk="1" hangingPunct="1">
                <a:spcBef>
                  <a:spcPct val="0"/>
                </a:spcBef>
              </a:pPr>
              <a:t>29</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EA74755-336E-4EF6-AEA8-02D3784E3BFC}" type="slidenum">
              <a:rPr lang="en-US" altLang="en-US" smtClean="0"/>
              <a:pPr eaLnBrk="1" hangingPunct="1">
                <a:spcBef>
                  <a:spcPct val="0"/>
                </a:spcBef>
              </a:pPr>
              <a:t>30</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C95D2C8-9DD2-4A1B-A3FD-369299264B8A}" type="slidenum">
              <a:rPr lang="en-US" altLang="en-US" smtClean="0"/>
              <a:pPr eaLnBrk="1" hangingPunct="1">
                <a:spcBef>
                  <a:spcPct val="0"/>
                </a:spcBef>
              </a:pPr>
              <a:t>31</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Figure 8.3  </a:t>
            </a:r>
            <a:r>
              <a:rPr lang="en-US" altLang="en-US" smtClean="0">
                <a:latin typeface="Arial" charset="0"/>
                <a:cs typeface="Arial" charset="0"/>
              </a:rPr>
              <a:t>Elaboration likelihood model (ELM) of persuasion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026C2FB-091C-44F0-BC6C-4E3D244BF3C1}" type="slidenum">
              <a:rPr lang="en-US" altLang="en-US" smtClean="0"/>
              <a:pPr eaLnBrk="1" hangingPunct="1">
                <a:spcBef>
                  <a:spcPct val="0"/>
                </a:spcBef>
              </a:pPr>
              <a:t>32</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Teaching Tip:  </a:t>
            </a:r>
            <a:r>
              <a:rPr lang="en-US" altLang="en-US" smtClean="0">
                <a:latin typeface="Arial" charset="0"/>
                <a:cs typeface="Arial" charset="0"/>
              </a:rPr>
              <a:t>Ask students to located good examples of print advertisements using either the central route or the peripheral route to persuasion.  What features of the ad make it central of peripheral?  For whom will the ad be successful, and for how long?</a:t>
            </a:r>
            <a:endParaRPr lang="en-US" altLang="en-US" b="1"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C0BE147-5F2F-4332-9481-9A8993C975B4}" type="slidenum">
              <a:rPr lang="en-US" altLang="en-US" smtClean="0"/>
              <a:pPr eaLnBrk="1" hangingPunct="1">
                <a:spcBef>
                  <a:spcPct val="0"/>
                </a:spcBef>
              </a:pPr>
              <a:t>33</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Figure 8.4  </a:t>
            </a:r>
            <a:r>
              <a:rPr lang="en-US" altLang="en-US" smtClean="0">
                <a:latin typeface="Arial" charset="0"/>
                <a:cs typeface="Arial" charset="0"/>
              </a:rPr>
              <a:t>Distraction decreases our ability to think about a persuasive message. When the message arguments are weak, distraction increases the persuasiveness of the message.  When the message arguments are strong, distraction decreases the persuasiveness of the message (Tsal, 1984; cited in Petty &amp; Cacioppo, 1986).</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AB041E9-CC79-4629-8AE4-297EABD59F61}" type="slidenum">
              <a:rPr lang="en-US" altLang="en-US" smtClean="0"/>
              <a:pPr eaLnBrk="1" hangingPunct="1">
                <a:spcBef>
                  <a:spcPct val="0"/>
                </a:spcBef>
              </a:pPr>
              <a:t>34</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A collection of award-winning television ads is available at </a:t>
            </a:r>
            <a:r>
              <a:rPr lang="en-US" altLang="en-US" b="1" smtClean="0">
                <a:latin typeface="Arial" charset="0"/>
                <a:cs typeface="Arial" charset="0"/>
              </a:rPr>
              <a:t>adawards.com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035C12F-77A8-42AC-81CA-6BAB8FF02AD0}" type="slidenum">
              <a:rPr lang="en-US" altLang="en-US" smtClean="0"/>
              <a:pPr eaLnBrk="1" hangingPunct="1">
                <a:spcBef>
                  <a:spcPct val="0"/>
                </a:spcBef>
              </a:pPr>
              <a:t>35</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24C1826-ACEA-4A3B-9ADA-0DE4011E36F7}" type="slidenum">
              <a:rPr lang="en-US" altLang="en-US" smtClean="0"/>
              <a:pPr eaLnBrk="1" hangingPunct="1">
                <a:spcBef>
                  <a:spcPct val="0"/>
                </a:spcBef>
              </a:pPr>
              <a:t>36</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Teaching Tip: </a:t>
            </a:r>
            <a:r>
              <a:rPr lang="en-US" altLang="en-US" smtClean="0">
                <a:latin typeface="Arial" charset="0"/>
                <a:cs typeface="Arial" charset="0"/>
              </a:rPr>
              <a:t>Television shopping networks’ use of counters to indicate how many people have purchased the product are an example of normative influence.</a:t>
            </a:r>
            <a:endParaRPr lang="en-US" altLang="en-US" b="1"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4828676-806B-436F-A466-77D34ABA2B0E}" type="slidenum">
              <a:rPr lang="en-US" altLang="en-US" smtClean="0"/>
              <a:pPr eaLnBrk="1" hangingPunct="1">
                <a:spcBef>
                  <a:spcPct val="0"/>
                </a:spcBef>
              </a:pPr>
              <a:t>37</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866503F-E9B6-44DE-A84F-7C093677362B}" type="slidenum">
              <a:rPr lang="en-US" altLang="en-US" smtClean="0"/>
              <a:pPr eaLnBrk="1" hangingPunct="1">
                <a:spcBef>
                  <a:spcPct val="0"/>
                </a:spcBef>
              </a:pPr>
              <a:t>3</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Normative influence</a:t>
            </a:r>
            <a:r>
              <a:rPr lang="en-US" altLang="en-US" smtClean="0">
                <a:latin typeface="Arial" charset="0"/>
                <a:cs typeface="Arial" charset="0"/>
              </a:rPr>
              <a:t> going along with the crowd in order to be liked and accepted</a:t>
            </a:r>
          </a:p>
          <a:p>
            <a:pPr eaLnBrk="1" hangingPunct="1"/>
            <a:r>
              <a:rPr lang="en-US" altLang="en-US" b="1" smtClean="0">
                <a:latin typeface="Arial" charset="0"/>
                <a:cs typeface="Arial" charset="0"/>
              </a:rPr>
              <a:t>Technology Tip:  </a:t>
            </a:r>
            <a:r>
              <a:rPr lang="en-US" altLang="en-US" smtClean="0">
                <a:latin typeface="Arial" charset="0"/>
                <a:cs typeface="Arial" charset="0"/>
              </a:rPr>
              <a:t>An interesting article in </a:t>
            </a:r>
            <a:r>
              <a:rPr lang="en-US" altLang="en-US" i="1" smtClean="0">
                <a:latin typeface="Arial" charset="0"/>
                <a:cs typeface="Arial" charset="0"/>
              </a:rPr>
              <a:t>Slate</a:t>
            </a:r>
            <a:r>
              <a:rPr lang="en-US" altLang="en-US" smtClean="0">
                <a:latin typeface="Arial" charset="0"/>
                <a:cs typeface="Arial" charset="0"/>
              </a:rPr>
              <a:t> online magazine, “The Kerry Cascade: How a 50’s Psychology Experiment Can Explain the Democratic Primaries,” compares John Kerry’s primary wins to the normative social influence in Asch’s line studies (http://www.slate.com/id/2095993/).</a:t>
            </a:r>
          </a:p>
          <a:p>
            <a:pPr eaLnBrk="1" hangingPunct="1"/>
            <a:r>
              <a:rPr lang="en-US" altLang="en-US" b="1" smtClean="0">
                <a:latin typeface="Arial" charset="0"/>
                <a:cs typeface="Arial" charset="0"/>
              </a:rPr>
              <a:t>Technology Tip:  </a:t>
            </a:r>
            <a:r>
              <a:rPr lang="en-US" altLang="en-US" smtClean="0">
                <a:latin typeface="Arial" charset="0"/>
                <a:cs typeface="Arial" charset="0"/>
              </a:rPr>
              <a:t>The website Changing Minds presents an overview of normative social influence, why it mattes, and ways to combat it (http://changingminds.org/explanations/theories/normative_social_influence.htm).</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E4D1F00-B02C-4B4F-87E2-FCE3BAF5CE4D}" type="slidenum">
              <a:rPr lang="en-US" altLang="en-US" smtClean="0"/>
              <a:pPr eaLnBrk="1" hangingPunct="1">
                <a:spcBef>
                  <a:spcPct val="0"/>
                </a:spcBef>
              </a:pPr>
              <a:t>38</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98F27E3-D1E2-4C0F-AF59-197F7ADA1FE1}" type="slidenum">
              <a:rPr lang="en-US" altLang="en-US" smtClean="0"/>
              <a:pPr eaLnBrk="1" hangingPunct="1">
                <a:spcBef>
                  <a:spcPct val="0"/>
                </a:spcBef>
              </a:pPr>
              <a:t>39</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7E8EA19-E4F0-4206-AF0E-6FEBC6B10A92}" type="slidenum">
              <a:rPr lang="en-US" altLang="en-US" smtClean="0"/>
              <a:pPr eaLnBrk="1" hangingPunct="1">
                <a:spcBef>
                  <a:spcPct val="0"/>
                </a:spcBef>
              </a:pPr>
              <a:t>4</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Figure 8.1  </a:t>
            </a:r>
            <a:r>
              <a:rPr lang="en-US" altLang="en-US" smtClean="0">
                <a:latin typeface="Arial" charset="0"/>
                <a:cs typeface="Arial" charset="0"/>
              </a:rPr>
              <a:t>Effect of group size on conformity in the Asch experiment:  As the number of confederates increased from one to four, conformity increased dramatically; as more confederates were added, conformity leveled off.</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8907D5-AF19-4FD1-ADE4-82BC3C4A9BAB}" type="slidenum">
              <a:rPr lang="en-US" altLang="en-US" smtClean="0"/>
              <a:pPr eaLnBrk="1" hangingPunct="1">
                <a:spcBef>
                  <a:spcPct val="0"/>
                </a:spcBef>
              </a:pPr>
              <a:t>5</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Technology Tip:  </a:t>
            </a:r>
            <a:r>
              <a:rPr lang="en-US" altLang="en-US" smtClean="0">
                <a:latin typeface="Arial" charset="0"/>
                <a:cs typeface="Arial" charset="0"/>
              </a:rPr>
              <a:t>The website Changing Minds presents an accessible overview of informational influence, why it is important, and ways to combat it (http://changingminds.org/explanations/theories/informational_social_influence.htm).</a:t>
            </a:r>
          </a:p>
          <a:p>
            <a:pPr eaLnBrk="1" hangingPunct="1"/>
            <a:r>
              <a:rPr lang="en-US" altLang="en-US" b="1" smtClean="0">
                <a:latin typeface="Arial" charset="0"/>
                <a:cs typeface="Arial" charset="0"/>
              </a:rPr>
              <a:t>Discussion Tip:  </a:t>
            </a:r>
            <a:r>
              <a:rPr lang="en-US" altLang="en-US" smtClean="0">
                <a:latin typeface="Arial" charset="0"/>
                <a:cs typeface="Arial" charset="0"/>
              </a:rPr>
              <a:t>Ask students to imagine their first days on campus.  In what ways were they influenced by informational social influence? At the cafeteria? In their dorms? In class?</a:t>
            </a:r>
            <a:endParaRPr lang="en-US" altLang="en-US" b="1"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B9B1424-A4F6-4533-826E-465CDF53F3E7}" type="slidenum">
              <a:rPr lang="en-US" altLang="en-US" smtClean="0"/>
              <a:pPr eaLnBrk="1" hangingPunct="1">
                <a:spcBef>
                  <a:spcPct val="0"/>
                </a:spcBef>
              </a:pPr>
              <a:t>6</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C8976A-49AB-42F4-9B27-CFC46C9F7C58}" type="slidenum">
              <a:rPr lang="en-US" altLang="en-US" smtClean="0"/>
              <a:pPr eaLnBrk="1" hangingPunct="1">
                <a:spcBef>
                  <a:spcPct val="0"/>
                </a:spcBef>
              </a:pPr>
              <a:t>15</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Teaching Tip:  </a:t>
            </a:r>
            <a:r>
              <a:rPr lang="en-US" altLang="en-US" smtClean="0">
                <a:latin typeface="Arial" charset="0"/>
                <a:cs typeface="Arial" charset="0"/>
              </a:rPr>
              <a:t>Robert Cialdini’s book </a:t>
            </a:r>
            <a:r>
              <a:rPr lang="en-US" altLang="en-US" i="1" smtClean="0">
                <a:latin typeface="Arial" charset="0"/>
                <a:cs typeface="Arial" charset="0"/>
              </a:rPr>
              <a:t>Influence: Science and Practice</a:t>
            </a:r>
            <a:r>
              <a:rPr lang="en-US" altLang="en-US" smtClean="0">
                <a:latin typeface="Arial" charset="0"/>
                <a:cs typeface="Arial" charset="0"/>
              </a:rPr>
              <a:t> presents numerous examples of social influence that you can use with your class (http://changingminds.org/explanations/theories/informational_social_influence.htm).</a:t>
            </a:r>
          </a:p>
          <a:p>
            <a:pPr eaLnBrk="1" hangingPunct="1"/>
            <a:r>
              <a:rPr lang="en-US" altLang="en-US" b="1" smtClean="0">
                <a:latin typeface="Arial" charset="0"/>
                <a:cs typeface="Arial" charset="0"/>
              </a:rPr>
              <a:t>Technology Tip:  </a:t>
            </a:r>
            <a:r>
              <a:rPr lang="en-US" altLang="en-US" smtClean="0">
                <a:latin typeface="Arial" charset="0"/>
                <a:cs typeface="Arial" charset="0"/>
              </a:rPr>
              <a:t>A very interesting glimpse inside the mind of someone recruited into a cult-like self-help group is available at CityPages.</a:t>
            </a:r>
          </a:p>
          <a:p>
            <a:pPr eaLnBrk="1" hangingPunct="1"/>
            <a:r>
              <a:rPr lang="en-US" altLang="en-US" b="1" smtClean="0">
                <a:latin typeface="Arial" charset="0"/>
                <a:cs typeface="Arial" charset="0"/>
              </a:rPr>
              <a:t>Technology Tip: </a:t>
            </a:r>
            <a:r>
              <a:rPr lang="en-US" altLang="en-US" smtClean="0">
                <a:latin typeface="Arial" charset="0"/>
                <a:cs typeface="Arial" charset="0"/>
              </a:rPr>
              <a:t>A PBS </a:t>
            </a:r>
            <a:r>
              <a:rPr lang="en-US" altLang="en-US" i="1" smtClean="0">
                <a:latin typeface="Arial" charset="0"/>
                <a:cs typeface="Arial" charset="0"/>
              </a:rPr>
              <a:t>Frontline</a:t>
            </a:r>
            <a:r>
              <a:rPr lang="en-US" altLang="en-US" smtClean="0">
                <a:latin typeface="Arial" charset="0"/>
                <a:cs typeface="Arial" charset="0"/>
              </a:rPr>
              <a:t> episode on marketing is available in its entirety at PBS.org, which also offers discussion groups, interviews, and teacher guides (http://www.pbs.org/wgbh/pages/frontline/shows/persuaders/view/).</a:t>
            </a:r>
          </a:p>
          <a:p>
            <a:pPr eaLnBrk="1" hangingPunct="1"/>
            <a:r>
              <a:rPr lang="en-US" altLang="en-US" b="1" smtClean="0">
                <a:latin typeface="Arial" charset="0"/>
                <a:cs typeface="Arial" charset="0"/>
              </a:rPr>
              <a:t>Technology Tips:  </a:t>
            </a:r>
            <a:r>
              <a:rPr lang="en-US" altLang="en-US" smtClean="0">
                <a:latin typeface="Arial" charset="0"/>
                <a:cs typeface="Arial" charset="0"/>
              </a:rPr>
              <a:t>Steve Booth-Butterfield provides examples of the foot-in-the-door and door-in-the-face techniques on his website (http://www.as.wvu.edu/~sbb/comm221/chapters/twosteps.htm).</a:t>
            </a:r>
          </a:p>
          <a:p>
            <a:pPr eaLnBrk="1" hangingPunct="1"/>
            <a:r>
              <a:rPr lang="en-US" altLang="en-US" b="1" smtClean="0">
                <a:latin typeface="Arial" charset="0"/>
                <a:cs typeface="Arial" charset="0"/>
              </a:rPr>
              <a:t>Technology Tip:  </a:t>
            </a:r>
            <a:r>
              <a:rPr lang="en-US" altLang="en-US" smtClean="0">
                <a:latin typeface="Arial" charset="0"/>
                <a:cs typeface="Arial" charset="0"/>
              </a:rPr>
              <a:t>A current car financing scam called yo-yo financing is a variation on the low-ball technique.  See, for example, the article “Yo-Yo Deals: Stringing Car Buyers Along” at </a:t>
            </a:r>
            <a:r>
              <a:rPr lang="en-US" altLang="en-US" b="1" smtClean="0">
                <a:latin typeface="Arial" charset="0"/>
                <a:cs typeface="Arial" charset="0"/>
              </a:rPr>
              <a:t>Washingtonpost.com.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B76C9D0-699F-430D-9A65-CB3952A02829}" type="slidenum">
              <a:rPr lang="en-US" altLang="en-US" smtClean="0"/>
              <a:pPr eaLnBrk="1" hangingPunct="1">
                <a:spcBef>
                  <a:spcPct val="0"/>
                </a:spcBef>
              </a:pPr>
              <a:t>16</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17</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15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90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3668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786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3725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4222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49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5381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79385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158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908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4521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3409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8135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917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900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077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4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6320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95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921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997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85800" y="838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685800" y="16002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5pPr>
      <a:lvl6pPr marL="457200" algn="ctr" rtl="0" eaLnBrk="0" fontAlgn="base" hangingPunct="0">
        <a:spcBef>
          <a:spcPct val="0"/>
        </a:spcBef>
        <a:spcAft>
          <a:spcPct val="0"/>
        </a:spcAft>
        <a:defRPr sz="2800" b="1">
          <a:solidFill>
            <a:schemeClr val="tx2"/>
          </a:solidFill>
          <a:latin typeface="Arial" pitchFamily="-111" charset="0"/>
        </a:defRPr>
      </a:lvl6pPr>
      <a:lvl7pPr marL="914400" algn="ctr" rtl="0" eaLnBrk="0" fontAlgn="base" hangingPunct="0">
        <a:spcBef>
          <a:spcPct val="0"/>
        </a:spcBef>
        <a:spcAft>
          <a:spcPct val="0"/>
        </a:spcAft>
        <a:defRPr sz="2800" b="1">
          <a:solidFill>
            <a:schemeClr val="tx2"/>
          </a:solidFill>
          <a:latin typeface="Arial" pitchFamily="-111" charset="0"/>
        </a:defRPr>
      </a:lvl7pPr>
      <a:lvl8pPr marL="1371600" algn="ctr" rtl="0" eaLnBrk="0" fontAlgn="base" hangingPunct="0">
        <a:spcBef>
          <a:spcPct val="0"/>
        </a:spcBef>
        <a:spcAft>
          <a:spcPct val="0"/>
        </a:spcAft>
        <a:defRPr sz="2800" b="1">
          <a:solidFill>
            <a:schemeClr val="tx2"/>
          </a:solidFill>
          <a:latin typeface="Arial" pitchFamily="-111" charset="0"/>
        </a:defRPr>
      </a:lvl8pPr>
      <a:lvl9pPr marL="1828800" algn="ctr" rtl="0" eaLnBrk="0" fontAlgn="base" hangingPunct="0">
        <a:spcBef>
          <a:spcPct val="0"/>
        </a:spcBef>
        <a:spcAft>
          <a:spcPct val="0"/>
        </a:spcAft>
        <a:defRPr sz="2800" b="1">
          <a:solidFill>
            <a:schemeClr val="tx2"/>
          </a:solidFill>
          <a:latin typeface="Arial" pitchFamily="-111" charset="0"/>
        </a:defRPr>
      </a:lvl9pPr>
    </p:titleStyle>
    <p:bodyStyle>
      <a:lvl1pPr marL="342900" indent="-342900" algn="l" rtl="0" eaLnBrk="0" fontAlgn="base" hangingPunct="0">
        <a:spcBef>
          <a:spcPct val="20000"/>
        </a:spcBef>
        <a:spcAft>
          <a:spcPct val="0"/>
        </a:spcAft>
        <a:buSzPct val="150000"/>
        <a:buChar char="•"/>
        <a:defRPr sz="28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SzPct val="130000"/>
        <a:buChar char="•"/>
        <a:defRPr sz="28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6pPr>
      <a:lvl7pPr marL="29718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7pPr>
      <a:lvl8pPr marL="34290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8pPr>
      <a:lvl9pPr marL="38862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685800" y="838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685800" y="16002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5pPr>
      <a:lvl6pPr marL="457200" algn="ctr" rtl="0" eaLnBrk="0" fontAlgn="base" hangingPunct="0">
        <a:spcBef>
          <a:spcPct val="0"/>
        </a:spcBef>
        <a:spcAft>
          <a:spcPct val="0"/>
        </a:spcAft>
        <a:defRPr sz="2800" b="1">
          <a:solidFill>
            <a:schemeClr val="tx2"/>
          </a:solidFill>
          <a:latin typeface="Arial" pitchFamily="-111" charset="0"/>
        </a:defRPr>
      </a:lvl6pPr>
      <a:lvl7pPr marL="914400" algn="ctr" rtl="0" eaLnBrk="0" fontAlgn="base" hangingPunct="0">
        <a:spcBef>
          <a:spcPct val="0"/>
        </a:spcBef>
        <a:spcAft>
          <a:spcPct val="0"/>
        </a:spcAft>
        <a:defRPr sz="2800" b="1">
          <a:solidFill>
            <a:schemeClr val="tx2"/>
          </a:solidFill>
          <a:latin typeface="Arial" pitchFamily="-111" charset="0"/>
        </a:defRPr>
      </a:lvl7pPr>
      <a:lvl8pPr marL="1371600" algn="ctr" rtl="0" eaLnBrk="0" fontAlgn="base" hangingPunct="0">
        <a:spcBef>
          <a:spcPct val="0"/>
        </a:spcBef>
        <a:spcAft>
          <a:spcPct val="0"/>
        </a:spcAft>
        <a:defRPr sz="2800" b="1">
          <a:solidFill>
            <a:schemeClr val="tx2"/>
          </a:solidFill>
          <a:latin typeface="Arial" pitchFamily="-111" charset="0"/>
        </a:defRPr>
      </a:lvl8pPr>
      <a:lvl9pPr marL="1828800" algn="ctr" rtl="0" eaLnBrk="0" fontAlgn="base" hangingPunct="0">
        <a:spcBef>
          <a:spcPct val="0"/>
        </a:spcBef>
        <a:spcAft>
          <a:spcPct val="0"/>
        </a:spcAft>
        <a:defRPr sz="2800" b="1">
          <a:solidFill>
            <a:schemeClr val="tx2"/>
          </a:solidFill>
          <a:latin typeface="Arial" pitchFamily="-111" charset="0"/>
        </a:defRPr>
      </a:lvl9pPr>
    </p:titleStyle>
    <p:bodyStyle>
      <a:lvl1pPr marL="342900" indent="-342900" algn="l" rtl="0" eaLnBrk="0" fontAlgn="base" hangingPunct="0">
        <a:spcBef>
          <a:spcPct val="20000"/>
        </a:spcBef>
        <a:spcAft>
          <a:spcPct val="0"/>
        </a:spcAft>
        <a:buSzPct val="150000"/>
        <a:buChar char="•"/>
        <a:defRPr sz="28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SzPct val="130000"/>
        <a:buChar char="•"/>
        <a:defRPr sz="28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6pPr>
      <a:lvl7pPr marL="29718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7pPr>
      <a:lvl8pPr marL="34290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8pPr>
      <a:lvl9pPr marL="38862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altLang="en-US" smtClean="0"/>
              <a:t>Chapter 8 - Social Influence and Persuasion</a:t>
            </a:r>
          </a:p>
        </p:txBody>
      </p:sp>
      <p:sp>
        <p:nvSpPr>
          <p:cNvPr id="3075" name="Rectangle 5"/>
          <p:cNvSpPr>
            <a:spLocks noGrp="1" noChangeArrowheads="1"/>
          </p:cNvSpPr>
          <p:nvPr>
            <p:ph type="body" idx="1"/>
          </p:nvPr>
        </p:nvSpPr>
        <p:spPr/>
        <p:txBody>
          <a:bodyPr/>
          <a:lstStyle/>
          <a:p>
            <a:r>
              <a:rPr lang="en-US" altLang="en-US" smtClean="0"/>
              <a:t>Two Types of Social Influence</a:t>
            </a:r>
          </a:p>
          <a:p>
            <a:r>
              <a:rPr lang="en-US" altLang="en-US" smtClean="0"/>
              <a:t>Techniques of Social Influence</a:t>
            </a:r>
          </a:p>
          <a:p>
            <a:r>
              <a:rPr lang="en-US" altLang="en-US" smtClean="0"/>
              <a:t>Persuasion</a:t>
            </a:r>
          </a:p>
          <a:p>
            <a:r>
              <a:rPr lang="en-US" altLang="en-US" smtClean="0"/>
              <a:t>Resisting Persuasion</a:t>
            </a:r>
          </a:p>
          <a:p>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Social Influence Principles</a:t>
            </a:r>
          </a:p>
        </p:txBody>
      </p:sp>
      <p:sp>
        <p:nvSpPr>
          <p:cNvPr id="12291" name="Rectangle 3"/>
          <p:cNvSpPr>
            <a:spLocks noGrp="1" noChangeArrowheads="1"/>
          </p:cNvSpPr>
          <p:nvPr>
            <p:ph type="body" idx="1"/>
          </p:nvPr>
        </p:nvSpPr>
        <p:spPr>
          <a:xfrm>
            <a:off x="304800" y="1600200"/>
            <a:ext cx="8686800" cy="4525963"/>
          </a:xfrm>
        </p:spPr>
        <p:txBody>
          <a:bodyPr/>
          <a:lstStyle/>
          <a:p>
            <a:pPr marL="609600" indent="-609600">
              <a:lnSpc>
                <a:spcPct val="90000"/>
              </a:lnSpc>
              <a:buFontTx/>
              <a:buAutoNum type="arabicPeriod"/>
            </a:pPr>
            <a:r>
              <a:rPr lang="en-US" altLang="en-US" dirty="0" smtClean="0"/>
              <a:t>Reciprocity: </a:t>
            </a:r>
            <a:r>
              <a:rPr lang="en-US" altLang="en-US" sz="2400" dirty="0" smtClean="0"/>
              <a:t>we want to repay, in kind, what another person has provided us</a:t>
            </a:r>
          </a:p>
          <a:p>
            <a:pPr marL="609600" indent="-609600">
              <a:lnSpc>
                <a:spcPct val="90000"/>
              </a:lnSpc>
              <a:buFontTx/>
              <a:buAutoNum type="arabicPeriod"/>
            </a:pPr>
            <a:r>
              <a:rPr lang="en-US" altLang="en-US" dirty="0" smtClean="0"/>
              <a:t>Consistency: </a:t>
            </a:r>
            <a:r>
              <a:rPr lang="en-US" altLang="en-US" sz="2400" dirty="0" smtClean="0"/>
              <a:t>desire to be (and to appear) consistent with what we have already done</a:t>
            </a:r>
          </a:p>
          <a:p>
            <a:pPr marL="609600" indent="-609600">
              <a:lnSpc>
                <a:spcPct val="90000"/>
              </a:lnSpc>
              <a:buFontTx/>
              <a:buAutoNum type="arabicPeriod"/>
            </a:pPr>
            <a:r>
              <a:rPr lang="en-US" altLang="en-US" dirty="0" smtClean="0"/>
              <a:t>Social proof: </a:t>
            </a:r>
            <a:r>
              <a:rPr lang="en-US" altLang="en-US" dirty="0" smtClean="0">
                <a:solidFill>
                  <a:srgbClr val="C00000"/>
                </a:solidFill>
              </a:rPr>
              <a:t>to determine what is correct find out what other people think is correct</a:t>
            </a:r>
          </a:p>
          <a:p>
            <a:pPr marL="609600" indent="-609600">
              <a:lnSpc>
                <a:spcPct val="90000"/>
              </a:lnSpc>
              <a:buFontTx/>
              <a:buAutoNum type="arabicPeriod"/>
            </a:pPr>
            <a:r>
              <a:rPr lang="en-US" altLang="en-US" dirty="0" smtClean="0"/>
              <a:t>Authority</a:t>
            </a:r>
            <a:endParaRPr lang="en-US" altLang="en-US" dirty="0" smtClean="0">
              <a:solidFill>
                <a:srgbClr val="D5B461"/>
              </a:solidFill>
            </a:endParaRPr>
          </a:p>
          <a:p>
            <a:pPr marL="609600" indent="-609600">
              <a:lnSpc>
                <a:spcPct val="90000"/>
              </a:lnSpc>
              <a:buFontTx/>
              <a:buAutoNum type="arabicPeriod"/>
            </a:pPr>
            <a:r>
              <a:rPr lang="en-US" altLang="en-US" dirty="0" smtClean="0"/>
              <a:t>Likeability</a:t>
            </a:r>
            <a:endParaRPr lang="en-US" altLang="en-US" dirty="0" smtClean="0">
              <a:solidFill>
                <a:srgbClr val="D5B461"/>
              </a:solidFill>
            </a:endParaRPr>
          </a:p>
          <a:p>
            <a:pPr marL="609600" indent="-609600">
              <a:lnSpc>
                <a:spcPct val="90000"/>
              </a:lnSpc>
              <a:buFontTx/>
              <a:buAutoNum type="arabicPeriod"/>
            </a:pPr>
            <a:r>
              <a:rPr lang="en-US" altLang="en-US" dirty="0" smtClean="0"/>
              <a:t>Scarcity</a:t>
            </a:r>
            <a:endParaRPr lang="en-US" altLang="en-US" dirty="0" smtClean="0">
              <a:solidFill>
                <a:srgbClr val="D5B461"/>
              </a:solidFill>
            </a:endParaRPr>
          </a:p>
          <a:p>
            <a:pPr marL="609600" indent="-609600">
              <a:lnSpc>
                <a:spcPct val="90000"/>
              </a:lnSpc>
            </a:pPr>
            <a:endParaRPr lang="en-US" altLang="en-US" dirty="0" smtClean="0"/>
          </a:p>
        </p:txBody>
      </p:sp>
      <p:sp>
        <p:nvSpPr>
          <p:cNvPr id="12292"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ransition advClick="0" advTm="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Social Influence Principles</a:t>
            </a:r>
          </a:p>
        </p:txBody>
      </p:sp>
      <p:sp>
        <p:nvSpPr>
          <p:cNvPr id="13315" name="Rectangle 3"/>
          <p:cNvSpPr>
            <a:spLocks noGrp="1" noChangeArrowheads="1"/>
          </p:cNvSpPr>
          <p:nvPr>
            <p:ph type="body" idx="1"/>
          </p:nvPr>
        </p:nvSpPr>
        <p:spPr>
          <a:xfrm>
            <a:off x="304800" y="1600200"/>
            <a:ext cx="8686800" cy="4525963"/>
          </a:xfrm>
        </p:spPr>
        <p:txBody>
          <a:bodyPr/>
          <a:lstStyle/>
          <a:p>
            <a:pPr marL="609600" indent="-609600">
              <a:buFontTx/>
              <a:buAutoNum type="arabicPeriod"/>
            </a:pPr>
            <a:r>
              <a:rPr lang="en-US" altLang="en-US" dirty="0" smtClean="0"/>
              <a:t>Reciprocity: </a:t>
            </a:r>
            <a:r>
              <a:rPr lang="en-US" altLang="en-US" sz="2400" dirty="0" smtClean="0"/>
              <a:t>we want to repay, in kind, what another person has provided us</a:t>
            </a:r>
          </a:p>
          <a:p>
            <a:pPr marL="609600" indent="-609600">
              <a:buFontTx/>
              <a:buAutoNum type="arabicPeriod"/>
            </a:pPr>
            <a:r>
              <a:rPr lang="en-US" altLang="en-US" dirty="0" smtClean="0"/>
              <a:t>Consistency: </a:t>
            </a:r>
            <a:r>
              <a:rPr lang="en-US" altLang="en-US" sz="2400" dirty="0" smtClean="0"/>
              <a:t>desire to be (and to appear) consistent with what we have already done</a:t>
            </a:r>
          </a:p>
          <a:p>
            <a:pPr marL="609600" indent="-609600">
              <a:buFontTx/>
              <a:buAutoNum type="arabicPeriod"/>
            </a:pPr>
            <a:r>
              <a:rPr lang="en-US" altLang="en-US" dirty="0" smtClean="0"/>
              <a:t>Social proof: </a:t>
            </a:r>
            <a:r>
              <a:rPr lang="en-US" altLang="en-US" sz="2400" dirty="0" smtClean="0"/>
              <a:t>to determine what is correct find out what other people think is correct</a:t>
            </a:r>
          </a:p>
          <a:p>
            <a:pPr marL="609600" indent="-609600">
              <a:buFontTx/>
              <a:buAutoNum type="arabicPeriod"/>
            </a:pPr>
            <a:r>
              <a:rPr lang="en-US" altLang="en-US" dirty="0" smtClean="0"/>
              <a:t>Authority: </a:t>
            </a:r>
            <a:r>
              <a:rPr lang="en-US" altLang="en-US" dirty="0" smtClean="0">
                <a:solidFill>
                  <a:srgbClr val="C00000"/>
                </a:solidFill>
              </a:rPr>
              <a:t>deep-seated sense of duty to authority</a:t>
            </a:r>
          </a:p>
          <a:p>
            <a:pPr marL="609600" indent="-609600">
              <a:buFontTx/>
              <a:buAutoNum type="arabicPeriod"/>
            </a:pPr>
            <a:r>
              <a:rPr lang="en-US" altLang="en-US" dirty="0" smtClean="0"/>
              <a:t>Likeability</a:t>
            </a:r>
            <a:endParaRPr lang="en-US" altLang="en-US" dirty="0" smtClean="0">
              <a:solidFill>
                <a:srgbClr val="D5B461"/>
              </a:solidFill>
            </a:endParaRPr>
          </a:p>
          <a:p>
            <a:pPr marL="609600" indent="-609600">
              <a:buFontTx/>
              <a:buAutoNum type="arabicPeriod"/>
            </a:pPr>
            <a:r>
              <a:rPr lang="en-US" altLang="en-US" dirty="0" smtClean="0"/>
              <a:t>Scarcity</a:t>
            </a:r>
            <a:endParaRPr lang="en-US" altLang="en-US" dirty="0" smtClean="0">
              <a:solidFill>
                <a:srgbClr val="D5B461"/>
              </a:solidFill>
            </a:endParaRPr>
          </a:p>
          <a:p>
            <a:pPr marL="609600" indent="-609600"/>
            <a:endParaRPr lang="en-US" altLang="en-US" dirty="0" smtClean="0"/>
          </a:p>
        </p:txBody>
      </p:sp>
      <p:sp>
        <p:nvSpPr>
          <p:cNvPr id="13316"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ransition advClick="0" advTm="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Social Influence Principles</a:t>
            </a:r>
          </a:p>
        </p:txBody>
      </p:sp>
      <p:sp>
        <p:nvSpPr>
          <p:cNvPr id="14339" name="Rectangle 3"/>
          <p:cNvSpPr>
            <a:spLocks noGrp="1" noChangeArrowheads="1"/>
          </p:cNvSpPr>
          <p:nvPr>
            <p:ph type="body" idx="1"/>
          </p:nvPr>
        </p:nvSpPr>
        <p:spPr>
          <a:xfrm>
            <a:off x="304800" y="1600200"/>
            <a:ext cx="8686800" cy="4525963"/>
          </a:xfrm>
        </p:spPr>
        <p:txBody>
          <a:bodyPr/>
          <a:lstStyle/>
          <a:p>
            <a:pPr marL="609600" indent="-609600">
              <a:lnSpc>
                <a:spcPct val="90000"/>
              </a:lnSpc>
              <a:buFontTx/>
              <a:buAutoNum type="arabicPeriod"/>
            </a:pPr>
            <a:r>
              <a:rPr lang="en-US" altLang="en-US" dirty="0" smtClean="0"/>
              <a:t>Reciprocity: </a:t>
            </a:r>
            <a:r>
              <a:rPr lang="en-US" altLang="en-US" sz="2400" dirty="0" smtClean="0"/>
              <a:t>we want to repay, in kind, what another person has provided us</a:t>
            </a:r>
          </a:p>
          <a:p>
            <a:pPr marL="609600" indent="-609600">
              <a:lnSpc>
                <a:spcPct val="90000"/>
              </a:lnSpc>
              <a:buFontTx/>
              <a:buAutoNum type="arabicPeriod"/>
            </a:pPr>
            <a:r>
              <a:rPr lang="en-US" altLang="en-US" dirty="0" smtClean="0"/>
              <a:t>Consistency: </a:t>
            </a:r>
            <a:r>
              <a:rPr lang="en-US" altLang="en-US" sz="2400" dirty="0" smtClean="0"/>
              <a:t>desire to be (and to appear) consistent with what we have already done</a:t>
            </a:r>
          </a:p>
          <a:p>
            <a:pPr marL="609600" indent="-609600">
              <a:lnSpc>
                <a:spcPct val="90000"/>
              </a:lnSpc>
              <a:buFontTx/>
              <a:buAutoNum type="arabicPeriod"/>
            </a:pPr>
            <a:r>
              <a:rPr lang="en-US" altLang="en-US" dirty="0" smtClean="0"/>
              <a:t>Social proof: </a:t>
            </a:r>
            <a:r>
              <a:rPr lang="en-US" altLang="en-US" sz="2400" dirty="0" smtClean="0"/>
              <a:t>to determine what is correct find out what other people think is correct</a:t>
            </a:r>
          </a:p>
          <a:p>
            <a:pPr marL="609600" indent="-609600">
              <a:lnSpc>
                <a:spcPct val="90000"/>
              </a:lnSpc>
              <a:buFontTx/>
              <a:buAutoNum type="arabicPeriod"/>
            </a:pPr>
            <a:r>
              <a:rPr lang="en-US" altLang="en-US" dirty="0" smtClean="0"/>
              <a:t>Authority: </a:t>
            </a:r>
            <a:r>
              <a:rPr lang="en-US" altLang="en-US" sz="2400" dirty="0" smtClean="0"/>
              <a:t>deep-seated sense of duty to authority</a:t>
            </a:r>
          </a:p>
          <a:p>
            <a:pPr marL="609600" indent="-609600">
              <a:lnSpc>
                <a:spcPct val="90000"/>
              </a:lnSpc>
              <a:buFontTx/>
              <a:buAutoNum type="arabicPeriod"/>
            </a:pPr>
            <a:r>
              <a:rPr lang="en-US" altLang="en-US" dirty="0" smtClean="0"/>
              <a:t>Likeability: </a:t>
            </a:r>
            <a:r>
              <a:rPr lang="en-US" altLang="en-US" dirty="0" smtClean="0">
                <a:solidFill>
                  <a:srgbClr val="C00000"/>
                </a:solidFill>
              </a:rPr>
              <a:t>we say yes to someone we like</a:t>
            </a:r>
          </a:p>
          <a:p>
            <a:pPr marL="609600" indent="-609600">
              <a:lnSpc>
                <a:spcPct val="90000"/>
              </a:lnSpc>
              <a:buFontTx/>
              <a:buAutoNum type="arabicPeriod"/>
            </a:pPr>
            <a:r>
              <a:rPr lang="en-US" altLang="en-US" dirty="0" smtClean="0"/>
              <a:t>Scarcity</a:t>
            </a:r>
          </a:p>
        </p:txBody>
      </p:sp>
      <p:sp>
        <p:nvSpPr>
          <p:cNvPr id="14340"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ransition advClick="0" advTm="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Social Influence Principles</a:t>
            </a:r>
          </a:p>
        </p:txBody>
      </p:sp>
      <p:sp>
        <p:nvSpPr>
          <p:cNvPr id="15363" name="Rectangle 3"/>
          <p:cNvSpPr>
            <a:spLocks noGrp="1" noChangeArrowheads="1"/>
          </p:cNvSpPr>
          <p:nvPr>
            <p:ph type="body" idx="1"/>
          </p:nvPr>
        </p:nvSpPr>
        <p:spPr>
          <a:xfrm>
            <a:off x="304800" y="1600200"/>
            <a:ext cx="8686800" cy="4525963"/>
          </a:xfrm>
        </p:spPr>
        <p:txBody>
          <a:bodyPr/>
          <a:lstStyle/>
          <a:p>
            <a:pPr marL="609600" indent="-609600">
              <a:lnSpc>
                <a:spcPct val="90000"/>
              </a:lnSpc>
              <a:buFontTx/>
              <a:buAutoNum type="arabicPeriod"/>
            </a:pPr>
            <a:r>
              <a:rPr lang="en-US" altLang="en-US" smtClean="0"/>
              <a:t>Reciprocity: </a:t>
            </a:r>
            <a:r>
              <a:rPr lang="en-US" altLang="en-US" sz="2400" smtClean="0"/>
              <a:t>we want to repay, in kind, what another person has provided us</a:t>
            </a:r>
          </a:p>
          <a:p>
            <a:pPr marL="609600" indent="-609600">
              <a:lnSpc>
                <a:spcPct val="90000"/>
              </a:lnSpc>
              <a:buFontTx/>
              <a:buAutoNum type="arabicPeriod"/>
            </a:pPr>
            <a:r>
              <a:rPr lang="en-US" altLang="en-US" smtClean="0"/>
              <a:t>Consistency: </a:t>
            </a:r>
            <a:r>
              <a:rPr lang="en-US" altLang="en-US" sz="2400" smtClean="0"/>
              <a:t>desire to be (and to appear) consistent with what we have already done</a:t>
            </a:r>
          </a:p>
          <a:p>
            <a:pPr marL="609600" indent="-609600">
              <a:lnSpc>
                <a:spcPct val="90000"/>
              </a:lnSpc>
              <a:buFontTx/>
              <a:buAutoNum type="arabicPeriod"/>
            </a:pPr>
            <a:r>
              <a:rPr lang="en-US" altLang="en-US" smtClean="0"/>
              <a:t>Social proof: </a:t>
            </a:r>
            <a:r>
              <a:rPr lang="en-US" altLang="en-US" sz="2400" smtClean="0"/>
              <a:t>to determine what is correct find out what other people think is correct</a:t>
            </a:r>
          </a:p>
          <a:p>
            <a:pPr marL="609600" indent="-609600">
              <a:lnSpc>
                <a:spcPct val="90000"/>
              </a:lnSpc>
              <a:buFontTx/>
              <a:buAutoNum type="arabicPeriod"/>
            </a:pPr>
            <a:r>
              <a:rPr lang="en-US" altLang="en-US" smtClean="0"/>
              <a:t>Authority: </a:t>
            </a:r>
            <a:r>
              <a:rPr lang="en-US" altLang="en-US" sz="2400" smtClean="0"/>
              <a:t>deep-seated sense of duty to authority</a:t>
            </a:r>
          </a:p>
          <a:p>
            <a:pPr marL="609600" indent="-609600">
              <a:lnSpc>
                <a:spcPct val="90000"/>
              </a:lnSpc>
              <a:buFontTx/>
              <a:buAutoNum type="arabicPeriod"/>
            </a:pPr>
            <a:r>
              <a:rPr lang="en-US" altLang="en-US" smtClean="0"/>
              <a:t>Likeability: </a:t>
            </a:r>
            <a:r>
              <a:rPr lang="en-US" altLang="en-US" sz="2400" smtClean="0"/>
              <a:t>we say yes to someone we like</a:t>
            </a:r>
          </a:p>
          <a:p>
            <a:pPr marL="609600" indent="-609600">
              <a:lnSpc>
                <a:spcPct val="90000"/>
              </a:lnSpc>
              <a:buFontTx/>
              <a:buAutoNum type="arabicPeriod"/>
            </a:pPr>
            <a:r>
              <a:rPr lang="en-US" altLang="en-US" smtClean="0"/>
              <a:t>Scarcity: </a:t>
            </a:r>
            <a:r>
              <a:rPr lang="en-US" altLang="en-US" smtClean="0">
                <a:solidFill>
                  <a:srgbClr val="C00000"/>
                </a:solidFill>
              </a:rPr>
              <a:t>limitation enhances desirability</a:t>
            </a:r>
          </a:p>
          <a:p>
            <a:pPr marL="609600" indent="-609600">
              <a:lnSpc>
                <a:spcPct val="90000"/>
              </a:lnSpc>
            </a:pPr>
            <a:endParaRPr lang="en-US" altLang="en-US" smtClean="0"/>
          </a:p>
        </p:txBody>
      </p:sp>
      <p:sp>
        <p:nvSpPr>
          <p:cNvPr id="1536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5"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ransition advClick="0" advTm="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Social Influence Principles</a:t>
            </a:r>
          </a:p>
        </p:txBody>
      </p:sp>
      <p:sp>
        <p:nvSpPr>
          <p:cNvPr id="16387" name="Rectangle 3"/>
          <p:cNvSpPr>
            <a:spLocks noGrp="1" noChangeArrowheads="1"/>
          </p:cNvSpPr>
          <p:nvPr>
            <p:ph type="body" idx="1"/>
          </p:nvPr>
        </p:nvSpPr>
        <p:spPr>
          <a:xfrm>
            <a:off x="304800" y="1600200"/>
            <a:ext cx="8686800" cy="4525963"/>
          </a:xfrm>
        </p:spPr>
        <p:txBody>
          <a:bodyPr/>
          <a:lstStyle/>
          <a:p>
            <a:pPr marL="609600" indent="-609600">
              <a:lnSpc>
                <a:spcPct val="90000"/>
              </a:lnSpc>
              <a:buFontTx/>
              <a:buAutoNum type="arabicPeriod"/>
            </a:pPr>
            <a:r>
              <a:rPr lang="en-US" altLang="en-US" smtClean="0"/>
              <a:t>Reciprocity: </a:t>
            </a:r>
            <a:r>
              <a:rPr lang="en-US" altLang="en-US" sz="2400" smtClean="0"/>
              <a:t>we want to repay, in kind, what another person has provided us</a:t>
            </a:r>
          </a:p>
          <a:p>
            <a:pPr marL="609600" indent="-609600">
              <a:lnSpc>
                <a:spcPct val="90000"/>
              </a:lnSpc>
              <a:buFontTx/>
              <a:buAutoNum type="arabicPeriod"/>
            </a:pPr>
            <a:r>
              <a:rPr lang="en-US" altLang="en-US" smtClean="0"/>
              <a:t>Consistency: </a:t>
            </a:r>
            <a:r>
              <a:rPr lang="en-US" altLang="en-US" sz="2400" smtClean="0"/>
              <a:t>desire to be (and to appear) consistent with what we have already done</a:t>
            </a:r>
          </a:p>
          <a:p>
            <a:pPr marL="609600" indent="-609600">
              <a:lnSpc>
                <a:spcPct val="90000"/>
              </a:lnSpc>
              <a:buFontTx/>
              <a:buAutoNum type="arabicPeriod"/>
            </a:pPr>
            <a:r>
              <a:rPr lang="en-US" altLang="en-US" smtClean="0"/>
              <a:t>Social proof: </a:t>
            </a:r>
            <a:r>
              <a:rPr lang="en-US" altLang="en-US" sz="2400" smtClean="0"/>
              <a:t>to determine what is correct find out what other people think is correct</a:t>
            </a:r>
          </a:p>
          <a:p>
            <a:pPr marL="609600" indent="-609600">
              <a:lnSpc>
                <a:spcPct val="90000"/>
              </a:lnSpc>
              <a:buFontTx/>
              <a:buAutoNum type="arabicPeriod"/>
            </a:pPr>
            <a:r>
              <a:rPr lang="en-US" altLang="en-US" smtClean="0"/>
              <a:t>Authority: </a:t>
            </a:r>
            <a:r>
              <a:rPr lang="en-US" altLang="en-US" sz="2400" smtClean="0"/>
              <a:t>deep-seated sense of duty to authority</a:t>
            </a:r>
          </a:p>
          <a:p>
            <a:pPr marL="609600" indent="-609600">
              <a:lnSpc>
                <a:spcPct val="90000"/>
              </a:lnSpc>
              <a:buFontTx/>
              <a:buAutoNum type="arabicPeriod"/>
            </a:pPr>
            <a:r>
              <a:rPr lang="en-US" altLang="en-US" smtClean="0"/>
              <a:t>Likeability: </a:t>
            </a:r>
            <a:r>
              <a:rPr lang="en-US" altLang="en-US" sz="2400" smtClean="0"/>
              <a:t>we say yes to someone we like</a:t>
            </a:r>
          </a:p>
          <a:p>
            <a:pPr marL="609600" indent="-609600">
              <a:lnSpc>
                <a:spcPct val="90000"/>
              </a:lnSpc>
              <a:buFontTx/>
              <a:buAutoNum type="arabicPeriod"/>
            </a:pPr>
            <a:r>
              <a:rPr lang="en-US" altLang="en-US" smtClean="0"/>
              <a:t>Scarcity: </a:t>
            </a:r>
            <a:r>
              <a:rPr lang="en-US" altLang="en-US" sz="2400" smtClean="0"/>
              <a:t>limitation enhances desirability</a:t>
            </a:r>
          </a:p>
          <a:p>
            <a:pPr marL="609600" indent="-609600">
              <a:lnSpc>
                <a:spcPct val="90000"/>
              </a:lnSpc>
            </a:pPr>
            <a:endParaRPr lang="en-US" altLang="en-US" sz="2400" smtClean="0"/>
          </a:p>
        </p:txBody>
      </p:sp>
      <p:sp>
        <p:nvSpPr>
          <p:cNvPr id="16388"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838200"/>
            <a:ext cx="8153400" cy="381000"/>
          </a:xfrm>
        </p:spPr>
        <p:txBody>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br>
              <a:rPr lang="en-US" altLang="en-US" sz="2400" dirty="0" smtClean="0">
                <a:solidFill>
                  <a:srgbClr val="C00000"/>
                </a:solidFill>
              </a:rPr>
            </a:br>
            <a:endParaRPr lang="en-US" altLang="en-US" sz="2400" dirty="0" smtClean="0">
              <a:solidFill>
                <a:srgbClr val="C00000"/>
              </a:solidFill>
            </a:endParaRPr>
          </a:p>
        </p:txBody>
      </p:sp>
      <p:sp>
        <p:nvSpPr>
          <p:cNvPr id="38915" name="Rectangle 3"/>
          <p:cNvSpPr>
            <a:spLocks noGrp="1" noChangeArrowheads="1"/>
          </p:cNvSpPr>
          <p:nvPr>
            <p:ph type="body" idx="1"/>
          </p:nvPr>
        </p:nvSpPr>
        <p:spPr>
          <a:xfrm>
            <a:off x="685800" y="1828800"/>
            <a:ext cx="7772400" cy="4343400"/>
          </a:xfrm>
        </p:spPr>
        <p:txBody>
          <a:bodyPr/>
          <a:lstStyle/>
          <a:p>
            <a:r>
              <a:rPr lang="en-US" altLang="en-US" dirty="0" smtClean="0"/>
              <a:t>Foot-in-the-Door Technique</a:t>
            </a:r>
          </a:p>
          <a:p>
            <a:pPr lvl="1"/>
            <a:r>
              <a:rPr lang="en-US" altLang="en-US" dirty="0" smtClean="0"/>
              <a:t>Start with small request to gain eventual compliance with larger request</a:t>
            </a:r>
          </a:p>
          <a:p>
            <a:pPr lvl="1"/>
            <a:endParaRPr lang="en-US" altLang="en-US" dirty="0" smtClean="0"/>
          </a:p>
          <a:p>
            <a:r>
              <a:rPr lang="en-US" altLang="en-US" dirty="0" smtClean="0"/>
              <a:t>Low-ball Technique</a:t>
            </a:r>
          </a:p>
          <a:p>
            <a:pPr lvl="1"/>
            <a:r>
              <a:rPr lang="en-US" altLang="en-US" dirty="0" smtClean="0"/>
              <a:t>Start with low-cost request and later reveal the hidden costs</a:t>
            </a:r>
          </a:p>
          <a:p>
            <a:pPr lvl="1"/>
            <a:endParaRPr lang="en-US" altLang="en-US" dirty="0" smtClean="0"/>
          </a:p>
          <a:p>
            <a:pPr>
              <a:buFontTx/>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838200"/>
            <a:ext cx="8229600" cy="381000"/>
          </a:xfrm>
        </p:spPr>
        <p:txBody>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r>
              <a:rPr lang="en-US" altLang="en-US" sz="2400" dirty="0" smtClean="0"/>
              <a:t/>
            </a:r>
            <a:br>
              <a:rPr lang="en-US" altLang="en-US" sz="2400" dirty="0" smtClean="0"/>
            </a:br>
            <a:endParaRPr lang="en-US" altLang="en-US" sz="2400" dirty="0" smtClean="0"/>
          </a:p>
        </p:txBody>
      </p:sp>
      <p:sp>
        <p:nvSpPr>
          <p:cNvPr id="18435" name="Rectangle 3"/>
          <p:cNvSpPr>
            <a:spLocks noGrp="1" noChangeArrowheads="1"/>
          </p:cNvSpPr>
          <p:nvPr>
            <p:ph type="body" idx="1"/>
          </p:nvPr>
        </p:nvSpPr>
        <p:spPr/>
        <p:txBody>
          <a:bodyPr/>
          <a:lstStyle/>
          <a:p>
            <a:r>
              <a:rPr lang="en-US" altLang="en-US" dirty="0" smtClean="0"/>
              <a:t>Bait-and-Switch Technique</a:t>
            </a:r>
          </a:p>
          <a:p>
            <a:pPr lvl="1"/>
            <a:r>
              <a:rPr lang="en-US" altLang="en-US" dirty="0" smtClean="0"/>
              <a:t>Draw people in with an attractive offer that is not available and then switch to a less attractive offer that is available</a:t>
            </a:r>
          </a:p>
          <a:p>
            <a:endParaRPr lang="en-US" altLang="en-US" dirty="0" smtClean="0"/>
          </a:p>
          <a:p>
            <a:r>
              <a:rPr lang="en-US" altLang="en-US" dirty="0" smtClean="0"/>
              <a:t>Labeling Technique</a:t>
            </a:r>
          </a:p>
          <a:p>
            <a:pPr lvl="1"/>
            <a:r>
              <a:rPr lang="en-US" altLang="en-US" dirty="0" smtClean="0"/>
              <a:t>Assigning a label to an individual and then making a request consistent with that label</a:t>
            </a:r>
          </a:p>
          <a:p>
            <a:pPr lvl="1"/>
            <a:r>
              <a:rPr lang="en-US" altLang="en-US" dirty="0" smtClean="0"/>
              <a:t>Self-Fulfilling prophesy</a:t>
            </a:r>
          </a:p>
          <a:p>
            <a:pPr lvl="1"/>
            <a:endParaRPr lang="en-US" altLang="en-US" dirty="0" smtClean="0"/>
          </a:p>
          <a:p>
            <a:pPr lvl="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838200"/>
            <a:ext cx="8229600" cy="381000"/>
          </a:xfrm>
        </p:spPr>
        <p:txBody>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p:txBody>
          <a:bodyPr/>
          <a:lstStyle/>
          <a:p>
            <a:r>
              <a:rPr lang="en-US" altLang="en-US" smtClean="0"/>
              <a:t>All of these relate to various theories:</a:t>
            </a:r>
          </a:p>
          <a:p>
            <a:pPr lvl="1"/>
            <a:r>
              <a:rPr lang="en-US" altLang="en-US" smtClean="0"/>
              <a:t>Self-Perception</a:t>
            </a:r>
          </a:p>
          <a:p>
            <a:pPr lvl="1"/>
            <a:r>
              <a:rPr lang="en-US" altLang="en-US" smtClean="0"/>
              <a:t>Cognitive Dissonance</a:t>
            </a:r>
          </a:p>
          <a:p>
            <a:pPr lvl="1"/>
            <a:r>
              <a:rPr lang="en-US" altLang="en-US" smtClean="0"/>
              <a:t>Effort Justification</a:t>
            </a:r>
            <a:br>
              <a:rPr lang="en-US" altLang="en-US" smtClean="0"/>
            </a:br>
            <a:endParaRPr lang="en-US" altLang="en-US" smtClean="0"/>
          </a:p>
          <a:p>
            <a:r>
              <a:rPr lang="en-US" altLang="en-US" smtClean="0"/>
              <a:t>We have made a commitment in some way and we want to maintain a perception of consistency about ourselves.</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685800"/>
            <a:ext cx="7772400" cy="457200"/>
          </a:xfrm>
        </p:spPr>
        <p:txBody>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reciprocity</a:t>
            </a:r>
            <a:r>
              <a:rPr lang="en-US" altLang="en-US" sz="2400" dirty="0" smtClean="0"/>
              <a:t/>
            </a:r>
            <a:br>
              <a:rPr lang="en-US" altLang="en-US" sz="2400" dirty="0" smtClean="0"/>
            </a:br>
            <a:endParaRPr lang="en-US" altLang="en-US" sz="2400" dirty="0" smtClean="0"/>
          </a:p>
        </p:txBody>
      </p:sp>
      <p:sp>
        <p:nvSpPr>
          <p:cNvPr id="45059" name="Rectangle 3"/>
          <p:cNvSpPr>
            <a:spLocks noGrp="1" noChangeArrowheads="1"/>
          </p:cNvSpPr>
          <p:nvPr>
            <p:ph type="body" idx="1"/>
          </p:nvPr>
        </p:nvSpPr>
        <p:spPr>
          <a:xfrm>
            <a:off x="685800" y="1295400"/>
            <a:ext cx="7772400" cy="5105400"/>
          </a:xfrm>
        </p:spPr>
        <p:txBody>
          <a:bodyPr/>
          <a:lstStyle/>
          <a:p>
            <a:pPr>
              <a:lnSpc>
                <a:spcPct val="90000"/>
              </a:lnSpc>
            </a:pPr>
            <a:r>
              <a:rPr lang="en-US" altLang="en-US" dirty="0" smtClean="0"/>
              <a:t>Social Norm of Reciprocity</a:t>
            </a:r>
          </a:p>
          <a:p>
            <a:pPr>
              <a:lnSpc>
                <a:spcPct val="90000"/>
              </a:lnSpc>
            </a:pPr>
            <a:r>
              <a:rPr lang="en-US" altLang="en-US" dirty="0" smtClean="0"/>
              <a:t>Door-in-the-Face Technique</a:t>
            </a:r>
          </a:p>
          <a:p>
            <a:pPr lvl="1">
              <a:lnSpc>
                <a:spcPct val="90000"/>
              </a:lnSpc>
            </a:pPr>
            <a:r>
              <a:rPr lang="en-US" altLang="en-US" dirty="0" smtClean="0"/>
              <a:t>Start with an inflated request and then retreat to a smaller one that appears to be a concession</a:t>
            </a:r>
          </a:p>
          <a:p>
            <a:pPr lvl="1">
              <a:lnSpc>
                <a:spcPct val="90000"/>
              </a:lnSpc>
            </a:pPr>
            <a:r>
              <a:rPr lang="en-US" altLang="en-US" dirty="0" smtClean="0"/>
              <a:t>Does not work if the first request is viewed as unreasonable or if requests are made by different people</a:t>
            </a:r>
          </a:p>
          <a:p>
            <a:pPr>
              <a:lnSpc>
                <a:spcPct val="90000"/>
              </a:lnSpc>
            </a:pPr>
            <a:r>
              <a:rPr lang="en-US" altLang="en-US" dirty="0" smtClean="0"/>
              <a:t>That’s-Not-All Technique</a:t>
            </a:r>
          </a:p>
          <a:p>
            <a:pPr lvl="1">
              <a:lnSpc>
                <a:spcPct val="90000"/>
              </a:lnSpc>
            </a:pPr>
            <a:r>
              <a:rPr lang="en-US" altLang="en-US" dirty="0" smtClean="0"/>
              <a:t>Begin with inflated request but immediately add to the deal by offering a bonus or discount</a:t>
            </a:r>
          </a:p>
          <a:p>
            <a:pPr lvl="1">
              <a:lnSpc>
                <a:spcPct val="90000"/>
              </a:lnSpc>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p:txBody>
          <a:bodyPr/>
          <a:lstStyle/>
          <a:p>
            <a:r>
              <a:rPr lang="en-US" altLang="en-US" dirty="0" smtClean="0"/>
              <a:t>Rare opportunities are more valuable than plentiful ones</a:t>
            </a:r>
          </a:p>
          <a:p>
            <a:pPr lvl="1"/>
            <a:r>
              <a:rPr lang="en-US" altLang="en-US" dirty="0" smtClean="0"/>
              <a:t>Limited-Number Technique</a:t>
            </a:r>
          </a:p>
          <a:p>
            <a:pPr lvl="1"/>
            <a:r>
              <a:rPr lang="en-US" altLang="en-US" dirty="0" smtClean="0"/>
              <a:t>Fast-Approaching Deadline Technique</a:t>
            </a:r>
          </a:p>
          <a:p>
            <a:r>
              <a:rPr lang="en-US" altLang="en-US" dirty="0" smtClean="0"/>
              <a:t>Scarcity heuristic in decision making</a:t>
            </a:r>
          </a:p>
          <a:p>
            <a:pPr lvl="1"/>
            <a:r>
              <a:rPr lang="en-US" altLang="en-US" dirty="0" smtClean="0"/>
              <a:t>What is rare is good.</a:t>
            </a:r>
          </a:p>
          <a:p>
            <a:r>
              <a:rPr lang="en-US" altLang="en-US" dirty="0" smtClean="0"/>
              <a:t>Psychological reactance</a:t>
            </a:r>
          </a:p>
          <a:p>
            <a:pPr lvl="1"/>
            <a:r>
              <a:rPr lang="en-US" altLang="en-US" dirty="0" smtClean="0"/>
              <a:t>When personal freedoms are threatened, we experience this unpleasant emotional response</a:t>
            </a:r>
          </a:p>
        </p:txBody>
      </p:sp>
      <p:sp>
        <p:nvSpPr>
          <p:cNvPr id="4" name="Rectangle 2"/>
          <p:cNvSpPr txBox="1">
            <a:spLocks noChangeArrowheads="1"/>
          </p:cNvSpPr>
          <p:nvPr/>
        </p:nvSpPr>
        <p:spPr bwMode="auto">
          <a:xfrm>
            <a:off x="673768" y="762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chemeClr val="tx2"/>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5pPr>
            <a:lvl6pPr marL="457200" algn="ctr" rtl="0" eaLnBrk="0" fontAlgn="base" hangingPunct="0">
              <a:spcBef>
                <a:spcPct val="0"/>
              </a:spcBef>
              <a:spcAft>
                <a:spcPct val="0"/>
              </a:spcAft>
              <a:defRPr sz="2800" b="1">
                <a:solidFill>
                  <a:schemeClr val="tx2"/>
                </a:solidFill>
                <a:latin typeface="Arial" pitchFamily="-111" charset="0"/>
              </a:defRPr>
            </a:lvl6pPr>
            <a:lvl7pPr marL="914400" algn="ctr" rtl="0" eaLnBrk="0" fontAlgn="base" hangingPunct="0">
              <a:spcBef>
                <a:spcPct val="0"/>
              </a:spcBef>
              <a:spcAft>
                <a:spcPct val="0"/>
              </a:spcAft>
              <a:defRPr sz="2800" b="1">
                <a:solidFill>
                  <a:schemeClr val="tx2"/>
                </a:solidFill>
                <a:latin typeface="Arial" pitchFamily="-111" charset="0"/>
              </a:defRPr>
            </a:lvl7pPr>
            <a:lvl8pPr marL="1371600" algn="ctr" rtl="0" eaLnBrk="0" fontAlgn="base" hangingPunct="0">
              <a:spcBef>
                <a:spcPct val="0"/>
              </a:spcBef>
              <a:spcAft>
                <a:spcPct val="0"/>
              </a:spcAft>
              <a:defRPr sz="2800" b="1">
                <a:solidFill>
                  <a:schemeClr val="tx2"/>
                </a:solidFill>
                <a:latin typeface="Arial" pitchFamily="-111" charset="0"/>
              </a:defRPr>
            </a:lvl8pPr>
            <a:lvl9pPr marL="1828800" algn="ctr" rtl="0" eaLnBrk="0" fontAlgn="base" hangingPunct="0">
              <a:spcBef>
                <a:spcPct val="0"/>
              </a:spcBef>
              <a:spcAft>
                <a:spcPct val="0"/>
              </a:spcAft>
              <a:defRPr sz="2800" b="1">
                <a:solidFill>
                  <a:schemeClr val="tx2"/>
                </a:solidFill>
                <a:latin typeface="Arial" pitchFamily="-111" charset="0"/>
              </a:defRPr>
            </a:lvl9pPr>
          </a:lstStyle>
          <a:p>
            <a:r>
              <a:rPr lang="en-US" altLang="en-US" kern="0" dirty="0" smtClean="0"/>
              <a:t>Techniques of Social Influence:</a:t>
            </a:r>
            <a:br>
              <a:rPr lang="en-US" altLang="en-US" kern="0" dirty="0" smtClean="0"/>
            </a:br>
            <a:r>
              <a:rPr lang="en-US" altLang="en-US" sz="2400" kern="0" dirty="0" smtClean="0"/>
              <a:t>based on principles of </a:t>
            </a:r>
            <a:r>
              <a:rPr lang="en-US" altLang="en-US" sz="2400" kern="0" dirty="0" smtClean="0">
                <a:solidFill>
                  <a:srgbClr val="C00000"/>
                </a:solidFill>
              </a:rPr>
              <a:t>scarcity</a:t>
            </a:r>
            <a:endParaRPr lang="en-US" altLang="en-US" sz="2400" kern="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ltLang="en-US" smtClean="0"/>
              <a:t>Social Influence and Persuasion</a:t>
            </a:r>
          </a:p>
        </p:txBody>
      </p:sp>
      <p:sp>
        <p:nvSpPr>
          <p:cNvPr id="28675" name="Rectangle 5"/>
          <p:cNvSpPr>
            <a:spLocks noGrp="1" noChangeArrowheads="1"/>
          </p:cNvSpPr>
          <p:nvPr>
            <p:ph type="body" idx="1"/>
          </p:nvPr>
        </p:nvSpPr>
        <p:spPr/>
        <p:txBody>
          <a:bodyPr/>
          <a:lstStyle/>
          <a:p>
            <a:r>
              <a:rPr lang="en-US" altLang="en-US" smtClean="0"/>
              <a:t>James Warren Jones </a:t>
            </a:r>
          </a:p>
          <a:p>
            <a:pPr lvl="1"/>
            <a:r>
              <a:rPr lang="en-US" altLang="en-US" smtClean="0"/>
              <a:t>Jonestown (1978)</a:t>
            </a:r>
          </a:p>
          <a:p>
            <a:pPr lvl="1"/>
            <a:endParaRPr lang="en-US" altLang="en-US" smtClean="0"/>
          </a:p>
          <a:p>
            <a:r>
              <a:rPr lang="en-US" altLang="en-US" smtClean="0"/>
              <a:t>How could Jim Jones have influenced his followers to such a deep level that more than 900 committed revolutionary suicide?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5188" y="838200"/>
            <a:ext cx="7772400" cy="381000"/>
          </a:xfrm>
        </p:spPr>
        <p:txBody>
          <a:bodyPr/>
          <a:lstStyle/>
          <a:p>
            <a:pPr lvl="0"/>
            <a:r>
              <a:rPr lang="en-US" altLang="en-US" kern="0" dirty="0" smtClean="0"/>
              <a:t>Techniques of Social Influence:</a:t>
            </a:r>
            <a:br>
              <a:rPr lang="en-US" altLang="en-US" kern="0" dirty="0" smtClean="0"/>
            </a:br>
            <a:r>
              <a:rPr lang="en-US" altLang="en-US" sz="2400" kern="0" dirty="0" smtClean="0"/>
              <a:t>based on principles of </a:t>
            </a:r>
            <a:r>
              <a:rPr lang="en-US" altLang="en-US" sz="2400" dirty="0">
                <a:solidFill>
                  <a:srgbClr val="C00000"/>
                </a:solidFill>
              </a:rPr>
              <a:t>Capturing </a:t>
            </a:r>
            <a:br>
              <a:rPr lang="en-US" altLang="en-US" sz="2400" dirty="0">
                <a:solidFill>
                  <a:srgbClr val="C00000"/>
                </a:solidFill>
              </a:rPr>
            </a:br>
            <a:r>
              <a:rPr lang="en-US" altLang="en-US" sz="2400" dirty="0">
                <a:solidFill>
                  <a:srgbClr val="C00000"/>
                </a:solidFill>
              </a:rPr>
              <a:t>and Disrupting </a:t>
            </a:r>
            <a:r>
              <a:rPr lang="en-US" altLang="en-US" sz="2400" dirty="0" smtClean="0">
                <a:solidFill>
                  <a:srgbClr val="C00000"/>
                </a:solidFill>
              </a:rPr>
              <a:t>Attention</a:t>
            </a:r>
            <a:endParaRPr lang="en-US" altLang="en-US" sz="1800" dirty="0" smtClean="0">
              <a:solidFill>
                <a:srgbClr val="C00000"/>
              </a:solidFill>
            </a:endParaRPr>
          </a:p>
        </p:txBody>
      </p:sp>
      <p:sp>
        <p:nvSpPr>
          <p:cNvPr id="51203" name="Rectangle 3"/>
          <p:cNvSpPr>
            <a:spLocks noGrp="1" noChangeArrowheads="1"/>
          </p:cNvSpPr>
          <p:nvPr>
            <p:ph type="body" idx="1"/>
          </p:nvPr>
        </p:nvSpPr>
        <p:spPr>
          <a:xfrm>
            <a:off x="685800" y="1752600"/>
            <a:ext cx="7772400" cy="4419600"/>
          </a:xfrm>
        </p:spPr>
        <p:txBody>
          <a:bodyPr/>
          <a:lstStyle/>
          <a:p>
            <a:r>
              <a:rPr lang="en-US" altLang="en-US" dirty="0" smtClean="0"/>
              <a:t>Strong Arguments – Capture Attention</a:t>
            </a:r>
          </a:p>
          <a:p>
            <a:r>
              <a:rPr lang="en-US" altLang="en-US" dirty="0" smtClean="0"/>
              <a:t>Weak Arguments – Disrupt Attention</a:t>
            </a:r>
          </a:p>
          <a:p>
            <a:pPr marL="0" indent="0">
              <a:buNone/>
            </a:pPr>
            <a:endParaRPr lang="en-US" altLang="en-US" dirty="0" smtClean="0"/>
          </a:p>
          <a:p>
            <a:r>
              <a:rPr lang="en-US" altLang="en-US" dirty="0" smtClean="0"/>
              <a:t>Pique Technique</a:t>
            </a:r>
          </a:p>
          <a:p>
            <a:pPr lvl="1"/>
            <a:r>
              <a:rPr lang="en-US" altLang="en-US" dirty="0" smtClean="0"/>
              <a:t>One captures people’s attention by making a novel request</a:t>
            </a:r>
          </a:p>
          <a:p>
            <a:r>
              <a:rPr lang="en-US" altLang="en-US" dirty="0" smtClean="0"/>
              <a:t>Disrupt-then-Reframe Technique</a:t>
            </a:r>
          </a:p>
          <a:p>
            <a:pPr lvl="1"/>
            <a:r>
              <a:rPr lang="en-US" altLang="en-US" dirty="0" smtClean="0"/>
              <a:t>Introduce an unexpected element that disrupts critical thinking and then reframe the message in a positive light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Persuasion</a:t>
            </a:r>
          </a:p>
        </p:txBody>
      </p:sp>
      <p:sp>
        <p:nvSpPr>
          <p:cNvPr id="53251" name="Rectangle 3"/>
          <p:cNvSpPr>
            <a:spLocks noGrp="1" noChangeArrowheads="1"/>
          </p:cNvSpPr>
          <p:nvPr>
            <p:ph type="body" idx="1"/>
          </p:nvPr>
        </p:nvSpPr>
        <p:spPr/>
        <p:txBody>
          <a:bodyPr/>
          <a:lstStyle/>
          <a:p>
            <a:r>
              <a:rPr lang="en-US" altLang="en-US" smtClean="0"/>
              <a:t>Attempt to change a person’s mind</a:t>
            </a:r>
          </a:p>
          <a:p>
            <a:r>
              <a:rPr lang="en-US" altLang="en-US" smtClean="0"/>
              <a:t>Three components of persuasion</a:t>
            </a:r>
          </a:p>
          <a:p>
            <a:pPr lvl="1"/>
            <a:r>
              <a:rPr lang="en-US" altLang="en-US" smtClean="0"/>
              <a:t>Who – Source of the message</a:t>
            </a:r>
          </a:p>
          <a:p>
            <a:pPr lvl="1"/>
            <a:r>
              <a:rPr lang="en-US" altLang="en-US" smtClean="0"/>
              <a:t>Say What – Actual message</a:t>
            </a:r>
          </a:p>
          <a:p>
            <a:pPr lvl="1"/>
            <a:r>
              <a:rPr lang="en-US" altLang="en-US" smtClean="0"/>
              <a:t>To Whom – Audience </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Who: The Source</a:t>
            </a:r>
          </a:p>
        </p:txBody>
      </p:sp>
      <p:sp>
        <p:nvSpPr>
          <p:cNvPr id="55299" name="Rectangle 3"/>
          <p:cNvSpPr>
            <a:spLocks noGrp="1" noChangeArrowheads="1"/>
          </p:cNvSpPr>
          <p:nvPr>
            <p:ph type="body" idx="1"/>
          </p:nvPr>
        </p:nvSpPr>
        <p:spPr>
          <a:xfrm>
            <a:off x="685800" y="1600200"/>
            <a:ext cx="7772400" cy="4267200"/>
          </a:xfrm>
        </p:spPr>
        <p:txBody>
          <a:bodyPr/>
          <a:lstStyle/>
          <a:p>
            <a:r>
              <a:rPr lang="en-US" altLang="en-US" smtClean="0"/>
              <a:t>Source credibility</a:t>
            </a:r>
          </a:p>
          <a:p>
            <a:pPr lvl="1"/>
            <a:r>
              <a:rPr lang="en-US" altLang="en-US" smtClean="0"/>
              <a:t>Expertise</a:t>
            </a:r>
          </a:p>
          <a:p>
            <a:pPr lvl="1"/>
            <a:r>
              <a:rPr lang="en-US" altLang="en-US" smtClean="0"/>
              <a:t>Trustworthiness</a:t>
            </a:r>
          </a:p>
          <a:p>
            <a:pPr lvl="1"/>
            <a:r>
              <a:rPr lang="en-US" altLang="en-US" smtClean="0"/>
              <a:t>Sleeper effect – over time, people separate the message from the messenger </a:t>
            </a:r>
          </a:p>
          <a:p>
            <a:r>
              <a:rPr lang="en-US" altLang="en-US" smtClean="0"/>
              <a:t>Source likability</a:t>
            </a:r>
          </a:p>
          <a:p>
            <a:pPr lvl="1"/>
            <a:r>
              <a:rPr lang="en-US" altLang="en-US" smtClean="0"/>
              <a:t>Similarity </a:t>
            </a:r>
          </a:p>
          <a:p>
            <a:pPr lvl="1"/>
            <a:r>
              <a:rPr lang="en-US" altLang="en-US" smtClean="0"/>
              <a:t>Physical attractiveness</a:t>
            </a:r>
          </a:p>
          <a:p>
            <a:pPr lvl="2"/>
            <a:r>
              <a:rPr lang="en-US" altLang="en-US" smtClean="0"/>
              <a:t>- Halo effect – Assume other positive qualities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Say What: The Message</a:t>
            </a:r>
          </a:p>
        </p:txBody>
      </p:sp>
      <p:sp>
        <p:nvSpPr>
          <p:cNvPr id="57347" name="Rectangle 3"/>
          <p:cNvSpPr>
            <a:spLocks noGrp="1" noChangeArrowheads="1"/>
          </p:cNvSpPr>
          <p:nvPr>
            <p:ph type="body" idx="1"/>
          </p:nvPr>
        </p:nvSpPr>
        <p:spPr/>
        <p:txBody>
          <a:bodyPr/>
          <a:lstStyle/>
          <a:p>
            <a:r>
              <a:rPr lang="en-US" altLang="en-US" smtClean="0"/>
              <a:t>Reason Versus Emotion</a:t>
            </a:r>
          </a:p>
          <a:p>
            <a:pPr lvl="1"/>
            <a:r>
              <a:rPr lang="en-US" altLang="en-US" smtClean="0"/>
              <a:t>Facts appeal to intellectual, analytical thinkers.</a:t>
            </a:r>
          </a:p>
          <a:p>
            <a:pPr lvl="1"/>
            <a:r>
              <a:rPr lang="en-US" altLang="en-US" smtClean="0"/>
              <a:t>People in a good mood – more responsive to persuasive messages</a:t>
            </a:r>
          </a:p>
          <a:p>
            <a:pPr lvl="1"/>
            <a:r>
              <a:rPr lang="en-US" altLang="en-US" smtClean="0"/>
              <a:t>Humor and Moderate fear have been shown to be persuasive</a:t>
            </a:r>
          </a:p>
          <a:p>
            <a:pPr>
              <a:buFontTx/>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Say What: The Message</a:t>
            </a:r>
          </a:p>
        </p:txBody>
      </p:sp>
      <p:sp>
        <p:nvSpPr>
          <p:cNvPr id="61443" name="Rectangle 3"/>
          <p:cNvSpPr>
            <a:spLocks noGrp="1" noChangeArrowheads="1"/>
          </p:cNvSpPr>
          <p:nvPr>
            <p:ph type="body" idx="1"/>
          </p:nvPr>
        </p:nvSpPr>
        <p:spPr/>
        <p:txBody>
          <a:bodyPr/>
          <a:lstStyle/>
          <a:p>
            <a:r>
              <a:rPr lang="en-US" altLang="en-US" smtClean="0"/>
              <a:t>Stealing Thunder</a:t>
            </a:r>
          </a:p>
          <a:p>
            <a:pPr lvl="1"/>
            <a:r>
              <a:rPr lang="en-US" altLang="en-US" smtClean="0"/>
              <a:t>Revealing potentially incriminating evidence to negate its importance</a:t>
            </a:r>
          </a:p>
          <a:p>
            <a:pPr lvl="1"/>
            <a:r>
              <a:rPr lang="en-US" altLang="en-US" smtClean="0"/>
              <a:t>Source appears more honest and credible</a:t>
            </a:r>
          </a:p>
          <a:p>
            <a:r>
              <a:rPr lang="en-US" altLang="en-US" smtClean="0"/>
              <a:t>Two-Sided Argument</a:t>
            </a:r>
          </a:p>
          <a:p>
            <a:pPr lvl="1"/>
            <a:r>
              <a:rPr lang="en-US" altLang="en-US" smtClean="0"/>
              <a:t>More effective, especially for intelligent, thoughtful audience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Say What: The Message</a:t>
            </a:r>
          </a:p>
        </p:txBody>
      </p:sp>
      <p:sp>
        <p:nvSpPr>
          <p:cNvPr id="63491" name="Rectangle 3"/>
          <p:cNvSpPr>
            <a:spLocks noGrp="1" noChangeArrowheads="1"/>
          </p:cNvSpPr>
          <p:nvPr>
            <p:ph type="body" idx="1"/>
          </p:nvPr>
        </p:nvSpPr>
        <p:spPr/>
        <p:txBody>
          <a:bodyPr/>
          <a:lstStyle/>
          <a:p>
            <a:pPr>
              <a:lnSpc>
                <a:spcPct val="90000"/>
              </a:lnSpc>
            </a:pPr>
            <a:r>
              <a:rPr lang="en-US" altLang="en-US" smtClean="0"/>
              <a:t>Repetition</a:t>
            </a:r>
          </a:p>
          <a:p>
            <a:pPr lvl="1">
              <a:lnSpc>
                <a:spcPct val="90000"/>
              </a:lnSpc>
            </a:pPr>
            <a:r>
              <a:rPr lang="en-US" altLang="en-US" smtClean="0"/>
              <a:t>If neutral or positive response initially, repeated exposure = persuasive message</a:t>
            </a:r>
          </a:p>
          <a:p>
            <a:pPr lvl="1">
              <a:lnSpc>
                <a:spcPct val="90000"/>
              </a:lnSpc>
            </a:pPr>
            <a:r>
              <a:rPr lang="en-US" altLang="en-US" smtClean="0"/>
              <a:t>Repetition with variety</a:t>
            </a:r>
          </a:p>
          <a:p>
            <a:pPr lvl="1">
              <a:lnSpc>
                <a:spcPct val="90000"/>
              </a:lnSpc>
            </a:pPr>
            <a:endParaRPr lang="en-US" altLang="en-US" smtClean="0"/>
          </a:p>
          <a:p>
            <a:pPr>
              <a:lnSpc>
                <a:spcPct val="90000"/>
              </a:lnSpc>
            </a:pPr>
            <a:r>
              <a:rPr lang="en-US" altLang="en-US" smtClean="0"/>
              <a:t>Advertisement wear-out</a:t>
            </a:r>
          </a:p>
          <a:p>
            <a:pPr lvl="1">
              <a:lnSpc>
                <a:spcPct val="90000"/>
              </a:lnSpc>
            </a:pPr>
            <a:r>
              <a:rPr lang="en-US" altLang="en-US" smtClean="0"/>
              <a:t> is a “condition of inattention and possible irritation that occurs after an audience or target market has encountered a specific advertisement too many times”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To Whom: The Audience</a:t>
            </a:r>
          </a:p>
        </p:txBody>
      </p:sp>
      <p:sp>
        <p:nvSpPr>
          <p:cNvPr id="67587" name="Rectangle 3"/>
          <p:cNvSpPr>
            <a:spLocks noGrp="1" noChangeArrowheads="1"/>
          </p:cNvSpPr>
          <p:nvPr>
            <p:ph type="body" idx="1"/>
          </p:nvPr>
        </p:nvSpPr>
        <p:spPr/>
        <p:txBody>
          <a:bodyPr/>
          <a:lstStyle/>
          <a:p>
            <a:r>
              <a:rPr lang="en-US" altLang="en-US" smtClean="0"/>
              <a:t>Moderately intelligent are easiest to persuade</a:t>
            </a:r>
          </a:p>
          <a:p>
            <a:r>
              <a:rPr lang="en-US" altLang="en-US" smtClean="0"/>
              <a:t>People high in need for cognition are more persuaded by strong arguments </a:t>
            </a:r>
          </a:p>
          <a:p>
            <a:pPr lvl="1"/>
            <a:r>
              <a:rPr lang="en-US" altLang="en-US" smtClean="0"/>
              <a:t>Attitudes are more resistant to change</a:t>
            </a:r>
          </a:p>
          <a:p>
            <a:r>
              <a:rPr lang="en-US" altLang="en-US" smtClean="0"/>
              <a:t>People high in public self-consciousness are more persuaded by name brand and styles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To Whom: The Audience</a:t>
            </a:r>
          </a:p>
        </p:txBody>
      </p:sp>
      <p:sp>
        <p:nvSpPr>
          <p:cNvPr id="69635" name="Rectangle 3"/>
          <p:cNvSpPr>
            <a:spLocks noGrp="1" noChangeArrowheads="1"/>
          </p:cNvSpPr>
          <p:nvPr>
            <p:ph type="body" idx="1"/>
          </p:nvPr>
        </p:nvSpPr>
        <p:spPr/>
        <p:txBody>
          <a:bodyPr/>
          <a:lstStyle/>
          <a:p>
            <a:r>
              <a:rPr lang="en-US" altLang="en-US" smtClean="0"/>
              <a:t>Impressionable years hypothesis</a:t>
            </a:r>
          </a:p>
          <a:p>
            <a:pPr lvl="1"/>
            <a:r>
              <a:rPr lang="en-US" altLang="en-US" smtClean="0"/>
              <a:t>Middle-aged people most resistant to persuasion</a:t>
            </a:r>
          </a:p>
          <a:p>
            <a:r>
              <a:rPr lang="en-US" altLang="en-US" smtClean="0"/>
              <a:t>Attitudes formed in young adulthood remain fairly stable over time</a:t>
            </a:r>
          </a:p>
          <a:p>
            <a:r>
              <a:rPr lang="en-US" altLang="en-US" smtClean="0"/>
              <a:t>Messages consistent with cultural values are more persuasive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To Whom: The Audience</a:t>
            </a:r>
          </a:p>
        </p:txBody>
      </p:sp>
      <p:sp>
        <p:nvSpPr>
          <p:cNvPr id="71683" name="Rectangle 3"/>
          <p:cNvSpPr>
            <a:spLocks noGrp="1" noChangeArrowheads="1"/>
          </p:cNvSpPr>
          <p:nvPr>
            <p:ph type="body" idx="1"/>
          </p:nvPr>
        </p:nvSpPr>
        <p:spPr/>
        <p:txBody>
          <a:bodyPr/>
          <a:lstStyle/>
          <a:p>
            <a:r>
              <a:rPr lang="en-US" altLang="en-US" smtClean="0"/>
              <a:t>“Overheard” messages are more persuasive</a:t>
            </a:r>
          </a:p>
          <a:p>
            <a:pPr lvl="1"/>
            <a:r>
              <a:rPr lang="en-US" altLang="en-US" smtClean="0"/>
              <a:t>Product placements</a:t>
            </a:r>
          </a:p>
          <a:p>
            <a:r>
              <a:rPr lang="en-US" altLang="en-US" smtClean="0"/>
              <a:t>Distraction	 </a:t>
            </a:r>
          </a:p>
          <a:p>
            <a:pPr lvl="1"/>
            <a:r>
              <a:rPr lang="en-US" altLang="en-US" smtClean="0"/>
              <a:t>Effective if the message is weak</a:t>
            </a:r>
          </a:p>
          <a:p>
            <a:pPr lvl="1"/>
            <a:r>
              <a:rPr lang="en-US" altLang="en-US" smtClean="0"/>
              <a:t>Less effective with a strong message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Two Routes to Persuasion</a:t>
            </a:r>
          </a:p>
        </p:txBody>
      </p:sp>
      <p:sp>
        <p:nvSpPr>
          <p:cNvPr id="73731" name="Rectangle 3"/>
          <p:cNvSpPr>
            <a:spLocks noGrp="1" noChangeArrowheads="1"/>
          </p:cNvSpPr>
          <p:nvPr>
            <p:ph type="body" idx="1"/>
          </p:nvPr>
        </p:nvSpPr>
        <p:spPr/>
        <p:txBody>
          <a:bodyPr/>
          <a:lstStyle/>
          <a:p>
            <a:r>
              <a:rPr lang="en-US" altLang="en-US" smtClean="0"/>
              <a:t>Elaboration likelihood model</a:t>
            </a:r>
          </a:p>
          <a:p>
            <a:r>
              <a:rPr lang="en-US" altLang="en-US" smtClean="0"/>
              <a:t>Heuristic/Systematic model</a:t>
            </a:r>
          </a:p>
          <a:p>
            <a:pPr lvl="1"/>
            <a:r>
              <a:rPr lang="en-US" altLang="en-US" smtClean="0"/>
              <a:t>Both propose automatic and conscious processing are involved in persuasion</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US" altLang="en-US" smtClean="0"/>
              <a:t>Normative Social Influence</a:t>
            </a:r>
          </a:p>
        </p:txBody>
      </p:sp>
      <p:sp>
        <p:nvSpPr>
          <p:cNvPr id="30723" name="Rectangle 5"/>
          <p:cNvSpPr>
            <a:spLocks noGrp="1" noChangeArrowheads="1"/>
          </p:cNvSpPr>
          <p:nvPr>
            <p:ph type="body" idx="1"/>
          </p:nvPr>
        </p:nvSpPr>
        <p:spPr>
          <a:xfrm>
            <a:off x="685800" y="1447800"/>
            <a:ext cx="8077200" cy="4724400"/>
          </a:xfrm>
        </p:spPr>
        <p:txBody>
          <a:bodyPr/>
          <a:lstStyle/>
          <a:p>
            <a:r>
              <a:rPr lang="en-US" altLang="en-US" sz="2400" dirty="0" smtClean="0"/>
              <a:t>Normative Influence</a:t>
            </a:r>
          </a:p>
          <a:p>
            <a:pPr lvl="1"/>
            <a:r>
              <a:rPr lang="en-US" altLang="en-US" sz="2400" dirty="0" smtClean="0"/>
              <a:t>Going along with the crowd to be liked</a:t>
            </a:r>
          </a:p>
          <a:p>
            <a:pPr lvl="2"/>
            <a:r>
              <a:rPr lang="en-US" altLang="en-US" sz="2400" dirty="0" smtClean="0"/>
              <a:t>Social Norms – social standards that prescribe how we should behave</a:t>
            </a:r>
          </a:p>
          <a:p>
            <a:pPr lvl="3"/>
            <a:r>
              <a:rPr lang="en-US" altLang="en-US" sz="2400" dirty="0" smtClean="0"/>
              <a:t>Descriptive – What most people do</a:t>
            </a:r>
          </a:p>
          <a:p>
            <a:pPr lvl="3"/>
            <a:r>
              <a:rPr lang="en-US" altLang="en-US" sz="2400" dirty="0" smtClean="0"/>
              <a:t>Injunctive – what other approve/disapprove of</a:t>
            </a:r>
          </a:p>
          <a:p>
            <a:pPr lvl="1"/>
            <a:endParaRPr lang="en-US" altLang="en-US" sz="2400" dirty="0" smtClean="0"/>
          </a:p>
          <a:p>
            <a:r>
              <a:rPr lang="en-US" altLang="en-US" sz="2400" dirty="0" smtClean="0"/>
              <a:t>Asch (1955) study of normative influence</a:t>
            </a:r>
          </a:p>
          <a:p>
            <a:pPr lvl="1"/>
            <a:r>
              <a:rPr lang="en-US" altLang="en-US" sz="2400" dirty="0" smtClean="0"/>
              <a:t>Conformity increases as group size increases</a:t>
            </a:r>
          </a:p>
          <a:p>
            <a:pPr lvl="1"/>
            <a:r>
              <a:rPr lang="en-US" altLang="en-US" sz="2400" dirty="0" smtClean="0"/>
              <a:t>Dissension reduces conformity</a:t>
            </a:r>
          </a:p>
          <a:p>
            <a:r>
              <a:rPr lang="en-US" altLang="en-US" sz="2400" dirty="0" smtClean="0"/>
              <a:t>Deviating from the group</a:t>
            </a:r>
          </a:p>
          <a:p>
            <a:pPr lvl="1"/>
            <a:r>
              <a:rPr lang="en-US" altLang="en-US" sz="2400" dirty="0" smtClean="0"/>
              <a:t>Social rejection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Two Routes to Persuasion</a:t>
            </a:r>
          </a:p>
        </p:txBody>
      </p:sp>
      <p:sp>
        <p:nvSpPr>
          <p:cNvPr id="75779" name="Rectangle 3"/>
          <p:cNvSpPr>
            <a:spLocks noGrp="1" noChangeArrowheads="1"/>
          </p:cNvSpPr>
          <p:nvPr>
            <p:ph type="body" idx="1"/>
          </p:nvPr>
        </p:nvSpPr>
        <p:spPr/>
        <p:txBody>
          <a:bodyPr/>
          <a:lstStyle/>
          <a:p>
            <a:r>
              <a:rPr lang="en-US" altLang="en-US" smtClean="0"/>
              <a:t>Central route</a:t>
            </a:r>
          </a:p>
          <a:p>
            <a:pPr lvl="1"/>
            <a:r>
              <a:rPr lang="en-US" altLang="en-US" smtClean="0"/>
              <a:t>Involves conscious processing</a:t>
            </a:r>
          </a:p>
          <a:p>
            <a:pPr lvl="1"/>
            <a:r>
              <a:rPr lang="en-US" altLang="en-US" smtClean="0"/>
              <a:t>Careful and thoughtful consideration</a:t>
            </a:r>
          </a:p>
          <a:p>
            <a:r>
              <a:rPr lang="en-US" altLang="en-US" smtClean="0"/>
              <a:t>Peripheral route</a:t>
            </a:r>
          </a:p>
          <a:p>
            <a:pPr lvl="1"/>
            <a:r>
              <a:rPr lang="en-US" altLang="en-US" smtClean="0"/>
              <a:t>Involves automatic processing</a:t>
            </a:r>
          </a:p>
          <a:p>
            <a:pPr lvl="1"/>
            <a:r>
              <a:rPr lang="en-US" altLang="en-US" smtClean="0"/>
              <a:t>Influenced by some simple cue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figure_8.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
            <a:ext cx="6100763"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Elaboration Likelihood Model</a:t>
            </a:r>
          </a:p>
        </p:txBody>
      </p:sp>
      <p:sp>
        <p:nvSpPr>
          <p:cNvPr id="79875" name="Rectangle 3"/>
          <p:cNvSpPr>
            <a:spLocks noGrp="1" noChangeArrowheads="1"/>
          </p:cNvSpPr>
          <p:nvPr>
            <p:ph type="body" idx="1"/>
          </p:nvPr>
        </p:nvSpPr>
        <p:spPr/>
        <p:txBody>
          <a:bodyPr/>
          <a:lstStyle/>
          <a:p>
            <a:r>
              <a:rPr lang="en-US" altLang="en-US" smtClean="0"/>
              <a:t>Motivation to process message</a:t>
            </a:r>
          </a:p>
          <a:p>
            <a:pPr lvl="1"/>
            <a:r>
              <a:rPr lang="en-US" altLang="en-US" smtClean="0"/>
              <a:t>Personal relevance</a:t>
            </a:r>
          </a:p>
          <a:p>
            <a:pPr lvl="1"/>
            <a:r>
              <a:rPr lang="en-US" altLang="en-US" smtClean="0"/>
              <a:t>Need for cognition</a:t>
            </a:r>
          </a:p>
          <a:p>
            <a:r>
              <a:rPr lang="en-US" altLang="en-US" smtClean="0"/>
              <a:t>Ability to process</a:t>
            </a:r>
          </a:p>
          <a:p>
            <a:pPr lvl="1"/>
            <a:r>
              <a:rPr lang="en-US" altLang="en-US" smtClean="0"/>
              <a:t>Distractions</a:t>
            </a:r>
          </a:p>
          <a:p>
            <a:pPr lvl="1"/>
            <a:r>
              <a:rPr lang="en-US" altLang="en-US" smtClean="0"/>
              <a:t>Knowledge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descr="01333_f080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76200"/>
            <a:ext cx="6383338"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Elaboration Likelihood Model</a:t>
            </a:r>
          </a:p>
        </p:txBody>
      </p:sp>
      <p:sp>
        <p:nvSpPr>
          <p:cNvPr id="83971" name="Rectangle 3"/>
          <p:cNvSpPr>
            <a:spLocks noGrp="1" noChangeArrowheads="1"/>
          </p:cNvSpPr>
          <p:nvPr>
            <p:ph type="body" idx="1"/>
          </p:nvPr>
        </p:nvSpPr>
        <p:spPr/>
        <p:txBody>
          <a:bodyPr/>
          <a:lstStyle/>
          <a:p>
            <a:r>
              <a:rPr lang="en-US" altLang="en-US" smtClean="0"/>
              <a:t>Type of cognitive processing</a:t>
            </a:r>
          </a:p>
          <a:p>
            <a:pPr lvl="1"/>
            <a:r>
              <a:rPr lang="en-US" altLang="en-US" smtClean="0"/>
              <a:t>Quality of the arguments</a:t>
            </a:r>
          </a:p>
          <a:p>
            <a:pPr lvl="1"/>
            <a:r>
              <a:rPr lang="en-US" altLang="en-US" smtClean="0"/>
              <a:t>Initial attitude</a:t>
            </a:r>
          </a:p>
          <a:p>
            <a:r>
              <a:rPr lang="en-US" altLang="en-US" smtClean="0"/>
              <a:t>Peripheral cues</a:t>
            </a:r>
          </a:p>
          <a:p>
            <a:pPr lvl="1"/>
            <a:r>
              <a:rPr lang="en-US" altLang="en-US" smtClean="0"/>
              <a:t>Speaker credibility </a:t>
            </a:r>
          </a:p>
          <a:p>
            <a:pPr lvl="1"/>
            <a:r>
              <a:rPr lang="en-US" altLang="en-US" smtClean="0"/>
              <a:t>Reaction of others</a:t>
            </a:r>
          </a:p>
          <a:p>
            <a:pPr lvl="1"/>
            <a:r>
              <a:rPr lang="en-US" altLang="en-US" smtClean="0"/>
              <a:t>External rewards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9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Alpha and Omega Strategies</a:t>
            </a:r>
          </a:p>
        </p:txBody>
      </p:sp>
      <p:sp>
        <p:nvSpPr>
          <p:cNvPr id="86019" name="Rectangle 3"/>
          <p:cNvSpPr>
            <a:spLocks noGrp="1" noChangeArrowheads="1"/>
          </p:cNvSpPr>
          <p:nvPr>
            <p:ph type="body" idx="1"/>
          </p:nvPr>
        </p:nvSpPr>
        <p:spPr/>
        <p:txBody>
          <a:bodyPr/>
          <a:lstStyle/>
          <a:p>
            <a:r>
              <a:rPr lang="en-US" altLang="en-US" smtClean="0"/>
              <a:t>Alpha strategies</a:t>
            </a:r>
          </a:p>
          <a:p>
            <a:pPr lvl="1"/>
            <a:r>
              <a:rPr lang="en-US" altLang="en-US" smtClean="0"/>
              <a:t>Persuade by increasing approach forces</a:t>
            </a:r>
          </a:p>
          <a:p>
            <a:r>
              <a:rPr lang="en-US" altLang="en-US" smtClean="0"/>
              <a:t>Omega strategies</a:t>
            </a:r>
          </a:p>
          <a:p>
            <a:pPr lvl="1"/>
            <a:r>
              <a:rPr lang="en-US" altLang="en-US" smtClean="0"/>
              <a:t>Persuade by decreasing avoidance forces</a:t>
            </a:r>
          </a:p>
          <a:p>
            <a:r>
              <a:rPr lang="en-US" altLang="en-US" smtClean="0"/>
              <a:t>When approach forces are greater than avoidance forces – movement toward goal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Alpha Strategies</a:t>
            </a:r>
          </a:p>
        </p:txBody>
      </p:sp>
      <p:sp>
        <p:nvSpPr>
          <p:cNvPr id="38915" name="Rectangle 3"/>
          <p:cNvSpPr>
            <a:spLocks noGrp="1" noChangeArrowheads="1"/>
          </p:cNvSpPr>
          <p:nvPr>
            <p:ph type="body" idx="1"/>
          </p:nvPr>
        </p:nvSpPr>
        <p:spPr/>
        <p:txBody>
          <a:bodyPr/>
          <a:lstStyle/>
          <a:p>
            <a:r>
              <a:rPr lang="en-US" altLang="en-US" smtClean="0"/>
              <a:t>Make messages more persuasive</a:t>
            </a:r>
          </a:p>
          <a:p>
            <a:pPr lvl="1"/>
            <a:r>
              <a:rPr lang="en-US" altLang="en-US" smtClean="0"/>
              <a:t>Strong arguments that compel action</a:t>
            </a:r>
          </a:p>
          <a:p>
            <a:r>
              <a:rPr lang="en-US" altLang="en-US" smtClean="0"/>
              <a:t>Add incentives</a:t>
            </a:r>
          </a:p>
          <a:p>
            <a:r>
              <a:rPr lang="en-US" altLang="en-US" smtClean="0"/>
              <a:t>Increase source credibility</a:t>
            </a:r>
          </a:p>
          <a:p>
            <a:r>
              <a:rPr lang="en-US" altLang="en-US" smtClean="0"/>
              <a:t>Provide consensus information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Resisting Persuasion</a:t>
            </a:r>
          </a:p>
        </p:txBody>
      </p:sp>
      <p:sp>
        <p:nvSpPr>
          <p:cNvPr id="90115" name="Rectangle 3"/>
          <p:cNvSpPr>
            <a:spLocks noGrp="1" noChangeArrowheads="1"/>
          </p:cNvSpPr>
          <p:nvPr>
            <p:ph type="body" idx="1"/>
          </p:nvPr>
        </p:nvSpPr>
        <p:spPr/>
        <p:txBody>
          <a:bodyPr/>
          <a:lstStyle/>
          <a:p>
            <a:r>
              <a:rPr lang="en-US" altLang="en-US" smtClean="0"/>
              <a:t>Attitude Inoculation</a:t>
            </a:r>
          </a:p>
          <a:p>
            <a:r>
              <a:rPr lang="en-US" altLang="en-US" smtClean="0"/>
              <a:t>When people resist persuasion, they become more confident in their initial attitudes</a:t>
            </a:r>
          </a:p>
          <a:p>
            <a:r>
              <a:rPr lang="en-US" altLang="en-US" smtClean="0"/>
              <a:t>Advance warning of a persuasive message</a:t>
            </a:r>
          </a:p>
          <a:p>
            <a:pPr lvl="1"/>
            <a:r>
              <a:rPr lang="en-US" altLang="en-US" smtClean="0"/>
              <a:t>Negative attitude change</a:t>
            </a:r>
          </a:p>
          <a:p>
            <a:pPr lvl="1"/>
            <a:r>
              <a:rPr lang="en-US" altLang="en-US" smtClean="0"/>
              <a:t>Boomerang effect</a:t>
            </a:r>
          </a:p>
          <a:p>
            <a:r>
              <a:rPr lang="en-US" altLang="en-US" smtClean="0"/>
              <a:t>Stockpile resources</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Defenses Against Techniques</a:t>
            </a:r>
          </a:p>
        </p:txBody>
      </p:sp>
      <p:sp>
        <p:nvSpPr>
          <p:cNvPr id="92163" name="Rectangle 3"/>
          <p:cNvSpPr>
            <a:spLocks noGrp="1" noChangeArrowheads="1"/>
          </p:cNvSpPr>
          <p:nvPr>
            <p:ph type="body" idx="1"/>
          </p:nvPr>
        </p:nvSpPr>
        <p:spPr/>
        <p:txBody>
          <a:bodyPr/>
          <a:lstStyle/>
          <a:p>
            <a:r>
              <a:rPr lang="en-US" altLang="en-US" smtClean="0"/>
              <a:t>Commitment and Consistency</a:t>
            </a:r>
          </a:p>
          <a:p>
            <a:pPr lvl="1"/>
            <a:r>
              <a:rPr lang="en-US" altLang="en-US" smtClean="0"/>
              <a:t>Reexamine the sense of obligation</a:t>
            </a:r>
          </a:p>
          <a:p>
            <a:r>
              <a:rPr lang="en-US" altLang="en-US" smtClean="0"/>
              <a:t>Reciprocation</a:t>
            </a:r>
          </a:p>
          <a:p>
            <a:pPr lvl="1"/>
            <a:r>
              <a:rPr lang="en-US" altLang="en-US" smtClean="0"/>
              <a:t>Evaluate favors or concessions to avoid guilt over lack of reciprocity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Defenses Against Techniques </a:t>
            </a:r>
          </a:p>
        </p:txBody>
      </p:sp>
      <p:sp>
        <p:nvSpPr>
          <p:cNvPr id="94211" name="Rectangle 3"/>
          <p:cNvSpPr>
            <a:spLocks noGrp="1" noChangeArrowheads="1"/>
          </p:cNvSpPr>
          <p:nvPr>
            <p:ph type="body" idx="1"/>
          </p:nvPr>
        </p:nvSpPr>
        <p:spPr/>
        <p:txBody>
          <a:bodyPr/>
          <a:lstStyle/>
          <a:p>
            <a:r>
              <a:rPr lang="en-US" altLang="en-US" smtClean="0"/>
              <a:t>Scarcity</a:t>
            </a:r>
          </a:p>
          <a:p>
            <a:pPr lvl="1"/>
            <a:r>
              <a:rPr lang="en-US" altLang="en-US" smtClean="0"/>
              <a:t>Recognize psychological reactance as a signal to think rationally</a:t>
            </a:r>
          </a:p>
          <a:p>
            <a:pPr lvl="1"/>
            <a:r>
              <a:rPr lang="en-US" altLang="en-US" smtClean="0"/>
              <a:t>Evaluate the reason we want the item</a:t>
            </a:r>
          </a:p>
          <a:p>
            <a:r>
              <a:rPr lang="en-US" altLang="en-US" smtClean="0"/>
              <a:t>Capturing and Disrupting Attention</a:t>
            </a:r>
          </a:p>
          <a:p>
            <a:pPr lvl="1"/>
            <a:r>
              <a:rPr lang="en-US" altLang="en-US" smtClean="0"/>
              <a:t>Stop and think before action</a:t>
            </a:r>
          </a:p>
          <a:p>
            <a:r>
              <a:rPr lang="en-US" altLang="en-US" smtClean="0"/>
              <a:t>Social Proof</a:t>
            </a:r>
          </a:p>
          <a:p>
            <a:pPr lvl="1"/>
            <a:r>
              <a:rPr lang="en-US" altLang="en-US" smtClean="0"/>
              <a:t>Recognize ‘fake’ social proofs</a:t>
            </a:r>
          </a:p>
          <a:p>
            <a:pPr>
              <a:buFontTx/>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01333_f08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76200"/>
            <a:ext cx="5889625" cy="673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US" altLang="en-US" smtClean="0"/>
              <a:t>Informational Social Influence</a:t>
            </a:r>
          </a:p>
        </p:txBody>
      </p:sp>
      <p:sp>
        <p:nvSpPr>
          <p:cNvPr id="34819" name="Rectangle 5"/>
          <p:cNvSpPr>
            <a:spLocks noGrp="1" noChangeArrowheads="1"/>
          </p:cNvSpPr>
          <p:nvPr>
            <p:ph type="body" idx="1"/>
          </p:nvPr>
        </p:nvSpPr>
        <p:spPr/>
        <p:txBody>
          <a:bodyPr/>
          <a:lstStyle/>
          <a:p>
            <a:r>
              <a:rPr lang="en-US" altLang="en-US" dirty="0" smtClean="0"/>
              <a:t>Going along with the crowd because you believe the crowd knows more than you do</a:t>
            </a:r>
          </a:p>
          <a:p>
            <a:pPr lvl="1"/>
            <a:r>
              <a:rPr lang="en-US" altLang="en-US" dirty="0" smtClean="0"/>
              <a:t>The desire to </a:t>
            </a:r>
            <a:r>
              <a:rPr lang="en-US" altLang="en-US" smtClean="0"/>
              <a:t>be right</a:t>
            </a:r>
          </a:p>
          <a:p>
            <a:r>
              <a:rPr lang="en-US" altLang="en-US" dirty="0" smtClean="0"/>
              <a:t>Strongest in:</a:t>
            </a:r>
          </a:p>
          <a:p>
            <a:pPr lvl="1"/>
            <a:r>
              <a:rPr lang="en-US" altLang="en-US" dirty="0" smtClean="0"/>
              <a:t>Ambiguous situations</a:t>
            </a:r>
          </a:p>
          <a:p>
            <a:pPr lvl="1"/>
            <a:r>
              <a:rPr lang="en-US" altLang="en-US" dirty="0" smtClean="0"/>
              <a:t>Crisis situations</a:t>
            </a:r>
          </a:p>
          <a:p>
            <a:pPr lvl="1"/>
            <a:r>
              <a:rPr lang="en-US" altLang="en-US" dirty="0" smtClean="0"/>
              <a:t>When experts are present</a:t>
            </a:r>
          </a:p>
          <a:p>
            <a:pPr lvl="1"/>
            <a:endParaRPr lang="en-US" altLang="en-US" dirty="0" smtClean="0"/>
          </a:p>
          <a:p>
            <a:pPr lvl="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Two Types of Social Influence</a:t>
            </a:r>
          </a:p>
        </p:txBody>
      </p:sp>
      <p:sp>
        <p:nvSpPr>
          <p:cNvPr id="36867" name="Rectangle 3"/>
          <p:cNvSpPr>
            <a:spLocks noGrp="1" noChangeArrowheads="1"/>
          </p:cNvSpPr>
          <p:nvPr>
            <p:ph type="body" idx="1"/>
          </p:nvPr>
        </p:nvSpPr>
        <p:spPr/>
        <p:txBody>
          <a:bodyPr/>
          <a:lstStyle/>
          <a:p>
            <a:r>
              <a:rPr lang="en-US" altLang="en-US" smtClean="0"/>
              <a:t>Informational influence produces </a:t>
            </a:r>
            <a:r>
              <a:rPr lang="en-US" altLang="en-US" b="1" smtClean="0"/>
              <a:t>private acceptance</a:t>
            </a:r>
          </a:p>
          <a:p>
            <a:pPr lvl="1"/>
            <a:r>
              <a:rPr lang="en-US" altLang="en-US" smtClean="0"/>
              <a:t>Genuine inner belief that others are right</a:t>
            </a:r>
          </a:p>
          <a:p>
            <a:pPr lvl="1"/>
            <a:endParaRPr lang="en-US" altLang="en-US" smtClean="0"/>
          </a:p>
          <a:p>
            <a:r>
              <a:rPr lang="en-US" altLang="en-US" smtClean="0"/>
              <a:t>Normative influence produces </a:t>
            </a:r>
            <a:r>
              <a:rPr lang="en-US" altLang="en-US" b="1" smtClean="0"/>
              <a:t>public compliance</a:t>
            </a:r>
          </a:p>
          <a:p>
            <a:pPr lvl="1"/>
            <a:r>
              <a:rPr lang="en-US" altLang="en-US" smtClean="0"/>
              <a:t>Inner belief that the group is wrong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Social Influence Principles</a:t>
            </a:r>
          </a:p>
        </p:txBody>
      </p:sp>
      <p:sp>
        <p:nvSpPr>
          <p:cNvPr id="9219" name="Rectangle 3"/>
          <p:cNvSpPr>
            <a:spLocks noGrp="1" noChangeArrowheads="1"/>
          </p:cNvSpPr>
          <p:nvPr>
            <p:ph type="body" idx="1"/>
          </p:nvPr>
        </p:nvSpPr>
        <p:spPr/>
        <p:txBody>
          <a:bodyPr/>
          <a:lstStyle/>
          <a:p>
            <a:pPr marL="514350" indent="-514350">
              <a:buFontTx/>
              <a:buAutoNum type="arabicPeriod"/>
            </a:pPr>
            <a:r>
              <a:rPr lang="en-US" altLang="en-US" dirty="0" smtClean="0"/>
              <a:t>Reciprocity</a:t>
            </a:r>
          </a:p>
          <a:p>
            <a:pPr marL="514350" indent="-514350">
              <a:buFontTx/>
              <a:buAutoNum type="arabicPeriod"/>
            </a:pPr>
            <a:r>
              <a:rPr lang="en-US" altLang="en-US" dirty="0" smtClean="0"/>
              <a:t>Consistency</a:t>
            </a:r>
          </a:p>
          <a:p>
            <a:pPr marL="514350" indent="-514350">
              <a:buFontTx/>
              <a:buAutoNum type="arabicPeriod"/>
            </a:pPr>
            <a:r>
              <a:rPr lang="en-US" altLang="en-US" dirty="0" smtClean="0"/>
              <a:t>Social proof</a:t>
            </a:r>
          </a:p>
          <a:p>
            <a:pPr marL="514350" indent="-514350">
              <a:buFontTx/>
              <a:buAutoNum type="arabicPeriod"/>
            </a:pPr>
            <a:r>
              <a:rPr lang="en-US" altLang="en-US" dirty="0" smtClean="0"/>
              <a:t>Authority</a:t>
            </a:r>
          </a:p>
          <a:p>
            <a:pPr marL="514350" indent="-514350">
              <a:buFontTx/>
              <a:buAutoNum type="arabicPeriod"/>
            </a:pPr>
            <a:r>
              <a:rPr lang="en-US" altLang="en-US" dirty="0" smtClean="0"/>
              <a:t>Likeability</a:t>
            </a:r>
          </a:p>
          <a:p>
            <a:pPr marL="514350" indent="-514350">
              <a:buFontTx/>
              <a:buAutoNum type="arabicPeriod"/>
            </a:pPr>
            <a:r>
              <a:rPr lang="en-US" altLang="en-US" dirty="0" smtClean="0"/>
              <a:t>Scarcity</a:t>
            </a:r>
          </a:p>
          <a:p>
            <a:pPr marL="514350" indent="-514350"/>
            <a:endParaRPr lang="en-US" altLang="en-US" dirty="0" smtClean="0"/>
          </a:p>
        </p:txBody>
      </p:sp>
      <p:sp>
        <p:nvSpPr>
          <p:cNvPr id="9220"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 name="Text Box 5"/>
          <p:cNvSpPr txBox="1">
            <a:spLocks noChangeArrowheads="1"/>
          </p:cNvSpPr>
          <p:nvPr/>
        </p:nvSpPr>
        <p:spPr bwMode="auto">
          <a:xfrm>
            <a:off x="2438400" y="579120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Social Influence Principles</a:t>
            </a:r>
          </a:p>
        </p:txBody>
      </p:sp>
      <p:sp>
        <p:nvSpPr>
          <p:cNvPr id="10243" name="Rectangle 3"/>
          <p:cNvSpPr>
            <a:spLocks noGrp="1" noChangeArrowheads="1"/>
          </p:cNvSpPr>
          <p:nvPr>
            <p:ph type="body" idx="1"/>
          </p:nvPr>
        </p:nvSpPr>
        <p:spPr>
          <a:xfrm>
            <a:off x="304800" y="1600200"/>
            <a:ext cx="8686800" cy="4525963"/>
          </a:xfrm>
        </p:spPr>
        <p:txBody>
          <a:bodyPr/>
          <a:lstStyle/>
          <a:p>
            <a:pPr marL="609600" indent="-609600">
              <a:buFontTx/>
              <a:buAutoNum type="arabicPeriod"/>
            </a:pPr>
            <a:r>
              <a:rPr lang="en-US" altLang="en-US" smtClean="0"/>
              <a:t>Reciprocity: </a:t>
            </a:r>
            <a:r>
              <a:rPr lang="en-US" altLang="en-US" smtClean="0">
                <a:solidFill>
                  <a:srgbClr val="C00000"/>
                </a:solidFill>
              </a:rPr>
              <a:t>we want to repay, in kind, what another person has provided us</a:t>
            </a:r>
          </a:p>
          <a:p>
            <a:pPr marL="609600" indent="-609600">
              <a:buFontTx/>
              <a:buAutoNum type="arabicPeriod"/>
            </a:pPr>
            <a:r>
              <a:rPr lang="en-US" altLang="en-US" smtClean="0"/>
              <a:t>Consistency</a:t>
            </a:r>
            <a:endParaRPr lang="en-US" altLang="en-US" smtClean="0">
              <a:solidFill>
                <a:srgbClr val="D5B461"/>
              </a:solidFill>
            </a:endParaRPr>
          </a:p>
          <a:p>
            <a:pPr marL="609600" indent="-609600">
              <a:buFontTx/>
              <a:buAutoNum type="arabicPeriod"/>
            </a:pPr>
            <a:r>
              <a:rPr lang="en-US" altLang="en-US" smtClean="0"/>
              <a:t>Social proof</a:t>
            </a:r>
          </a:p>
          <a:p>
            <a:pPr marL="609600" indent="-609600">
              <a:buFontTx/>
              <a:buAutoNum type="arabicPeriod"/>
            </a:pPr>
            <a:r>
              <a:rPr lang="en-US" altLang="en-US" smtClean="0"/>
              <a:t>Authority</a:t>
            </a:r>
          </a:p>
          <a:p>
            <a:pPr marL="609600" indent="-609600">
              <a:buFontTx/>
              <a:buAutoNum type="arabicPeriod"/>
            </a:pPr>
            <a:r>
              <a:rPr lang="en-US" altLang="en-US" smtClean="0"/>
              <a:t>Likeability</a:t>
            </a:r>
            <a:endParaRPr lang="en-US" altLang="en-US" smtClean="0">
              <a:solidFill>
                <a:srgbClr val="D5B461"/>
              </a:solidFill>
            </a:endParaRPr>
          </a:p>
          <a:p>
            <a:pPr marL="609600" indent="-609600">
              <a:buFontTx/>
              <a:buAutoNum type="arabicPeriod"/>
            </a:pPr>
            <a:r>
              <a:rPr lang="en-US" altLang="en-US" smtClean="0"/>
              <a:t>Scarcity</a:t>
            </a:r>
          </a:p>
        </p:txBody>
      </p:sp>
      <p:sp>
        <p:nvSpPr>
          <p:cNvPr id="1024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ransition advTm="3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Social Influence Principles</a:t>
            </a:r>
          </a:p>
        </p:txBody>
      </p:sp>
      <p:sp>
        <p:nvSpPr>
          <p:cNvPr id="11267" name="Rectangle 3"/>
          <p:cNvSpPr>
            <a:spLocks noGrp="1" noChangeArrowheads="1"/>
          </p:cNvSpPr>
          <p:nvPr>
            <p:ph type="body" idx="1"/>
          </p:nvPr>
        </p:nvSpPr>
        <p:spPr>
          <a:xfrm>
            <a:off x="304800" y="1600200"/>
            <a:ext cx="8686800" cy="4525963"/>
          </a:xfrm>
        </p:spPr>
        <p:txBody>
          <a:bodyPr/>
          <a:lstStyle/>
          <a:p>
            <a:pPr marL="609600" indent="-609600">
              <a:buFontTx/>
              <a:buAutoNum type="arabicPeriod"/>
            </a:pPr>
            <a:r>
              <a:rPr lang="en-US" altLang="en-US" smtClean="0"/>
              <a:t>Reciprocity: </a:t>
            </a:r>
            <a:r>
              <a:rPr lang="en-US" altLang="en-US" sz="2400" smtClean="0"/>
              <a:t>we want to repay, in kind, what another person has provided us</a:t>
            </a:r>
          </a:p>
          <a:p>
            <a:pPr marL="609600" indent="-609600">
              <a:buFontTx/>
              <a:buAutoNum type="arabicPeriod"/>
            </a:pPr>
            <a:r>
              <a:rPr lang="en-US" altLang="en-US" smtClean="0"/>
              <a:t>Consistency: </a:t>
            </a:r>
            <a:r>
              <a:rPr lang="en-US" altLang="en-US" smtClean="0">
                <a:solidFill>
                  <a:srgbClr val="C00000"/>
                </a:solidFill>
              </a:rPr>
              <a:t>desire to be (and to appear) consistent with what we have already done</a:t>
            </a:r>
          </a:p>
          <a:p>
            <a:pPr marL="609600" indent="-609600">
              <a:buFontTx/>
              <a:buAutoNum type="arabicPeriod"/>
            </a:pPr>
            <a:r>
              <a:rPr lang="en-US" altLang="en-US" smtClean="0"/>
              <a:t>Social proof</a:t>
            </a:r>
          </a:p>
          <a:p>
            <a:pPr marL="609600" indent="-609600">
              <a:buFontTx/>
              <a:buAutoNum type="arabicPeriod"/>
            </a:pPr>
            <a:r>
              <a:rPr lang="en-US" altLang="en-US" smtClean="0"/>
              <a:t>Authority</a:t>
            </a:r>
          </a:p>
          <a:p>
            <a:pPr marL="609600" indent="-609600">
              <a:buFontTx/>
              <a:buAutoNum type="arabicPeriod"/>
            </a:pPr>
            <a:r>
              <a:rPr lang="en-US" altLang="en-US" smtClean="0"/>
              <a:t>Likeability</a:t>
            </a:r>
          </a:p>
          <a:p>
            <a:pPr marL="609600" indent="-609600">
              <a:buFontTx/>
              <a:buAutoNum type="arabicPeriod"/>
            </a:pPr>
            <a:r>
              <a:rPr lang="en-US" altLang="en-US" smtClean="0"/>
              <a:t>Scarcity</a:t>
            </a:r>
            <a:endParaRPr lang="en-US" altLang="en-US" smtClean="0">
              <a:solidFill>
                <a:srgbClr val="D5B461"/>
              </a:solidFill>
            </a:endParaRPr>
          </a:p>
          <a:p>
            <a:pPr marL="609600" indent="-609600"/>
            <a:endParaRPr lang="en-US" altLang="en-US" smtClean="0"/>
          </a:p>
        </p:txBody>
      </p:sp>
      <p:sp>
        <p:nvSpPr>
          <p:cNvPr id="11268"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9" name="Text Box 5"/>
          <p:cNvSpPr txBox="1">
            <a:spLocks noChangeArrowheads="1"/>
          </p:cNvSpPr>
          <p:nvPr/>
        </p:nvSpPr>
        <p:spPr bwMode="auto">
          <a:xfrm>
            <a:off x="2438400" y="6140450"/>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SzPct val="150000"/>
              <a:buChar char="•"/>
              <a:defRPr sz="2800">
                <a:solidFill>
                  <a:schemeClr val="tx1"/>
                </a:solidFill>
                <a:latin typeface="Arial" charset="0"/>
                <a:ea typeface="ＭＳ Ｐゴシック" pitchFamily="-111" charset="-128"/>
              </a:defRPr>
            </a:lvl1pPr>
            <a:lvl2pPr marL="742950" indent="-285750" eaLnBrk="0" hangingPunct="0">
              <a:spcBef>
                <a:spcPct val="20000"/>
              </a:spcBef>
              <a:buChar char="–"/>
              <a:defRPr sz="2800">
                <a:solidFill>
                  <a:schemeClr val="tx1"/>
                </a:solidFill>
                <a:latin typeface="Arial" charset="0"/>
                <a:ea typeface="ＭＳ Ｐゴシック" pitchFamily="-111" charset="-128"/>
              </a:defRPr>
            </a:lvl2pPr>
            <a:lvl3pPr marL="1143000" indent="-228600" eaLnBrk="0" hangingPunct="0">
              <a:spcBef>
                <a:spcPct val="20000"/>
              </a:spcBef>
              <a:buSzPct val="130000"/>
              <a:buChar char="•"/>
              <a:defRPr sz="2800">
                <a:solidFill>
                  <a:schemeClr val="tx1"/>
                </a:solidFill>
                <a:latin typeface="Arial" charset="0"/>
                <a:ea typeface="ＭＳ Ｐゴシック" pitchFamily="-111" charset="-128"/>
              </a:defRPr>
            </a:lvl3pPr>
            <a:lvl4pPr marL="1600200" indent="-228600" eaLnBrk="0" hangingPunct="0">
              <a:spcBef>
                <a:spcPct val="20000"/>
              </a:spcBef>
              <a:buChar char="–"/>
              <a:defRPr sz="2800">
                <a:solidFill>
                  <a:schemeClr val="tx1"/>
                </a:solidFill>
                <a:latin typeface="Arial" charset="0"/>
                <a:ea typeface="ＭＳ Ｐゴシック" pitchFamily="-111" charset="-128"/>
              </a:defRPr>
            </a:lvl4pPr>
            <a:lvl5pPr marL="2057400" indent="-228600" eaLnBrk="0" hangingPunct="0">
              <a:spcBef>
                <a:spcPct val="20000"/>
              </a:spcBef>
              <a:buChar char="»"/>
              <a:defRPr sz="2800">
                <a:solidFill>
                  <a:schemeClr val="tx1"/>
                </a:solidFill>
                <a:latin typeface="Arial" charset="0"/>
                <a:ea typeface="ＭＳ Ｐゴシック" pitchFamily="-111" charset="-128"/>
              </a:defRPr>
            </a:lvl5pPr>
            <a:lvl6pPr marL="25146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6pPr>
            <a:lvl7pPr marL="29718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7pPr>
            <a:lvl8pPr marL="34290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8pPr>
            <a:lvl9pPr marL="3886200" indent="-228600" eaLnBrk="0" fontAlgn="base" hangingPunct="0">
              <a:spcBef>
                <a:spcPct val="20000"/>
              </a:spcBef>
              <a:spcAft>
                <a:spcPct val="0"/>
              </a:spcAft>
              <a:buChar char="»"/>
              <a:defRPr sz="2800">
                <a:solidFill>
                  <a:schemeClr val="tx1"/>
                </a:solidFill>
                <a:latin typeface="Arial" charset="0"/>
                <a:ea typeface="ＭＳ Ｐゴシック" pitchFamily="-111" charset="-128"/>
              </a:defRPr>
            </a:lvl9pPr>
          </a:lstStyle>
          <a:p>
            <a:pPr eaLnBrk="1" hangingPunct="1">
              <a:spcBef>
                <a:spcPct val="0"/>
              </a:spcBef>
              <a:buSzTx/>
              <a:buFontTx/>
              <a:buNone/>
            </a:pPr>
            <a:r>
              <a:rPr lang="en-US" altLang="en-US" sz="1800"/>
              <a:t>Robert B. Cialdini, </a:t>
            </a:r>
            <a:r>
              <a:rPr lang="en-US" altLang="en-US" sz="1800" i="1"/>
              <a:t>Influence: The Psychology of Persuasion</a:t>
            </a:r>
            <a:r>
              <a:rPr lang="en-US" altLang="en-US" sz="1800"/>
              <a:t> (revised; New York: Quill, 1993)</a:t>
            </a:r>
          </a:p>
        </p:txBody>
      </p:sp>
    </p:spTree>
  </p:cSld>
  <p:clrMapOvr>
    <a:masterClrMapping/>
  </p:clrMapOvr>
  <p:transition advClick="0" advTm="3000"/>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715</TotalTime>
  <Words>2325</Words>
  <Application>Microsoft Office PowerPoint</Application>
  <PresentationFormat>On-screen Show (4:3)</PresentationFormat>
  <Paragraphs>305</Paragraphs>
  <Slides>39</Slides>
  <Notes>31</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1_Default Design</vt:lpstr>
      <vt:lpstr>2_Default Design</vt:lpstr>
      <vt:lpstr>Chapter 8 - Social Influence and Persuasion</vt:lpstr>
      <vt:lpstr>Social Influence and Persuasion</vt:lpstr>
      <vt:lpstr>Normative Social Influence</vt:lpstr>
      <vt:lpstr>PowerPoint Presentation</vt:lpstr>
      <vt:lpstr>Informational Social Influence</vt:lpstr>
      <vt:lpstr>Two Types of Social Influence</vt:lpstr>
      <vt:lpstr>Social Influence Principles</vt:lpstr>
      <vt:lpstr>Social Influence Principles</vt:lpstr>
      <vt:lpstr>Social Influence Principles</vt:lpstr>
      <vt:lpstr>Social Influence Principles</vt:lpstr>
      <vt:lpstr>Social Influence Principles</vt:lpstr>
      <vt:lpstr>Social Influence Principles</vt:lpstr>
      <vt:lpstr>Social Influence Principles</vt:lpstr>
      <vt:lpstr>Social Influence Principles</vt:lpstr>
      <vt:lpstr>Techniques of Social Influence: based on principles of commitment and consistency </vt:lpstr>
      <vt:lpstr>Techniques of Social Influence: based on principles of commitment and consistency </vt:lpstr>
      <vt:lpstr>Techniques of Social Influence: based on principles of commitment and consistency </vt:lpstr>
      <vt:lpstr>Techniques of Social Influence: based on principles of reciprocity </vt:lpstr>
      <vt:lpstr>PowerPoint Presentation</vt:lpstr>
      <vt:lpstr>Techniques of Social Influence: based on principles of Capturing  and Disrupting Attention</vt:lpstr>
      <vt:lpstr>Persuasion</vt:lpstr>
      <vt:lpstr>Who: The Source</vt:lpstr>
      <vt:lpstr>Say What: The Message</vt:lpstr>
      <vt:lpstr>Say What: The Message</vt:lpstr>
      <vt:lpstr>Say What: The Message</vt:lpstr>
      <vt:lpstr>To Whom: The Audience</vt:lpstr>
      <vt:lpstr>To Whom: The Audience</vt:lpstr>
      <vt:lpstr>To Whom: The Audience</vt:lpstr>
      <vt:lpstr>Two Routes to Persuasion</vt:lpstr>
      <vt:lpstr>Two Routes to Persuasion</vt:lpstr>
      <vt:lpstr>PowerPoint Presentation</vt:lpstr>
      <vt:lpstr>Elaboration Likelihood Model</vt:lpstr>
      <vt:lpstr>PowerPoint Presentation</vt:lpstr>
      <vt:lpstr>Elaboration Likelihood Model</vt:lpstr>
      <vt:lpstr>Alpha and Omega Strategies</vt:lpstr>
      <vt:lpstr>Alpha Strategies</vt:lpstr>
      <vt:lpstr>Resisting Persuasion</vt:lpstr>
      <vt:lpstr>Defenses Against Techniques</vt:lpstr>
      <vt:lpstr>Defenses Against Techniques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Social Influence and Persuasion</dc:title>
  <dc:creator>Robin Musselman</dc:creator>
  <cp:lastModifiedBy>Donna Vandergrift</cp:lastModifiedBy>
  <cp:revision>38</cp:revision>
  <dcterms:created xsi:type="dcterms:W3CDTF">2006-12-02T14:53:45Z</dcterms:created>
  <dcterms:modified xsi:type="dcterms:W3CDTF">2014-11-14T16:49:01Z</dcterms:modified>
</cp:coreProperties>
</file>