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0"/>
  </p:notesMasterIdLst>
  <p:sldIdLst>
    <p:sldId id="256" r:id="rId2"/>
    <p:sldId id="258" r:id="rId3"/>
    <p:sldId id="279" r:id="rId4"/>
    <p:sldId id="272" r:id="rId5"/>
    <p:sldId id="274" r:id="rId6"/>
    <p:sldId id="280" r:id="rId7"/>
    <p:sldId id="275" r:id="rId8"/>
    <p:sldId id="281" r:id="rId9"/>
    <p:sldId id="260" r:id="rId10"/>
    <p:sldId id="261" r:id="rId11"/>
    <p:sldId id="282" r:id="rId12"/>
    <p:sldId id="276" r:id="rId13"/>
    <p:sldId id="262" r:id="rId14"/>
    <p:sldId id="283" r:id="rId15"/>
    <p:sldId id="284" r:id="rId16"/>
    <p:sldId id="267" r:id="rId17"/>
    <p:sldId id="285" r:id="rId18"/>
    <p:sldId id="277" r:id="rId19"/>
    <p:sldId id="278" r:id="rId20"/>
    <p:sldId id="263" r:id="rId21"/>
    <p:sldId id="264" r:id="rId22"/>
    <p:sldId id="265" r:id="rId23"/>
    <p:sldId id="269" r:id="rId24"/>
    <p:sldId id="268" r:id="rId25"/>
    <p:sldId id="286" r:id="rId26"/>
    <p:sldId id="287" r:id="rId27"/>
    <p:sldId id="288" r:id="rId28"/>
    <p:sldId id="289"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9AC"/>
    <a:srgbClr val="006699"/>
    <a:srgbClr val="008080"/>
    <a:srgbClr val="FFCC66"/>
    <a:srgbClr val="FFCC99"/>
    <a:srgbClr val="C97505"/>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723" autoAdjust="0"/>
  </p:normalViewPr>
  <p:slideViewPr>
    <p:cSldViewPr>
      <p:cViewPr varScale="1">
        <p:scale>
          <a:sx n="74" d="100"/>
          <a:sy n="74" d="100"/>
        </p:scale>
        <p:origin x="-48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Times New Roman" pitchFamily="18" charset="0"/>
              </a:defRPr>
            </a:lvl1pPr>
          </a:lstStyle>
          <a:p>
            <a:pPr>
              <a:defRPr/>
            </a:pPr>
            <a:endParaRPr lang="en-US"/>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latin typeface="Times New Roman" pitchFamily="18" charset="0"/>
              </a:defRPr>
            </a:lvl1pPr>
          </a:lstStyle>
          <a:p>
            <a:pPr>
              <a:defRPr/>
            </a:pPr>
            <a:endParaRPr lang="en-US"/>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A7651DF9-8576-4F59-B94C-1D2072638A7B}" type="slidenum">
              <a:rPr lang="en-US"/>
              <a:pPr>
                <a:defRPr/>
              </a:pPr>
              <a:t>‹#›</a:t>
            </a:fld>
            <a:endParaRPr lang="en-US"/>
          </a:p>
        </p:txBody>
      </p:sp>
    </p:spTree>
    <p:extLst>
      <p:ext uri="{BB962C8B-B14F-4D97-AF65-F5344CB8AC3E}">
        <p14:creationId xmlns:p14="http://schemas.microsoft.com/office/powerpoint/2010/main" val="3809085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E334A0F-D878-446E-BEF1-02CB78DB9548}" type="slidenum">
              <a:rPr lang="en-US" sz="1200"/>
              <a:pPr eaLnBrk="1" hangingPunct="1"/>
              <a:t>4</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78B217-C851-4A0D-A887-C77768F15093}" type="slidenum">
              <a:rPr lang="en-US" sz="1200"/>
              <a:pPr eaLnBrk="1" hangingPunct="1"/>
              <a:t>8</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78B217-C851-4A0D-A887-C77768F15093}" type="slidenum">
              <a:rPr lang="en-US" sz="1200"/>
              <a:pPr eaLnBrk="1" hangingPunct="1"/>
              <a:t>12</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78B217-C851-4A0D-A887-C77768F15093}" type="slidenum">
              <a:rPr lang="en-US" sz="1200"/>
              <a:pPr eaLnBrk="1" hangingPunct="1"/>
              <a:t>14</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F0248F6-4A98-495F-AEDE-E08A2AABC50A}" type="slidenum">
              <a:rPr lang="en-US" sz="1200"/>
              <a:pPr eaLnBrk="1" hangingPunct="1"/>
              <a:t>17</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F0248F6-4A98-495F-AEDE-E08A2AABC50A}" type="slidenum">
              <a:rPr lang="en-US" sz="1200"/>
              <a:pPr eaLnBrk="1" hangingPunct="1"/>
              <a:t>18</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D6B055-BD2D-4FE7-B7EE-7DC9A3364AD7}" type="slidenum">
              <a:rPr lang="en-US" sz="1200"/>
              <a:pPr eaLnBrk="1" hangingPunct="1"/>
              <a:t>19</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8601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860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8BD26E25-C1CA-4253-9D24-8E503AB4756C}" type="slidenum">
              <a:rPr lang="en-US" altLang="en-US"/>
              <a:pPr>
                <a:defRPr/>
              </a:pPr>
              <a:t>‹#›</a:t>
            </a:fld>
            <a:endParaRPr lang="en-US" altLang="en-US"/>
          </a:p>
        </p:txBody>
      </p:sp>
    </p:spTree>
    <p:extLst>
      <p:ext uri="{BB962C8B-B14F-4D97-AF65-F5344CB8AC3E}">
        <p14:creationId xmlns:p14="http://schemas.microsoft.com/office/powerpoint/2010/main" val="123130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76AF191-10D4-4998-8025-1475A122C70E}" type="slidenum">
              <a:rPr lang="en-US" altLang="en-US"/>
              <a:pPr>
                <a:defRPr/>
              </a:pPr>
              <a:t>‹#›</a:t>
            </a:fld>
            <a:endParaRPr lang="en-US" altLang="en-US"/>
          </a:p>
        </p:txBody>
      </p:sp>
    </p:spTree>
    <p:extLst>
      <p:ext uri="{BB962C8B-B14F-4D97-AF65-F5344CB8AC3E}">
        <p14:creationId xmlns:p14="http://schemas.microsoft.com/office/powerpoint/2010/main" val="372824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9B1327D-9707-44B0-8845-CA5DCA28CA6A}" type="slidenum">
              <a:rPr lang="en-US" altLang="en-US"/>
              <a:pPr>
                <a:defRPr/>
              </a:pPr>
              <a:t>‹#›</a:t>
            </a:fld>
            <a:endParaRPr lang="en-US" altLang="en-US"/>
          </a:p>
        </p:txBody>
      </p:sp>
    </p:spTree>
    <p:extLst>
      <p:ext uri="{BB962C8B-B14F-4D97-AF65-F5344CB8AC3E}">
        <p14:creationId xmlns:p14="http://schemas.microsoft.com/office/powerpoint/2010/main" val="331776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1B1B5E0-6F25-48D7-81FA-79E3DDFA81E0}" type="slidenum">
              <a:rPr lang="en-US" altLang="en-US"/>
              <a:pPr>
                <a:defRPr/>
              </a:pPr>
              <a:t>‹#›</a:t>
            </a:fld>
            <a:endParaRPr lang="en-US" altLang="en-US"/>
          </a:p>
        </p:txBody>
      </p:sp>
    </p:spTree>
    <p:extLst>
      <p:ext uri="{BB962C8B-B14F-4D97-AF65-F5344CB8AC3E}">
        <p14:creationId xmlns:p14="http://schemas.microsoft.com/office/powerpoint/2010/main" val="193197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F22B06A-2E08-4F7D-8CFA-8794CCD357B6}" type="slidenum">
              <a:rPr lang="en-US" altLang="en-US"/>
              <a:pPr>
                <a:defRPr/>
              </a:pPr>
              <a:t>‹#›</a:t>
            </a:fld>
            <a:endParaRPr lang="en-US" altLang="en-US"/>
          </a:p>
        </p:txBody>
      </p:sp>
    </p:spTree>
    <p:extLst>
      <p:ext uri="{BB962C8B-B14F-4D97-AF65-F5344CB8AC3E}">
        <p14:creationId xmlns:p14="http://schemas.microsoft.com/office/powerpoint/2010/main" val="368762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AE877A3-2CEF-4A30-BC8B-8271793E245D}" type="slidenum">
              <a:rPr lang="en-US" altLang="en-US"/>
              <a:pPr>
                <a:defRPr/>
              </a:pPr>
              <a:t>‹#›</a:t>
            </a:fld>
            <a:endParaRPr lang="en-US" altLang="en-US"/>
          </a:p>
        </p:txBody>
      </p:sp>
    </p:spTree>
    <p:extLst>
      <p:ext uri="{BB962C8B-B14F-4D97-AF65-F5344CB8AC3E}">
        <p14:creationId xmlns:p14="http://schemas.microsoft.com/office/powerpoint/2010/main" val="332434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E6A54C17-ED9E-491A-BF2C-65FBD8A3781F}" type="slidenum">
              <a:rPr lang="en-US" altLang="en-US"/>
              <a:pPr>
                <a:defRPr/>
              </a:pPr>
              <a:t>‹#›</a:t>
            </a:fld>
            <a:endParaRPr lang="en-US" altLang="en-US"/>
          </a:p>
        </p:txBody>
      </p:sp>
    </p:spTree>
    <p:extLst>
      <p:ext uri="{BB962C8B-B14F-4D97-AF65-F5344CB8AC3E}">
        <p14:creationId xmlns:p14="http://schemas.microsoft.com/office/powerpoint/2010/main" val="4086510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D5F2A609-E379-444D-9215-34C6256532B4}" type="slidenum">
              <a:rPr lang="en-US" altLang="en-US"/>
              <a:pPr>
                <a:defRPr/>
              </a:pPr>
              <a:t>‹#›</a:t>
            </a:fld>
            <a:endParaRPr lang="en-US" altLang="en-US"/>
          </a:p>
        </p:txBody>
      </p:sp>
    </p:spTree>
    <p:extLst>
      <p:ext uri="{BB962C8B-B14F-4D97-AF65-F5344CB8AC3E}">
        <p14:creationId xmlns:p14="http://schemas.microsoft.com/office/powerpoint/2010/main" val="359126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CAFB896B-BE71-4C74-A323-1E600164D89C}" type="slidenum">
              <a:rPr lang="en-US" altLang="en-US"/>
              <a:pPr>
                <a:defRPr/>
              </a:pPr>
              <a:t>‹#›</a:t>
            </a:fld>
            <a:endParaRPr lang="en-US" altLang="en-US"/>
          </a:p>
        </p:txBody>
      </p:sp>
    </p:spTree>
    <p:extLst>
      <p:ext uri="{BB962C8B-B14F-4D97-AF65-F5344CB8AC3E}">
        <p14:creationId xmlns:p14="http://schemas.microsoft.com/office/powerpoint/2010/main" val="407288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0872A8FE-3D55-4365-BF7C-80AB38E72754}" type="slidenum">
              <a:rPr lang="en-US" altLang="en-US"/>
              <a:pPr>
                <a:defRPr/>
              </a:pPr>
              <a:t>‹#›</a:t>
            </a:fld>
            <a:endParaRPr lang="en-US" altLang="en-US"/>
          </a:p>
        </p:txBody>
      </p:sp>
    </p:spTree>
    <p:extLst>
      <p:ext uri="{BB962C8B-B14F-4D97-AF65-F5344CB8AC3E}">
        <p14:creationId xmlns:p14="http://schemas.microsoft.com/office/powerpoint/2010/main" val="316684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0A57272-8CD9-4C7F-9BDF-8F7DBF380DBB}" type="slidenum">
              <a:rPr lang="en-US" altLang="en-US"/>
              <a:pPr>
                <a:defRPr/>
              </a:pPr>
              <a:t>‹#›</a:t>
            </a:fld>
            <a:endParaRPr lang="en-US" altLang="en-US"/>
          </a:p>
        </p:txBody>
      </p:sp>
    </p:spTree>
    <p:extLst>
      <p:ext uri="{BB962C8B-B14F-4D97-AF65-F5344CB8AC3E}">
        <p14:creationId xmlns:p14="http://schemas.microsoft.com/office/powerpoint/2010/main" val="37967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614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14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499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8499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8499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486D067-925A-49AA-87BA-C3DE9F0C6C37}" type="slidenum">
              <a:rPr lang="en-US" altLang="en-US"/>
              <a:pPr>
                <a:defRPr/>
              </a:pPr>
              <a:t>‹#›</a:t>
            </a:fld>
            <a:endParaRPr lang="en-US" altLang="en-US"/>
          </a:p>
        </p:txBody>
      </p:sp>
      <p:grpSp>
        <p:nvGrpSpPr>
          <p:cNvPr id="6152" name="Group 8"/>
          <p:cNvGrpSpPr>
            <a:grpSpLocks/>
          </p:cNvGrpSpPr>
          <p:nvPr/>
        </p:nvGrpSpPr>
        <p:grpSpPr bwMode="auto">
          <a:xfrm>
            <a:off x="8153400" y="152400"/>
            <a:ext cx="792163" cy="1295400"/>
            <a:chOff x="5136" y="960"/>
            <a:chExt cx="528" cy="864"/>
          </a:xfrm>
        </p:grpSpPr>
        <p:sp>
          <p:nvSpPr>
            <p:cNvPr id="8500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8500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85003"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US"/>
            </a:p>
          </p:txBody>
        </p:sp>
        <p:sp>
          <p:nvSpPr>
            <p:cNvPr id="85004"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85005"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85006"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US"/>
            </a:p>
          </p:txBody>
        </p:sp>
        <p:sp>
          <p:nvSpPr>
            <p:cNvPr id="85007"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08"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85009"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85010"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11"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12"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1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8501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15"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16"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1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1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19"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20"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2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8502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8502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24"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25"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85026"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27"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85028"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85029"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8503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85031"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Duty" TargetMode="External"/><Relationship Id="rId2" Type="http://schemas.openxmlformats.org/officeDocument/2006/relationships/hyperlink" Target="http://en.wikipedia.org/wiki/Self-disciplin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81000" y="2895600"/>
            <a:ext cx="6705600" cy="1752600"/>
          </a:xfrm>
        </p:spPr>
        <p:txBody>
          <a:bodyPr/>
          <a:lstStyle/>
          <a:p>
            <a:pPr eaLnBrk="1" hangingPunct="1"/>
            <a:endParaRPr lang="en-US" sz="3600" dirty="0" smtClean="0"/>
          </a:p>
          <a:p>
            <a:pPr eaLnBrk="1" hangingPunct="1"/>
            <a:r>
              <a:rPr lang="en-US" sz="3500" b="1" dirty="0" smtClean="0"/>
              <a:t>Trait or Dispositional Theories</a:t>
            </a:r>
          </a:p>
        </p:txBody>
      </p:sp>
      <p:sp>
        <p:nvSpPr>
          <p:cNvPr id="2055" name="Text Box 7"/>
          <p:cNvSpPr txBox="1">
            <a:spLocks noChangeArrowheads="1"/>
          </p:cNvSpPr>
          <p:nvPr/>
        </p:nvSpPr>
        <p:spPr bwMode="auto">
          <a:xfrm>
            <a:off x="381000" y="1600200"/>
            <a:ext cx="7162800" cy="762000"/>
          </a:xfrm>
          <a:prstGeom prst="rect">
            <a:avLst/>
          </a:prstGeom>
          <a:noFill/>
          <a:ln w="9525">
            <a:noFill/>
            <a:miter lim="800000"/>
            <a:headEnd/>
            <a:tailEnd/>
          </a:ln>
          <a:effectLst/>
        </p:spPr>
        <p:txBody>
          <a:bodyPr>
            <a:spAutoFit/>
          </a:bodyPr>
          <a:lstStyle/>
          <a:p>
            <a:pPr>
              <a:spcBef>
                <a:spcPct val="50000"/>
              </a:spcBef>
              <a:defRPr/>
            </a:pPr>
            <a:r>
              <a:rPr lang="en-US" sz="4400" b="1">
                <a:solidFill>
                  <a:schemeClr val="tx2"/>
                </a:solidFill>
                <a:effectLst>
                  <a:outerShdw blurRad="38100" dist="38100" dir="2700000" algn="tl">
                    <a:srgbClr val="C0C0C0"/>
                  </a:outerShdw>
                </a:effectLst>
              </a:rPr>
              <a:t>Personality Psychology</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box(in)">
                                      <p:cBhvr>
                                        <p:cTn id="7"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err="1"/>
              <a:t>Allport’s</a:t>
            </a:r>
            <a:r>
              <a:rPr lang="en-US" dirty="0"/>
              <a:t> Theory (</a:t>
            </a:r>
            <a:r>
              <a:rPr lang="en-US" dirty="0" err="1"/>
              <a:t>con’t</a:t>
            </a:r>
            <a:r>
              <a:rPr lang="en-US" dirty="0"/>
              <a:t>)</a:t>
            </a:r>
            <a:endParaRPr lang="en-US" dirty="0" smtClean="0">
              <a:effectLst>
                <a:outerShdw blurRad="38100" dist="38100" dir="2700000" algn="tl">
                  <a:srgbClr val="C0C0C0"/>
                </a:outerShdw>
              </a:effectLst>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
        <p:nvSpPr>
          <p:cNvPr id="5" name="Rectangle 24"/>
          <p:cNvSpPr txBox="1">
            <a:spLocks noChangeArrowheads="1"/>
          </p:cNvSpPr>
          <p:nvPr/>
        </p:nvSpPr>
        <p:spPr bwMode="auto">
          <a:xfrm>
            <a:off x="685800" y="1981200"/>
            <a:ext cx="2362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eaLnBrk="1" hangingPunct="1">
              <a:buNone/>
            </a:pPr>
            <a:r>
              <a:rPr lang="en-US" sz="2400" b="1" dirty="0" smtClean="0">
                <a:solidFill>
                  <a:schemeClr val="tx2"/>
                </a:solidFill>
              </a:rPr>
              <a:t>Cardinal Traits</a:t>
            </a:r>
          </a:p>
          <a:p>
            <a:pPr marL="0" indent="0" eaLnBrk="1" hangingPunct="1">
              <a:buNone/>
            </a:pPr>
            <a:endParaRPr lang="en-US" sz="1800" dirty="0" smtClean="0"/>
          </a:p>
          <a:p>
            <a:pPr marL="0" indent="0" eaLnBrk="1" hangingPunct="1">
              <a:buNone/>
            </a:pPr>
            <a:r>
              <a:rPr lang="en-US" sz="1800" dirty="0" smtClean="0"/>
              <a:t>A trait so dominant a person’s entire life revolves around it.</a:t>
            </a:r>
          </a:p>
          <a:p>
            <a:pPr marL="0" indent="0" eaLnBrk="1" hangingPunct="1">
              <a:buNone/>
            </a:pPr>
            <a:endParaRPr lang="en-US" sz="1800" dirty="0" smtClean="0"/>
          </a:p>
          <a:p>
            <a:pPr marL="0" indent="0" eaLnBrk="1" hangingPunct="1">
              <a:buNone/>
            </a:pPr>
            <a:r>
              <a:rPr lang="en-US" sz="1800" dirty="0" smtClean="0"/>
              <a:t>Most people do not have one.</a:t>
            </a:r>
          </a:p>
        </p:txBody>
      </p:sp>
      <p:sp>
        <p:nvSpPr>
          <p:cNvPr id="6" name="Rectangle 25"/>
          <p:cNvSpPr txBox="1">
            <a:spLocks noChangeArrowheads="1"/>
          </p:cNvSpPr>
          <p:nvPr/>
        </p:nvSpPr>
        <p:spPr>
          <a:xfrm>
            <a:off x="5867400" y="1981201"/>
            <a:ext cx="2819400" cy="4373562"/>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eaLnBrk="1" hangingPunct="1">
              <a:buNone/>
            </a:pPr>
            <a:r>
              <a:rPr lang="en-US" sz="2400" b="1" dirty="0" smtClean="0">
                <a:solidFill>
                  <a:schemeClr val="accent1"/>
                </a:solidFill>
              </a:rPr>
              <a:t>Secondary Traits</a:t>
            </a:r>
          </a:p>
          <a:p>
            <a:pPr marL="0" indent="-4763" eaLnBrk="1" hangingPunct="1">
              <a:buClr>
                <a:schemeClr val="tx1"/>
              </a:buClr>
              <a:buSzPct val="85000"/>
              <a:buNone/>
            </a:pPr>
            <a:endParaRPr lang="en-US" sz="1800" dirty="0" smtClean="0"/>
          </a:p>
          <a:p>
            <a:pPr marL="0" indent="-4763" eaLnBrk="1" hangingPunct="1">
              <a:buClr>
                <a:schemeClr val="tx1"/>
              </a:buClr>
              <a:buSzPct val="85000"/>
              <a:buNone/>
            </a:pPr>
            <a:r>
              <a:rPr lang="en-US" sz="1800" dirty="0" smtClean="0"/>
              <a:t>Characteristics that are exhibited in specific situations</a:t>
            </a:r>
          </a:p>
          <a:p>
            <a:pPr marL="0" indent="-4763" eaLnBrk="1" hangingPunct="1">
              <a:lnSpc>
                <a:spcPct val="30000"/>
              </a:lnSpc>
              <a:buClr>
                <a:schemeClr val="tx1"/>
              </a:buClr>
              <a:buSzPct val="85000"/>
              <a:buNone/>
            </a:pPr>
            <a:endParaRPr lang="en-US" sz="1800" dirty="0" smtClean="0"/>
          </a:p>
          <a:p>
            <a:pPr marL="0" indent="-4763" eaLnBrk="1" hangingPunct="1">
              <a:buClr>
                <a:schemeClr val="tx1"/>
              </a:buClr>
              <a:buSzPct val="85000"/>
              <a:buNone/>
            </a:pPr>
            <a:r>
              <a:rPr lang="en-US" sz="1800" dirty="0" smtClean="0"/>
              <a:t>Secondary traits are more easily modified than central traits</a:t>
            </a:r>
          </a:p>
          <a:p>
            <a:pPr eaLnBrk="1" hangingPunct="1"/>
            <a:endParaRPr lang="en-US" sz="1800" dirty="0" smtClean="0">
              <a:latin typeface="Arial Narrow" pitchFamily="34" charset="0"/>
            </a:endParaRPr>
          </a:p>
        </p:txBody>
      </p:sp>
      <p:sp>
        <p:nvSpPr>
          <p:cNvPr id="7" name="Rectangle 30"/>
          <p:cNvSpPr>
            <a:spLocks noChangeArrowheads="1"/>
          </p:cNvSpPr>
          <p:nvPr/>
        </p:nvSpPr>
        <p:spPr bwMode="auto">
          <a:xfrm>
            <a:off x="3200400" y="1981200"/>
            <a:ext cx="2743200"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pPr>
            <a:r>
              <a:rPr lang="en-US" sz="2400" b="1" dirty="0">
                <a:solidFill>
                  <a:schemeClr val="accent2"/>
                </a:solidFill>
              </a:rPr>
              <a:t>Central </a:t>
            </a:r>
            <a:r>
              <a:rPr lang="en-US" sz="2400" b="1" dirty="0" smtClean="0">
                <a:solidFill>
                  <a:schemeClr val="accent2"/>
                </a:solidFill>
              </a:rPr>
              <a:t>Traits</a:t>
            </a:r>
            <a:endParaRPr lang="en-US" sz="2400" b="1" dirty="0">
              <a:solidFill>
                <a:schemeClr val="accent2"/>
              </a:solidFill>
            </a:endParaRPr>
          </a:p>
          <a:p>
            <a:pPr>
              <a:spcBef>
                <a:spcPct val="20000"/>
              </a:spcBef>
              <a:buClr>
                <a:schemeClr val="tx1"/>
              </a:buClr>
              <a:buSzPct val="100000"/>
            </a:pPr>
            <a:endParaRPr lang="en-US" dirty="0" smtClean="0">
              <a:latin typeface="+mn-lt"/>
              <a:cs typeface="Arial" charset="0"/>
            </a:endParaRPr>
          </a:p>
          <a:p>
            <a:pPr>
              <a:spcBef>
                <a:spcPct val="20000"/>
              </a:spcBef>
              <a:buClr>
                <a:schemeClr val="tx1"/>
              </a:buClr>
              <a:buSzPct val="100000"/>
            </a:pPr>
            <a:r>
              <a:rPr lang="en-US" dirty="0" smtClean="0">
                <a:latin typeface="+mn-lt"/>
                <a:cs typeface="Arial" charset="0"/>
              </a:rPr>
              <a:t>Qualities </a:t>
            </a:r>
            <a:r>
              <a:rPr lang="en-US" dirty="0">
                <a:latin typeface="+mn-lt"/>
                <a:cs typeface="Arial" charset="0"/>
              </a:rPr>
              <a:t>that characterize a person’s daily interactions</a:t>
            </a:r>
          </a:p>
          <a:p>
            <a:pPr>
              <a:lnSpc>
                <a:spcPct val="50000"/>
              </a:lnSpc>
              <a:spcBef>
                <a:spcPct val="20000"/>
              </a:spcBef>
              <a:buClr>
                <a:schemeClr val="tx1"/>
              </a:buClr>
              <a:buSzPct val="100000"/>
            </a:pPr>
            <a:endParaRPr lang="en-US" dirty="0">
              <a:latin typeface="+mn-lt"/>
              <a:cs typeface="Arial" charset="0"/>
            </a:endParaRPr>
          </a:p>
          <a:p>
            <a:pPr>
              <a:spcBef>
                <a:spcPct val="20000"/>
              </a:spcBef>
              <a:buClr>
                <a:schemeClr val="tx1"/>
              </a:buClr>
              <a:buSzPct val="100000"/>
            </a:pPr>
            <a:r>
              <a:rPr lang="en-US" dirty="0">
                <a:latin typeface="+mn-lt"/>
                <a:cs typeface="Arial" charset="0"/>
              </a:rPr>
              <a:t>Most people have 5 to 10 central traits</a:t>
            </a:r>
          </a:p>
          <a:p>
            <a:pPr>
              <a:lnSpc>
                <a:spcPct val="50000"/>
              </a:lnSpc>
              <a:spcBef>
                <a:spcPct val="20000"/>
              </a:spcBef>
              <a:buClr>
                <a:schemeClr val="tx1"/>
              </a:buClr>
              <a:buSzPct val="100000"/>
            </a:pPr>
            <a:endParaRPr lang="en-US" dirty="0">
              <a:latin typeface="+mn-lt"/>
              <a:cs typeface="Arial" charset="0"/>
            </a:endParaRPr>
          </a:p>
          <a:p>
            <a:pPr>
              <a:spcBef>
                <a:spcPct val="20000"/>
              </a:spcBef>
              <a:buClr>
                <a:schemeClr val="tx1"/>
              </a:buClr>
              <a:buSzPct val="100000"/>
            </a:pPr>
            <a:r>
              <a:rPr lang="en-US" dirty="0">
                <a:latin typeface="+mn-lt"/>
                <a:cs typeface="Arial" charset="0"/>
              </a:rPr>
              <a:t>To understand a person, one should look at the </a:t>
            </a:r>
            <a:r>
              <a:rPr lang="en-US" i="1" dirty="0">
                <a:latin typeface="+mn-lt"/>
                <a:cs typeface="Arial" charset="0"/>
              </a:rPr>
              <a:t>pattern </a:t>
            </a:r>
            <a:r>
              <a:rPr lang="en-US" dirty="0">
                <a:latin typeface="+mn-lt"/>
                <a:cs typeface="Arial" charset="0"/>
              </a:rPr>
              <a:t> of central traits</a:t>
            </a:r>
          </a:p>
          <a:p>
            <a:pPr marL="342900" indent="-342900" eaLnBrk="1" hangingPunct="1">
              <a:spcBef>
                <a:spcPct val="20000"/>
              </a:spcBef>
              <a:buFont typeface="+mj-lt"/>
              <a:buAutoNum type="arabicPeriod"/>
            </a:pPr>
            <a:endParaRPr lang="en-US" dirty="0">
              <a:latin typeface="Arial Narrow" pitchFamily="34" charset="0"/>
            </a:endParaRPr>
          </a:p>
        </p:txBody>
      </p:sp>
    </p:spTree>
    <p:extLst>
      <p:ext uri="{BB962C8B-B14F-4D97-AF65-F5344CB8AC3E}">
        <p14:creationId xmlns:p14="http://schemas.microsoft.com/office/powerpoint/2010/main" val="421838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body" idx="1"/>
          </p:nvPr>
        </p:nvSpPr>
        <p:spPr>
          <a:xfrm>
            <a:off x="838200" y="1981200"/>
            <a:ext cx="7772400" cy="4419600"/>
          </a:xfrm>
        </p:spPr>
        <p:txBody>
          <a:bodyPr/>
          <a:lstStyle/>
          <a:p>
            <a:pPr eaLnBrk="1" hangingPunct="1">
              <a:spcBef>
                <a:spcPts val="0"/>
              </a:spcBef>
              <a:spcAft>
                <a:spcPts val="1200"/>
              </a:spcAft>
              <a:buSzPct val="85000"/>
            </a:pPr>
            <a:r>
              <a:rPr lang="en-US" dirty="0" err="1" smtClean="0"/>
              <a:t>Allport</a:t>
            </a:r>
            <a:r>
              <a:rPr lang="en-US" dirty="0" smtClean="0"/>
              <a:t> </a:t>
            </a:r>
            <a:r>
              <a:rPr lang="en-US" dirty="0"/>
              <a:t>further divided personal dispositions into </a:t>
            </a:r>
            <a:endParaRPr lang="en-US" dirty="0" smtClean="0"/>
          </a:p>
          <a:p>
            <a:pPr lvl="1" eaLnBrk="1" hangingPunct="1">
              <a:spcBef>
                <a:spcPts val="0"/>
              </a:spcBef>
              <a:spcAft>
                <a:spcPts val="1200"/>
              </a:spcAft>
              <a:buSzPct val="85000"/>
            </a:pPr>
            <a:r>
              <a:rPr lang="en-US" dirty="0"/>
              <a:t>M</a:t>
            </a:r>
            <a:r>
              <a:rPr lang="en-US" dirty="0" smtClean="0"/>
              <a:t>otivational </a:t>
            </a:r>
            <a:r>
              <a:rPr lang="en-US" dirty="0"/>
              <a:t>dispositions, which are strong enough to initiate action and </a:t>
            </a:r>
          </a:p>
          <a:p>
            <a:pPr lvl="1" eaLnBrk="1" hangingPunct="1">
              <a:spcBef>
                <a:spcPts val="0"/>
              </a:spcBef>
              <a:spcAft>
                <a:spcPts val="1200"/>
              </a:spcAft>
              <a:buSzPct val="85000"/>
            </a:pPr>
            <a:r>
              <a:rPr lang="en-US" dirty="0"/>
              <a:t>S</a:t>
            </a:r>
            <a:r>
              <a:rPr lang="en-US" dirty="0" smtClean="0"/>
              <a:t>tylistic </a:t>
            </a:r>
            <a:r>
              <a:rPr lang="en-US" dirty="0"/>
              <a:t>dispositions, which refer to the manner in which an individual behaves and which guide rather than initiate action.</a:t>
            </a:r>
            <a:br>
              <a:rPr lang="en-US" dirty="0"/>
            </a:br>
            <a:endParaRPr lang="en-US" sz="23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
        <p:nvSpPr>
          <p:cNvPr id="2" name="Title 1"/>
          <p:cNvSpPr>
            <a:spLocks noGrp="1"/>
          </p:cNvSpPr>
          <p:nvPr>
            <p:ph type="title"/>
          </p:nvPr>
        </p:nvSpPr>
        <p:spPr/>
        <p:txBody>
          <a:bodyPr/>
          <a:lstStyle/>
          <a:p>
            <a:r>
              <a:rPr lang="en-US" dirty="0" err="1"/>
              <a:t>Allport’s</a:t>
            </a:r>
            <a:r>
              <a:rPr lang="en-US" dirty="0"/>
              <a:t> Theory (</a:t>
            </a:r>
            <a:r>
              <a:rPr lang="en-US" dirty="0" err="1"/>
              <a:t>con’t</a:t>
            </a:r>
            <a:r>
              <a:rPr lang="en-US" dirty="0"/>
              <a:t>)</a:t>
            </a:r>
          </a:p>
        </p:txBody>
      </p:sp>
    </p:spTree>
    <p:extLst>
      <p:ext uri="{BB962C8B-B14F-4D97-AF65-F5344CB8AC3E}">
        <p14:creationId xmlns:p14="http://schemas.microsoft.com/office/powerpoint/2010/main" val="111400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
          <p:cNvSpPr txBox="1">
            <a:spLocks noChangeArrowheads="1"/>
          </p:cNvSpPr>
          <p:nvPr/>
        </p:nvSpPr>
        <p:spPr>
          <a:xfrm>
            <a:off x="533400" y="381000"/>
            <a:ext cx="7772400" cy="1143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smtClean="0"/>
              <a:t>Allport’s Theory (con’t)</a:t>
            </a:r>
            <a:endParaRPr lang="en-US" dirty="0" smtClean="0">
              <a:effectLst>
                <a:outerShdw blurRad="38100" dist="38100" dir="2700000" algn="tl">
                  <a:srgbClr val="C0C0C0"/>
                </a:outerShdw>
              </a:effectLst>
            </a:endParaRPr>
          </a:p>
        </p:txBody>
      </p:sp>
      <p:sp>
        <p:nvSpPr>
          <p:cNvPr id="6" name="Rectangle 6"/>
          <p:cNvSpPr txBox="1">
            <a:spLocks noChangeArrowheads="1"/>
          </p:cNvSpPr>
          <p:nvPr/>
        </p:nvSpPr>
        <p:spPr>
          <a:xfrm>
            <a:off x="838200" y="1447800"/>
            <a:ext cx="7772400" cy="48768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spcBef>
                <a:spcPts val="0"/>
              </a:spcBef>
              <a:spcAft>
                <a:spcPts val="1200"/>
              </a:spcAft>
              <a:buSzPct val="75000"/>
            </a:pPr>
            <a:r>
              <a:rPr lang="en-US" sz="2800" dirty="0" smtClean="0"/>
              <a:t>Motives</a:t>
            </a:r>
          </a:p>
          <a:p>
            <a:pPr lvl="1" eaLnBrk="1" hangingPunct="1">
              <a:spcBef>
                <a:spcPts val="0"/>
              </a:spcBef>
              <a:spcAft>
                <a:spcPts val="1200"/>
              </a:spcAft>
              <a:buSzPct val="75000"/>
            </a:pPr>
            <a:r>
              <a:rPr lang="en-US" sz="2400" dirty="0" smtClean="0"/>
              <a:t>Opportunistic Functioning:  tendency to satisfy biological needs</a:t>
            </a:r>
          </a:p>
          <a:p>
            <a:pPr lvl="1" eaLnBrk="1" hangingPunct="1">
              <a:spcBef>
                <a:spcPts val="0"/>
              </a:spcBef>
              <a:spcAft>
                <a:spcPts val="1200"/>
              </a:spcAft>
              <a:buSzPct val="75000"/>
            </a:pPr>
            <a:r>
              <a:rPr lang="en-US" sz="2400" dirty="0" err="1" smtClean="0">
                <a:solidFill>
                  <a:srgbClr val="000000"/>
                </a:solidFill>
              </a:rPr>
              <a:t>Propriate</a:t>
            </a:r>
            <a:r>
              <a:rPr lang="en-US" sz="2400" dirty="0" smtClean="0">
                <a:solidFill>
                  <a:srgbClr val="000000"/>
                </a:solidFill>
              </a:rPr>
              <a:t> Functioning:  expressing one’s self</a:t>
            </a:r>
          </a:p>
          <a:p>
            <a:pPr eaLnBrk="1" hangingPunct="1">
              <a:spcBef>
                <a:spcPts val="0"/>
              </a:spcBef>
              <a:spcAft>
                <a:spcPts val="1200"/>
              </a:spcAft>
              <a:buSzPct val="75000"/>
            </a:pPr>
            <a:r>
              <a:rPr lang="en-US" sz="2800" dirty="0" err="1" smtClean="0">
                <a:solidFill>
                  <a:srgbClr val="000000"/>
                </a:solidFill>
              </a:rPr>
              <a:t>Proprium</a:t>
            </a:r>
            <a:endParaRPr lang="en-US" sz="2800" dirty="0" smtClean="0">
              <a:solidFill>
                <a:srgbClr val="000000"/>
              </a:solidFill>
            </a:endParaRPr>
          </a:p>
          <a:p>
            <a:pPr lvl="1" eaLnBrk="1" hangingPunct="1">
              <a:spcBef>
                <a:spcPts val="0"/>
              </a:spcBef>
              <a:spcAft>
                <a:spcPts val="1200"/>
              </a:spcAft>
              <a:buSzPct val="75000"/>
            </a:pPr>
            <a:r>
              <a:rPr lang="en-US" sz="2400" dirty="0" smtClean="0"/>
              <a:t>Behaviors and </a:t>
            </a:r>
            <a:r>
              <a:rPr lang="en-US" sz="2400" dirty="0"/>
              <a:t>characteristics that people regard as </a:t>
            </a:r>
            <a:r>
              <a:rPr lang="en-US" sz="2400" dirty="0" smtClean="0"/>
              <a:t>warm and central </a:t>
            </a:r>
            <a:r>
              <a:rPr lang="en-US" sz="2400" dirty="0"/>
              <a:t>in their </a:t>
            </a:r>
            <a:r>
              <a:rPr lang="en-US" sz="2400" dirty="0" smtClean="0"/>
              <a:t>lives.</a:t>
            </a:r>
          </a:p>
          <a:p>
            <a:pPr lvl="1" eaLnBrk="1" hangingPunct="1">
              <a:spcBef>
                <a:spcPts val="0"/>
              </a:spcBef>
              <a:spcAft>
                <a:spcPts val="1200"/>
              </a:spcAft>
              <a:buSzPct val="75000"/>
            </a:pPr>
            <a:r>
              <a:rPr lang="en-US" sz="2400" dirty="0"/>
              <a:t>P</a:t>
            </a:r>
            <a:r>
              <a:rPr lang="en-US" sz="2400" dirty="0" smtClean="0"/>
              <a:t>referred this term over </a:t>
            </a:r>
            <a:r>
              <a:rPr lang="en-US" sz="2400" dirty="0"/>
              <a:t>self or ego because the latter terms could imply an object or thing within a person that controls behavior, whereas </a:t>
            </a:r>
            <a:r>
              <a:rPr lang="en-US" sz="2400" dirty="0" err="1"/>
              <a:t>proprium</a:t>
            </a:r>
            <a:r>
              <a:rPr lang="en-US" sz="2400" dirty="0"/>
              <a:t> suggests the core of one's personhood</a:t>
            </a:r>
            <a:r>
              <a:rPr lang="en-US" sz="2800" dirty="0"/>
              <a:t>.</a:t>
            </a:r>
            <a:br>
              <a:rPr lang="en-US" sz="2800" dirty="0"/>
            </a:br>
            <a:r>
              <a:rPr lang="en-US" sz="2800" dirty="0"/>
              <a:t/>
            </a:r>
            <a:br>
              <a:rPr lang="en-US" sz="2800" dirty="0"/>
            </a:br>
            <a:endParaRPr lang="en-US" sz="2800" dirty="0">
              <a:solidFill>
                <a:srgbClr val="000000"/>
              </a:solidFill>
            </a:endParaRPr>
          </a:p>
          <a:p>
            <a:pPr eaLnBrk="1" hangingPunct="1">
              <a:lnSpc>
                <a:spcPct val="80000"/>
              </a:lnSpc>
              <a:buSzPct val="85000"/>
            </a:pPr>
            <a:endParaRPr lang="en-US" sz="2800" dirty="0"/>
          </a:p>
          <a:p>
            <a:pPr eaLnBrk="1" hangingPunct="1">
              <a:lnSpc>
                <a:spcPct val="90000"/>
              </a:lnSpc>
              <a:buClr>
                <a:srgbClr val="FFFF99"/>
              </a:buClr>
              <a:buFont typeface="Wingdings" pitchFamily="2" charset="2"/>
              <a:buChar char=" "/>
            </a:pPr>
            <a:endParaRPr lang="en-US" dirty="0" smtClean="0">
              <a:solidFill>
                <a:srgbClr val="000000"/>
              </a:solidFill>
            </a:endParaRPr>
          </a:p>
        </p:txBody>
      </p:sp>
    </p:spTree>
    <p:extLst>
      <p:ext uri="{BB962C8B-B14F-4D97-AF65-F5344CB8AC3E}">
        <p14:creationId xmlns:p14="http://schemas.microsoft.com/office/powerpoint/2010/main" val="1328880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err="1"/>
              <a:t>Allport’s</a:t>
            </a:r>
            <a:r>
              <a:rPr lang="en-US" dirty="0"/>
              <a:t> Theory (</a:t>
            </a:r>
            <a:r>
              <a:rPr lang="en-US" dirty="0" err="1"/>
              <a:t>con’t</a:t>
            </a:r>
            <a:r>
              <a:rPr lang="en-US" dirty="0"/>
              <a:t>)</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114800"/>
          </a:xfrm>
        </p:spPr>
        <p:txBody>
          <a:bodyPr/>
          <a:lstStyle/>
          <a:p>
            <a:pPr marL="0" indent="0" eaLnBrk="1" hangingPunct="1">
              <a:lnSpc>
                <a:spcPct val="80000"/>
              </a:lnSpc>
              <a:buSzPct val="85000"/>
              <a:buNone/>
            </a:pPr>
            <a:r>
              <a:rPr lang="en-US" sz="2800" dirty="0" smtClean="0"/>
              <a:t>Development of the </a:t>
            </a:r>
            <a:r>
              <a:rPr lang="en-US" sz="2800" dirty="0" err="1" smtClean="0"/>
              <a:t>Proprium</a:t>
            </a:r>
            <a:endParaRPr lang="en-US" sz="2800" dirty="0" smtClean="0"/>
          </a:p>
          <a:p>
            <a:pPr marL="0" indent="0" eaLnBrk="1" hangingPunct="1">
              <a:lnSpc>
                <a:spcPct val="80000"/>
              </a:lnSpc>
              <a:buSzPct val="85000"/>
              <a:buNone/>
            </a:pPr>
            <a:endParaRPr lang="en-US" sz="2800" dirty="0" smtClean="0"/>
          </a:p>
          <a:p>
            <a:pPr marL="457200" indent="-457200" eaLnBrk="1" hangingPunct="1">
              <a:lnSpc>
                <a:spcPct val="80000"/>
              </a:lnSpc>
              <a:buSzPct val="85000"/>
              <a:buFont typeface="+mj-lt"/>
              <a:buAutoNum type="arabicPeriod"/>
            </a:pPr>
            <a:r>
              <a:rPr lang="en-US" sz="2400" dirty="0" smtClean="0"/>
              <a:t>Sense </a:t>
            </a:r>
            <a:r>
              <a:rPr lang="en-US" sz="2400" dirty="0"/>
              <a:t>of body </a:t>
            </a:r>
            <a:r>
              <a:rPr lang="en-US" sz="2400" dirty="0" smtClean="0"/>
              <a:t>– Warmth, pain, etc.</a:t>
            </a:r>
            <a:endParaRPr lang="en-US" sz="2400" dirty="0"/>
          </a:p>
          <a:p>
            <a:pPr marL="457200" indent="-457200" eaLnBrk="1" hangingPunct="1">
              <a:lnSpc>
                <a:spcPct val="80000"/>
              </a:lnSpc>
              <a:buSzPct val="85000"/>
              <a:buFont typeface="+mj-lt"/>
              <a:buAutoNum type="arabicPeriod"/>
            </a:pPr>
            <a:r>
              <a:rPr lang="en-US" sz="2400" dirty="0" smtClean="0"/>
              <a:t>Self-identity – Individual entity</a:t>
            </a:r>
            <a:endParaRPr lang="en-US" sz="2400" dirty="0"/>
          </a:p>
          <a:p>
            <a:pPr marL="457200" indent="-457200" eaLnBrk="1" hangingPunct="1">
              <a:lnSpc>
                <a:spcPct val="80000"/>
              </a:lnSpc>
              <a:buSzPct val="85000"/>
              <a:buFont typeface="+mj-lt"/>
              <a:buAutoNum type="arabicPeriod"/>
            </a:pPr>
            <a:r>
              <a:rPr lang="en-US" sz="2400" dirty="0" smtClean="0"/>
              <a:t>Self-esteem – Value, competencies</a:t>
            </a:r>
            <a:endParaRPr lang="en-US" sz="2400" dirty="0"/>
          </a:p>
          <a:p>
            <a:pPr marL="457200" indent="-457200" eaLnBrk="1" hangingPunct="1">
              <a:lnSpc>
                <a:spcPct val="80000"/>
              </a:lnSpc>
              <a:buSzPct val="85000"/>
              <a:buFont typeface="+mj-lt"/>
              <a:buAutoNum type="arabicPeriod"/>
            </a:pPr>
            <a:r>
              <a:rPr lang="en-US" sz="2400" dirty="0" smtClean="0"/>
              <a:t>Self-extension – Self-definition, warm and close</a:t>
            </a:r>
            <a:endParaRPr lang="en-US" sz="2400" dirty="0"/>
          </a:p>
          <a:p>
            <a:pPr marL="457200" indent="-457200" eaLnBrk="1" hangingPunct="1">
              <a:lnSpc>
                <a:spcPct val="80000"/>
              </a:lnSpc>
              <a:buSzPct val="85000"/>
              <a:buFont typeface="+mj-lt"/>
              <a:buAutoNum type="arabicPeriod"/>
            </a:pPr>
            <a:r>
              <a:rPr lang="en-US" sz="2400" dirty="0" smtClean="0"/>
              <a:t>Self-image – How others see us</a:t>
            </a:r>
            <a:endParaRPr lang="en-US" sz="2400" dirty="0"/>
          </a:p>
          <a:p>
            <a:pPr marL="457200" indent="-457200" eaLnBrk="1" hangingPunct="1">
              <a:lnSpc>
                <a:spcPct val="80000"/>
              </a:lnSpc>
              <a:buSzPct val="85000"/>
              <a:buFont typeface="+mj-lt"/>
              <a:buAutoNum type="arabicPeriod"/>
            </a:pPr>
            <a:r>
              <a:rPr lang="en-US" sz="2400" dirty="0" smtClean="0"/>
              <a:t>Rational </a:t>
            </a:r>
            <a:r>
              <a:rPr lang="en-US" sz="2400" dirty="0"/>
              <a:t>coping </a:t>
            </a:r>
            <a:r>
              <a:rPr lang="en-US" sz="2400" dirty="0" smtClean="0"/>
              <a:t>– Dealing with life</a:t>
            </a:r>
            <a:endParaRPr lang="en-US" sz="2400" dirty="0"/>
          </a:p>
          <a:p>
            <a:pPr marL="457200" indent="-457200" eaLnBrk="1" hangingPunct="1">
              <a:lnSpc>
                <a:spcPct val="80000"/>
              </a:lnSpc>
              <a:buSzPct val="85000"/>
              <a:buFont typeface="+mj-lt"/>
              <a:buAutoNum type="arabicPeriod"/>
            </a:pPr>
            <a:r>
              <a:rPr lang="en-US" sz="2400" dirty="0" err="1" smtClean="0"/>
              <a:t>Propriate</a:t>
            </a:r>
            <a:r>
              <a:rPr lang="en-US" sz="2400" dirty="0" smtClean="0"/>
              <a:t> </a:t>
            </a:r>
            <a:r>
              <a:rPr lang="en-US" sz="2400" dirty="0"/>
              <a:t>striving </a:t>
            </a:r>
            <a:r>
              <a:rPr lang="en-US" sz="2400" dirty="0" smtClean="0"/>
              <a:t>– Future, purpose, direction</a:t>
            </a:r>
            <a:endParaRPr lang="en-US" sz="2400" dirty="0"/>
          </a:p>
          <a:p>
            <a:pPr eaLnBrk="1" hangingPunct="1">
              <a:lnSpc>
                <a:spcPct val="90000"/>
              </a:lnSpc>
              <a:buClr>
                <a:srgbClr val="FFFF99"/>
              </a:buClr>
              <a:buFont typeface="Wingdings" pitchFamily="2" charset="2"/>
              <a:buChar char=" "/>
            </a:pP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102481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
          <p:cNvSpPr txBox="1">
            <a:spLocks noChangeArrowheads="1"/>
          </p:cNvSpPr>
          <p:nvPr/>
        </p:nvSpPr>
        <p:spPr>
          <a:xfrm>
            <a:off x="533400" y="381000"/>
            <a:ext cx="7772400" cy="1143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smtClean="0"/>
              <a:t>Allport’s Theory (con’t)</a:t>
            </a:r>
            <a:endParaRPr lang="en-US" dirty="0" smtClean="0">
              <a:effectLst>
                <a:outerShdw blurRad="38100" dist="38100" dir="2700000" algn="tl">
                  <a:srgbClr val="C0C0C0"/>
                </a:outerShdw>
              </a:effectLst>
            </a:endParaRPr>
          </a:p>
        </p:txBody>
      </p:sp>
      <p:sp>
        <p:nvSpPr>
          <p:cNvPr id="6" name="Rectangle 6"/>
          <p:cNvSpPr txBox="1">
            <a:spLocks noChangeArrowheads="1"/>
          </p:cNvSpPr>
          <p:nvPr/>
        </p:nvSpPr>
        <p:spPr>
          <a:xfrm>
            <a:off x="838200" y="1447800"/>
            <a:ext cx="7772400" cy="48768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spcBef>
                <a:spcPts val="0"/>
              </a:spcBef>
              <a:spcAft>
                <a:spcPts val="1200"/>
              </a:spcAft>
              <a:buSzPct val="75000"/>
            </a:pPr>
            <a:r>
              <a:rPr lang="en-US" sz="2800" b="1" dirty="0" smtClean="0"/>
              <a:t>Psychological Maturity</a:t>
            </a:r>
          </a:p>
          <a:p>
            <a:pPr lvl="1"/>
            <a:r>
              <a:rPr lang="en-US" sz="2800" dirty="0"/>
              <a:t>E</a:t>
            </a:r>
            <a:r>
              <a:rPr lang="en-US" sz="2800" dirty="0" smtClean="0"/>
              <a:t>xtensions </a:t>
            </a:r>
            <a:r>
              <a:rPr lang="en-US" sz="2800" dirty="0"/>
              <a:t>of self, i.e. involvement. </a:t>
            </a:r>
            <a:endParaRPr lang="en-US" sz="2800" dirty="0" smtClean="0"/>
          </a:p>
          <a:p>
            <a:pPr lvl="1"/>
            <a:r>
              <a:rPr lang="en-US" sz="2800" dirty="0"/>
              <a:t>W</a:t>
            </a:r>
            <a:r>
              <a:rPr lang="en-US" sz="2800" dirty="0" smtClean="0"/>
              <a:t>arm </a:t>
            </a:r>
            <a:r>
              <a:rPr lang="en-US" sz="2800" dirty="0"/>
              <a:t>relating to others </a:t>
            </a:r>
          </a:p>
          <a:p>
            <a:pPr lvl="1"/>
            <a:r>
              <a:rPr lang="en-US" sz="2800" dirty="0" smtClean="0"/>
              <a:t>Emotional </a:t>
            </a:r>
            <a:r>
              <a:rPr lang="en-US" sz="2800" dirty="0"/>
              <a:t>security and </a:t>
            </a:r>
            <a:r>
              <a:rPr lang="en-US" sz="2800" dirty="0" smtClean="0"/>
              <a:t>self-acceptance </a:t>
            </a:r>
          </a:p>
          <a:p>
            <a:pPr lvl="1"/>
            <a:r>
              <a:rPr lang="en-US" sz="2800" dirty="0"/>
              <a:t>R</a:t>
            </a:r>
            <a:r>
              <a:rPr lang="en-US" sz="2800" dirty="0" smtClean="0"/>
              <a:t>ealistic </a:t>
            </a:r>
            <a:r>
              <a:rPr lang="en-US" sz="2800" dirty="0"/>
              <a:t>perception </a:t>
            </a:r>
            <a:r>
              <a:rPr lang="en-US" sz="2800" dirty="0" smtClean="0"/>
              <a:t>not defensiveness </a:t>
            </a:r>
          </a:p>
          <a:p>
            <a:pPr lvl="1"/>
            <a:r>
              <a:rPr lang="en-US" sz="2800" dirty="0" smtClean="0"/>
              <a:t>Problem-centeredness</a:t>
            </a:r>
          </a:p>
          <a:p>
            <a:pPr lvl="1"/>
            <a:r>
              <a:rPr lang="en-US" sz="2800" dirty="0" smtClean="0"/>
              <a:t>Self-objectification</a:t>
            </a:r>
          </a:p>
          <a:p>
            <a:pPr lvl="1"/>
            <a:r>
              <a:rPr lang="en-US" sz="2800" dirty="0" smtClean="0"/>
              <a:t>A </a:t>
            </a:r>
            <a:r>
              <a:rPr lang="en-US" sz="2800" dirty="0"/>
              <a:t>unifying philosophy of </a:t>
            </a:r>
            <a:r>
              <a:rPr lang="en-US" sz="2800" dirty="0" smtClean="0"/>
              <a:t>life</a:t>
            </a:r>
            <a:r>
              <a:rPr lang="en-US" sz="2800" dirty="0"/>
              <a:t/>
            </a:r>
            <a:br>
              <a:rPr lang="en-US" sz="2800" dirty="0"/>
            </a:br>
            <a:r>
              <a:rPr lang="en-US" sz="2400" dirty="0"/>
              <a:t/>
            </a:r>
            <a:br>
              <a:rPr lang="en-US" sz="2400" dirty="0"/>
            </a:br>
            <a:endParaRPr lang="en-US" sz="2400" dirty="0">
              <a:solidFill>
                <a:srgbClr val="000000"/>
              </a:solidFill>
            </a:endParaRPr>
          </a:p>
          <a:p>
            <a:pPr eaLnBrk="1" hangingPunct="1">
              <a:lnSpc>
                <a:spcPct val="80000"/>
              </a:lnSpc>
              <a:buSzPct val="85000"/>
            </a:pPr>
            <a:endParaRPr lang="en-US" sz="2800" dirty="0"/>
          </a:p>
          <a:p>
            <a:pPr eaLnBrk="1" hangingPunct="1">
              <a:lnSpc>
                <a:spcPct val="90000"/>
              </a:lnSpc>
              <a:buClr>
                <a:srgbClr val="FFFF99"/>
              </a:buClr>
              <a:buFont typeface="Wingdings" pitchFamily="2" charset="2"/>
              <a:buChar char=" "/>
            </a:pPr>
            <a:endParaRPr lang="en-US" dirty="0" smtClean="0">
              <a:solidFill>
                <a:srgbClr val="000000"/>
              </a:solidFill>
            </a:endParaRPr>
          </a:p>
        </p:txBody>
      </p:sp>
    </p:spTree>
    <p:extLst>
      <p:ext uri="{BB962C8B-B14F-4D97-AF65-F5344CB8AC3E}">
        <p14:creationId xmlns:p14="http://schemas.microsoft.com/office/powerpoint/2010/main" val="2261331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smtClean="0">
                <a:effectLst>
                  <a:outerShdw blurRad="38100" dist="38100" dir="2700000" algn="tl">
                    <a:srgbClr val="C0C0C0"/>
                  </a:outerShdw>
                </a:effectLst>
              </a:rPr>
              <a:t>Raymond </a:t>
            </a:r>
            <a:r>
              <a:rPr lang="en-US" dirty="0" err="1" smtClean="0">
                <a:effectLst>
                  <a:outerShdw blurRad="38100" dist="38100" dir="2700000" algn="tl">
                    <a:srgbClr val="C0C0C0"/>
                  </a:outerShdw>
                </a:effectLst>
              </a:rPr>
              <a:t>Cattell</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114800"/>
          </a:xfrm>
        </p:spPr>
        <p:txBody>
          <a:bodyPr/>
          <a:lstStyle/>
          <a:p>
            <a:pPr eaLnBrk="1" hangingPunct="1">
              <a:spcBef>
                <a:spcPts val="0"/>
              </a:spcBef>
              <a:spcAft>
                <a:spcPts val="1200"/>
              </a:spcAft>
              <a:buClr>
                <a:srgbClr val="002060"/>
              </a:buClr>
            </a:pPr>
            <a:r>
              <a:rPr lang="en-US" dirty="0" smtClean="0"/>
              <a:t>Born 1905, died 1998.</a:t>
            </a:r>
          </a:p>
          <a:p>
            <a:pPr eaLnBrk="1" hangingPunct="1">
              <a:spcBef>
                <a:spcPts val="0"/>
              </a:spcBef>
              <a:spcAft>
                <a:spcPts val="1200"/>
              </a:spcAft>
              <a:buClr>
                <a:srgbClr val="002060"/>
              </a:buClr>
            </a:pPr>
            <a:r>
              <a:rPr lang="en-US" dirty="0" smtClean="0"/>
              <a:t>Born in England, first in his family to go to college. (Degree was in Chemistry.)</a:t>
            </a:r>
          </a:p>
          <a:p>
            <a:pPr eaLnBrk="1" hangingPunct="1">
              <a:spcBef>
                <a:spcPts val="0"/>
              </a:spcBef>
              <a:spcAft>
                <a:spcPts val="1200"/>
              </a:spcAft>
              <a:buClr>
                <a:srgbClr val="002060"/>
              </a:buClr>
            </a:pPr>
            <a:r>
              <a:rPr lang="en-US" dirty="0" smtClean="0"/>
              <a:t>Came to America to work with E. L. Thorndike and was invited to Harvard University by </a:t>
            </a:r>
            <a:r>
              <a:rPr lang="en-US" dirty="0" err="1" smtClean="0"/>
              <a:t>Allport</a:t>
            </a:r>
            <a:r>
              <a:rPr lang="en-US" dirty="0" smtClean="0"/>
              <a:t>.</a:t>
            </a: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254631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smtClean="0">
                <a:effectLst>
                  <a:outerShdw blurRad="38100" dist="38100" dir="2700000" algn="tl">
                    <a:srgbClr val="C0C0C0"/>
                  </a:outerShdw>
                </a:effectLst>
              </a:rPr>
              <a:t>Raymond </a:t>
            </a:r>
            <a:r>
              <a:rPr lang="en-US" dirty="0" err="1" smtClean="0">
                <a:effectLst>
                  <a:outerShdw blurRad="38100" dist="38100" dir="2700000" algn="tl">
                    <a:srgbClr val="C0C0C0"/>
                  </a:outerShdw>
                </a:effectLst>
              </a:rPr>
              <a:t>Cattell</a:t>
            </a:r>
            <a:endParaRPr lang="en-US" dirty="0" smtClean="0">
              <a:effectLst>
                <a:outerShdw blurRad="38100" dist="38100" dir="2700000" algn="tl">
                  <a:srgbClr val="C0C0C0"/>
                </a:outerShdw>
              </a:effectLst>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
        <p:nvSpPr>
          <p:cNvPr id="5" name="Rectangle 6"/>
          <p:cNvSpPr txBox="1">
            <a:spLocks noChangeArrowheads="1"/>
          </p:cNvSpPr>
          <p:nvPr/>
        </p:nvSpPr>
        <p:spPr bwMode="auto">
          <a:xfrm>
            <a:off x="914400" y="1905000"/>
            <a:ext cx="7315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lnSpc>
                <a:spcPct val="90000"/>
              </a:lnSpc>
              <a:buClr>
                <a:srgbClr val="002060"/>
              </a:buClr>
            </a:pPr>
            <a:r>
              <a:rPr lang="en-US" dirty="0" err="1"/>
              <a:t>Cattell</a:t>
            </a:r>
            <a:r>
              <a:rPr lang="en-US" dirty="0"/>
              <a:t> asked the question, "How do we figure </a:t>
            </a:r>
            <a:r>
              <a:rPr lang="en-US" dirty="0" smtClean="0"/>
              <a:t>out </a:t>
            </a:r>
            <a:r>
              <a:rPr lang="en-US" dirty="0"/>
              <a:t>which personality traits are most important in understanding people?" </a:t>
            </a:r>
            <a:endParaRPr lang="en-US" dirty="0" smtClean="0"/>
          </a:p>
          <a:p>
            <a:pPr eaLnBrk="1" hangingPunct="1">
              <a:lnSpc>
                <a:spcPct val="90000"/>
              </a:lnSpc>
              <a:buClr>
                <a:srgbClr val="002060"/>
              </a:buClr>
            </a:pPr>
            <a:r>
              <a:rPr lang="en-US" dirty="0" smtClean="0"/>
              <a:t>This </a:t>
            </a:r>
            <a:r>
              <a:rPr lang="en-US" dirty="0"/>
              <a:t>is the question asked by many personality psychologists taking the "</a:t>
            </a:r>
            <a:r>
              <a:rPr lang="en-US" b="1" dirty="0"/>
              <a:t>Essential trait approach</a:t>
            </a:r>
            <a:r>
              <a:rPr lang="en-US" dirty="0"/>
              <a:t>." </a:t>
            </a:r>
            <a:endParaRPr lang="en-US" dirty="0">
              <a:solidFill>
                <a:srgbClr val="000000"/>
              </a:solidFill>
            </a:endParaRPr>
          </a:p>
        </p:txBody>
      </p:sp>
    </p:spTree>
    <p:extLst>
      <p:ext uri="{BB962C8B-B14F-4D97-AF65-F5344CB8AC3E}">
        <p14:creationId xmlns:p14="http://schemas.microsoft.com/office/powerpoint/2010/main" val="42416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Rectangle 4"/>
          <p:cNvSpPr>
            <a:spLocks noChangeArrowheads="1"/>
          </p:cNvSpPr>
          <p:nvPr/>
        </p:nvSpPr>
        <p:spPr bwMode="auto">
          <a:xfrm>
            <a:off x="731724" y="1828800"/>
            <a:ext cx="7650276" cy="475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spcBef>
                <a:spcPct val="50000"/>
              </a:spcBef>
              <a:buClr>
                <a:srgbClr val="002060"/>
              </a:buClr>
              <a:buSzPct val="135000"/>
              <a:buFont typeface="Arial" pitchFamily="34" charset="0"/>
              <a:buChar char="•"/>
            </a:pPr>
            <a:r>
              <a:rPr lang="en-US" sz="3000" dirty="0" smtClean="0">
                <a:solidFill>
                  <a:srgbClr val="000000"/>
                </a:solidFill>
              </a:rPr>
              <a:t>Used the </a:t>
            </a:r>
            <a:r>
              <a:rPr lang="en-US" sz="3000" dirty="0">
                <a:solidFill>
                  <a:srgbClr val="000000"/>
                </a:solidFill>
              </a:rPr>
              <a:t>Inductive Method </a:t>
            </a:r>
            <a:endParaRPr lang="en-US" sz="3000" dirty="0" smtClean="0">
              <a:solidFill>
                <a:srgbClr val="000000"/>
              </a:solidFill>
            </a:endParaRPr>
          </a:p>
          <a:p>
            <a:pPr marL="914400" lvl="1" indent="-457200">
              <a:spcBef>
                <a:spcPct val="50000"/>
              </a:spcBef>
              <a:buClr>
                <a:srgbClr val="002060"/>
              </a:buClr>
              <a:buSzPct val="135000"/>
              <a:buFont typeface="Arial" pitchFamily="34" charset="0"/>
              <a:buChar char="•"/>
            </a:pPr>
            <a:r>
              <a:rPr lang="en-US" sz="2600" dirty="0" smtClean="0">
                <a:solidFill>
                  <a:srgbClr val="000000"/>
                </a:solidFill>
              </a:rPr>
              <a:t>Gather </a:t>
            </a:r>
            <a:r>
              <a:rPr lang="en-US" sz="2600" dirty="0">
                <a:solidFill>
                  <a:srgbClr val="000000"/>
                </a:solidFill>
              </a:rPr>
              <a:t>a large amount of Data </a:t>
            </a:r>
          </a:p>
          <a:p>
            <a:pPr marL="914400" lvl="1" indent="-457200">
              <a:spcBef>
                <a:spcPct val="50000"/>
              </a:spcBef>
              <a:buClr>
                <a:srgbClr val="002060"/>
              </a:buClr>
              <a:buSzPct val="135000"/>
              <a:buFont typeface="Arial" pitchFamily="34" charset="0"/>
              <a:buChar char="•"/>
            </a:pPr>
            <a:r>
              <a:rPr lang="en-US" sz="2600" dirty="0" smtClean="0">
                <a:solidFill>
                  <a:srgbClr val="000000"/>
                </a:solidFill>
              </a:rPr>
              <a:t>Run </a:t>
            </a:r>
            <a:r>
              <a:rPr lang="en-US" sz="2600" dirty="0">
                <a:solidFill>
                  <a:srgbClr val="000000"/>
                </a:solidFill>
              </a:rPr>
              <a:t>an exploratory factor analysis on the data set (a "fishing expedition" which looks for data clusters) </a:t>
            </a:r>
          </a:p>
          <a:p>
            <a:pPr marL="914400" lvl="1" indent="-457200">
              <a:spcBef>
                <a:spcPct val="50000"/>
              </a:spcBef>
              <a:buClr>
                <a:srgbClr val="002060"/>
              </a:buClr>
              <a:buSzPct val="135000"/>
              <a:buFont typeface="Arial" pitchFamily="34" charset="0"/>
              <a:buChar char="•"/>
            </a:pPr>
            <a:r>
              <a:rPr lang="en-US" sz="2600" dirty="0" smtClean="0">
                <a:solidFill>
                  <a:srgbClr val="000000"/>
                </a:solidFill>
              </a:rPr>
              <a:t>This </a:t>
            </a:r>
            <a:r>
              <a:rPr lang="en-US" sz="2600" dirty="0">
                <a:solidFill>
                  <a:srgbClr val="000000"/>
                </a:solidFill>
              </a:rPr>
              <a:t>exploratory analysis then gives the researcher information to base future hypothesis on, and the underlying </a:t>
            </a:r>
            <a:r>
              <a:rPr lang="en-US" sz="2600" dirty="0" smtClean="0">
                <a:solidFill>
                  <a:srgbClr val="000000"/>
                </a:solidFill>
              </a:rPr>
              <a:t>significant </a:t>
            </a:r>
            <a:r>
              <a:rPr lang="en-US" sz="2600" dirty="0">
                <a:solidFill>
                  <a:srgbClr val="000000"/>
                </a:solidFill>
              </a:rPr>
              <a:t>factors discovered in the exploratory stage are then used to run a confirmatory analysis. </a:t>
            </a:r>
          </a:p>
        </p:txBody>
      </p:sp>
      <p:sp>
        <p:nvSpPr>
          <p:cNvPr id="5" name="Rectangle 2"/>
          <p:cNvSpPr txBox="1">
            <a:spLocks noChangeArrowheads="1"/>
          </p:cNvSpPr>
          <p:nvPr/>
        </p:nvSpPr>
        <p:spPr>
          <a:xfrm>
            <a:off x="500743" y="533400"/>
            <a:ext cx="7772400" cy="6096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dirty="0" err="1" smtClean="0"/>
              <a:t>Cattell’s</a:t>
            </a:r>
            <a:r>
              <a:rPr lang="en-US" dirty="0" smtClean="0"/>
              <a:t> Trait Theory</a:t>
            </a:r>
            <a:endParaRPr lang="en-US" dirty="0" smtClean="0">
              <a:effectLst>
                <a:outerShdw blurRad="38100" dist="38100" dir="2700000" algn="tl">
                  <a:srgbClr val="C0C0C0"/>
                </a:outerShdw>
              </a:effectLst>
            </a:endParaRPr>
          </a:p>
        </p:txBody>
      </p:sp>
    </p:spTree>
    <p:extLst>
      <p:ext uri="{BB962C8B-B14F-4D97-AF65-F5344CB8AC3E}">
        <p14:creationId xmlns:p14="http://schemas.microsoft.com/office/powerpoint/2010/main" val="1344806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Rectangle 4"/>
          <p:cNvSpPr>
            <a:spLocks noChangeArrowheads="1"/>
          </p:cNvSpPr>
          <p:nvPr/>
        </p:nvSpPr>
        <p:spPr bwMode="auto">
          <a:xfrm>
            <a:off x="731724" y="1828800"/>
            <a:ext cx="731043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spcBef>
                <a:spcPct val="50000"/>
              </a:spcBef>
              <a:buClr>
                <a:srgbClr val="002060"/>
              </a:buClr>
              <a:buSzPct val="135000"/>
              <a:buFont typeface="Arial" pitchFamily="34" charset="0"/>
              <a:buChar char="•"/>
            </a:pPr>
            <a:r>
              <a:rPr lang="en-US" sz="3200" dirty="0" smtClean="0">
                <a:solidFill>
                  <a:srgbClr val="000000"/>
                </a:solidFill>
              </a:rPr>
              <a:t>Factor </a:t>
            </a:r>
            <a:r>
              <a:rPr lang="en-US" sz="3200" dirty="0">
                <a:solidFill>
                  <a:srgbClr val="000000"/>
                </a:solidFill>
              </a:rPr>
              <a:t>analysis reduction of 4,500 trait words (left by </a:t>
            </a:r>
            <a:r>
              <a:rPr lang="en-US" sz="3200" dirty="0" err="1">
                <a:solidFill>
                  <a:srgbClr val="000000"/>
                </a:solidFill>
              </a:rPr>
              <a:t>Allport</a:t>
            </a:r>
            <a:r>
              <a:rPr lang="en-US" sz="3200" dirty="0">
                <a:solidFill>
                  <a:srgbClr val="000000"/>
                </a:solidFill>
              </a:rPr>
              <a:t>) to 16 most basic primary personality </a:t>
            </a:r>
            <a:r>
              <a:rPr lang="en-US" sz="3200" dirty="0" smtClean="0">
                <a:solidFill>
                  <a:srgbClr val="000000"/>
                </a:solidFill>
              </a:rPr>
              <a:t>dimensions.</a:t>
            </a:r>
            <a:endParaRPr lang="en-US" sz="3200" dirty="0">
              <a:solidFill>
                <a:srgbClr val="000000"/>
              </a:solidFill>
            </a:endParaRPr>
          </a:p>
          <a:p>
            <a:pPr marL="457200" indent="-457200">
              <a:spcBef>
                <a:spcPct val="50000"/>
              </a:spcBef>
              <a:buClr>
                <a:srgbClr val="002060"/>
              </a:buClr>
              <a:buSzPct val="135000"/>
              <a:buFont typeface="Arial" pitchFamily="34" charset="0"/>
              <a:buChar char="•"/>
            </a:pPr>
            <a:r>
              <a:rPr lang="en-US" sz="3200" dirty="0">
                <a:solidFill>
                  <a:srgbClr val="000000"/>
                </a:solidFill>
              </a:rPr>
              <a:t>Not as concerned with whether traits were inherited or </a:t>
            </a:r>
            <a:r>
              <a:rPr lang="en-US" sz="3200" dirty="0" smtClean="0">
                <a:solidFill>
                  <a:srgbClr val="000000"/>
                </a:solidFill>
              </a:rPr>
              <a:t>learned.</a:t>
            </a:r>
            <a:endParaRPr lang="en-US" sz="2800" dirty="0">
              <a:solidFill>
                <a:srgbClr val="000000"/>
              </a:solidFill>
            </a:endParaRPr>
          </a:p>
        </p:txBody>
      </p:sp>
      <p:sp>
        <p:nvSpPr>
          <p:cNvPr id="5" name="Rectangle 2"/>
          <p:cNvSpPr txBox="1">
            <a:spLocks noChangeArrowheads="1"/>
          </p:cNvSpPr>
          <p:nvPr/>
        </p:nvSpPr>
        <p:spPr>
          <a:xfrm>
            <a:off x="500743" y="533400"/>
            <a:ext cx="7772400" cy="6096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dirty="0" err="1"/>
              <a:t>Cattell’s</a:t>
            </a:r>
            <a:r>
              <a:rPr lang="en-US" dirty="0"/>
              <a:t> Theory (</a:t>
            </a:r>
            <a:r>
              <a:rPr lang="en-US" dirty="0" err="1"/>
              <a:t>con’t</a:t>
            </a:r>
            <a:r>
              <a:rPr lang="en-US" dirty="0"/>
              <a:t>)</a:t>
            </a:r>
            <a:endParaRPr lang="en-US"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187735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762000" y="8382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755353398"/>
              </p:ext>
            </p:extLst>
          </p:nvPr>
        </p:nvGraphicFramePr>
        <p:xfrm>
          <a:off x="762000" y="995190"/>
          <a:ext cx="7467600" cy="5554052"/>
        </p:xfrm>
        <a:graphic>
          <a:graphicData uri="http://schemas.openxmlformats.org/drawingml/2006/table">
            <a:tbl>
              <a:tblPr/>
              <a:tblGrid>
                <a:gridCol w="609601"/>
                <a:gridCol w="2438400"/>
                <a:gridCol w="4419599"/>
              </a:tblGrid>
              <a:tr h="452610">
                <a:tc>
                  <a:txBody>
                    <a:bodyPr/>
                    <a:lstStyle/>
                    <a:p>
                      <a:endParaRPr lang="en-US" sz="1000" dirty="0"/>
                    </a:p>
                  </a:txBody>
                  <a:tcPr marL="10802" marR="10802" marT="10802" marB="10802" anchor="ctr">
                    <a:lnL>
                      <a:noFill/>
                    </a:lnL>
                    <a:lnR>
                      <a:noFill/>
                    </a:lnR>
                    <a:lnT>
                      <a:noFill/>
                    </a:lnT>
                    <a:lnB>
                      <a:noFill/>
                    </a:lnB>
                    <a:solidFill>
                      <a:srgbClr val="FFFFFF"/>
                    </a:solidFill>
                  </a:tcPr>
                </a:tc>
                <a:tc>
                  <a:txBody>
                    <a:bodyPr/>
                    <a:lstStyle/>
                    <a:p>
                      <a:r>
                        <a:rPr lang="en-US" sz="1800" b="1" dirty="0"/>
                        <a:t>Trait Description</a:t>
                      </a:r>
                    </a:p>
                  </a:txBody>
                  <a:tcPr marL="10802" marR="10802" marT="10802" marB="10802" anchor="ctr">
                    <a:lnL>
                      <a:noFill/>
                    </a:lnL>
                    <a:lnR>
                      <a:noFill/>
                    </a:lnR>
                    <a:lnT>
                      <a:noFill/>
                    </a:lnT>
                    <a:lnB>
                      <a:noFill/>
                    </a:lnB>
                    <a:solidFill>
                      <a:srgbClr val="FFFFFF"/>
                    </a:solidFill>
                  </a:tcPr>
                </a:tc>
                <a:tc>
                  <a:txBody>
                    <a:bodyPr/>
                    <a:lstStyle/>
                    <a:p>
                      <a:r>
                        <a:rPr lang="en-US" sz="1800" b="1" dirty="0"/>
                        <a:t>Description of Opposing Extremes</a:t>
                      </a:r>
                    </a:p>
                  </a:txBody>
                  <a:tcPr marL="10802" marR="10802" marT="10802" marB="10802" anchor="ctr">
                    <a:lnL>
                      <a:noFill/>
                    </a:lnL>
                    <a:lnR>
                      <a:noFill/>
                    </a:lnR>
                    <a:lnT>
                      <a:noFill/>
                    </a:lnT>
                    <a:lnB>
                      <a:noFill/>
                    </a:lnB>
                    <a:solidFill>
                      <a:srgbClr val="FFFFFF"/>
                    </a:solidFill>
                  </a:tcPr>
                </a:tc>
              </a:tr>
              <a:tr h="397340">
                <a:tc>
                  <a:txBody>
                    <a:bodyPr/>
                    <a:lstStyle/>
                    <a:p>
                      <a:r>
                        <a:rPr lang="en-US" sz="1600" dirty="0"/>
                        <a:t>1</a:t>
                      </a:r>
                    </a:p>
                  </a:txBody>
                  <a:tcPr marL="10802" marR="10802" marT="10802" marB="10802" anchor="ctr">
                    <a:lnL>
                      <a:noFill/>
                    </a:lnL>
                    <a:lnR>
                      <a:noFill/>
                    </a:lnR>
                    <a:lnT>
                      <a:noFill/>
                    </a:lnT>
                    <a:lnB>
                      <a:noFill/>
                    </a:lnB>
                    <a:solidFill>
                      <a:srgbClr val="FFFFFF"/>
                    </a:solidFill>
                  </a:tcPr>
                </a:tc>
                <a:tc>
                  <a:txBody>
                    <a:bodyPr/>
                    <a:lstStyle/>
                    <a:p>
                      <a:r>
                        <a:rPr lang="en-US" sz="1600" dirty="0"/>
                        <a:t>Abstractedness</a:t>
                      </a:r>
                    </a:p>
                  </a:txBody>
                  <a:tcPr marL="10802" marR="10802" marT="10802" marB="10802" anchor="ctr">
                    <a:lnL>
                      <a:noFill/>
                    </a:lnL>
                    <a:lnR>
                      <a:noFill/>
                    </a:lnR>
                    <a:lnT>
                      <a:noFill/>
                    </a:lnT>
                    <a:lnB>
                      <a:noFill/>
                    </a:lnB>
                    <a:solidFill>
                      <a:srgbClr val="FFFFFF"/>
                    </a:solidFill>
                  </a:tcPr>
                </a:tc>
                <a:tc>
                  <a:txBody>
                    <a:bodyPr/>
                    <a:lstStyle/>
                    <a:p>
                      <a:r>
                        <a:rPr lang="en-US" sz="1600" dirty="0"/>
                        <a:t>imaginative </a:t>
                      </a:r>
                      <a:r>
                        <a:rPr lang="en-US" sz="1600" dirty="0" smtClean="0"/>
                        <a:t> vs.  practical</a:t>
                      </a:r>
                      <a:endParaRPr lang="en-US" sz="1600" dirty="0"/>
                    </a:p>
                  </a:txBody>
                  <a:tcPr marL="10802" marR="10802" marT="10802" marB="10802" anchor="ctr">
                    <a:lnL>
                      <a:noFill/>
                    </a:lnL>
                    <a:lnR>
                      <a:noFill/>
                    </a:lnR>
                    <a:lnT>
                      <a:noFill/>
                    </a:lnT>
                    <a:lnB>
                      <a:noFill/>
                    </a:lnB>
                    <a:solidFill>
                      <a:srgbClr val="FFFFFF"/>
                    </a:solidFill>
                  </a:tcPr>
                </a:tc>
              </a:tr>
              <a:tr h="342070">
                <a:tc>
                  <a:txBody>
                    <a:bodyPr/>
                    <a:lstStyle/>
                    <a:p>
                      <a:r>
                        <a:rPr lang="en-US" sz="1600" dirty="0"/>
                        <a:t>2</a:t>
                      </a:r>
                    </a:p>
                  </a:txBody>
                  <a:tcPr marL="10802" marR="10802" marT="10802" marB="10802" anchor="ctr">
                    <a:lnL>
                      <a:noFill/>
                    </a:lnL>
                    <a:lnR>
                      <a:noFill/>
                    </a:lnR>
                    <a:lnT>
                      <a:noFill/>
                    </a:lnT>
                    <a:lnB>
                      <a:noFill/>
                    </a:lnB>
                    <a:solidFill>
                      <a:srgbClr val="FFFFFF"/>
                    </a:solidFill>
                  </a:tcPr>
                </a:tc>
                <a:tc>
                  <a:txBody>
                    <a:bodyPr/>
                    <a:lstStyle/>
                    <a:p>
                      <a:r>
                        <a:rPr lang="en-US" sz="1600" dirty="0"/>
                        <a:t>Apprehension </a:t>
                      </a:r>
                    </a:p>
                  </a:txBody>
                  <a:tcPr marL="10802" marR="10802" marT="10802" marB="10802" anchor="ctr">
                    <a:lnL>
                      <a:noFill/>
                    </a:lnL>
                    <a:lnR>
                      <a:noFill/>
                    </a:lnR>
                    <a:lnT>
                      <a:noFill/>
                    </a:lnT>
                    <a:lnB>
                      <a:noFill/>
                    </a:lnB>
                    <a:solidFill>
                      <a:srgbClr val="FFFFFF"/>
                    </a:solidFill>
                  </a:tcPr>
                </a:tc>
                <a:tc>
                  <a:txBody>
                    <a:bodyPr/>
                    <a:lstStyle/>
                    <a:p>
                      <a:r>
                        <a:rPr lang="en-US" sz="1600" dirty="0"/>
                        <a:t>insecure </a:t>
                      </a:r>
                      <a:r>
                        <a:rPr lang="en-US" sz="1600" dirty="0" smtClean="0"/>
                        <a:t>  vs.  complacent</a:t>
                      </a:r>
                      <a:endParaRPr lang="en-US" sz="1600" dirty="0"/>
                    </a:p>
                  </a:txBody>
                  <a:tcPr marL="10802" marR="10802" marT="10802" marB="10802" anchor="ctr">
                    <a:lnL>
                      <a:noFill/>
                    </a:lnL>
                    <a:lnR>
                      <a:noFill/>
                    </a:lnR>
                    <a:lnT>
                      <a:noFill/>
                    </a:lnT>
                    <a:lnB>
                      <a:noFill/>
                    </a:lnB>
                    <a:solidFill>
                      <a:srgbClr val="FFFFFF"/>
                    </a:solidFill>
                  </a:tcPr>
                </a:tc>
              </a:tr>
              <a:tr h="304800">
                <a:tc>
                  <a:txBody>
                    <a:bodyPr/>
                    <a:lstStyle/>
                    <a:p>
                      <a:r>
                        <a:rPr lang="en-US" sz="1600" dirty="0"/>
                        <a:t>3</a:t>
                      </a:r>
                    </a:p>
                  </a:txBody>
                  <a:tcPr marL="10802" marR="10802" marT="10802" marB="10802" anchor="ctr">
                    <a:lnL>
                      <a:noFill/>
                    </a:lnL>
                    <a:lnR>
                      <a:noFill/>
                    </a:lnR>
                    <a:lnT>
                      <a:noFill/>
                    </a:lnT>
                    <a:lnB>
                      <a:noFill/>
                    </a:lnB>
                    <a:solidFill>
                      <a:srgbClr val="FFFFFF"/>
                    </a:solidFill>
                  </a:tcPr>
                </a:tc>
                <a:tc>
                  <a:txBody>
                    <a:bodyPr/>
                    <a:lstStyle/>
                    <a:p>
                      <a:r>
                        <a:rPr lang="en-US" sz="1600" dirty="0"/>
                        <a:t>Dominance </a:t>
                      </a:r>
                    </a:p>
                  </a:txBody>
                  <a:tcPr marL="10802" marR="10802" marT="10802" marB="10802" anchor="ctr">
                    <a:lnL>
                      <a:noFill/>
                    </a:lnL>
                    <a:lnR>
                      <a:noFill/>
                    </a:lnR>
                    <a:lnT>
                      <a:noFill/>
                    </a:lnT>
                    <a:lnB>
                      <a:noFill/>
                    </a:lnB>
                    <a:solidFill>
                      <a:srgbClr val="FFFFFF"/>
                    </a:solidFill>
                  </a:tcPr>
                </a:tc>
                <a:tc>
                  <a:txBody>
                    <a:bodyPr/>
                    <a:lstStyle/>
                    <a:p>
                      <a:r>
                        <a:rPr lang="en-US" sz="1600" dirty="0"/>
                        <a:t>aggressive </a:t>
                      </a:r>
                      <a:r>
                        <a:rPr lang="en-US" sz="1600" dirty="0" smtClean="0"/>
                        <a:t>  vs.  passive</a:t>
                      </a:r>
                      <a:endParaRPr lang="en-US" sz="1600" dirty="0"/>
                    </a:p>
                  </a:txBody>
                  <a:tcPr marL="10802" marR="10802" marT="10802" marB="10802" anchor="ctr">
                    <a:lnL>
                      <a:noFill/>
                    </a:lnL>
                    <a:lnR>
                      <a:noFill/>
                    </a:lnR>
                    <a:lnT>
                      <a:noFill/>
                    </a:lnT>
                    <a:lnB>
                      <a:noFill/>
                    </a:lnB>
                    <a:solidFill>
                      <a:srgbClr val="FFFFFF"/>
                    </a:solidFill>
                  </a:tcPr>
                </a:tc>
              </a:tr>
              <a:tr h="304800">
                <a:tc>
                  <a:txBody>
                    <a:bodyPr/>
                    <a:lstStyle/>
                    <a:p>
                      <a:r>
                        <a:rPr lang="en-US" sz="1600" dirty="0"/>
                        <a:t>4</a:t>
                      </a:r>
                    </a:p>
                  </a:txBody>
                  <a:tcPr marL="10802" marR="10802" marT="10802" marB="10802" anchor="ctr">
                    <a:lnL>
                      <a:noFill/>
                    </a:lnL>
                    <a:lnR>
                      <a:noFill/>
                    </a:lnR>
                    <a:lnT>
                      <a:noFill/>
                    </a:lnT>
                    <a:lnB>
                      <a:noFill/>
                    </a:lnB>
                    <a:solidFill>
                      <a:srgbClr val="FFFFFF"/>
                    </a:solidFill>
                  </a:tcPr>
                </a:tc>
                <a:tc>
                  <a:txBody>
                    <a:bodyPr/>
                    <a:lstStyle/>
                    <a:p>
                      <a:r>
                        <a:rPr lang="en-US" sz="1600"/>
                        <a:t>Emotional Stability</a:t>
                      </a:r>
                    </a:p>
                  </a:txBody>
                  <a:tcPr marL="10802" marR="10802" marT="10802" marB="10802" anchor="ctr">
                    <a:lnL>
                      <a:noFill/>
                    </a:lnL>
                    <a:lnR>
                      <a:noFill/>
                    </a:lnR>
                    <a:lnT>
                      <a:noFill/>
                    </a:lnT>
                    <a:lnB>
                      <a:noFill/>
                    </a:lnB>
                    <a:solidFill>
                      <a:srgbClr val="FFFFFF"/>
                    </a:solidFill>
                  </a:tcPr>
                </a:tc>
                <a:tc>
                  <a:txBody>
                    <a:bodyPr/>
                    <a:lstStyle/>
                    <a:p>
                      <a:r>
                        <a:rPr lang="en-US" sz="1600" dirty="0"/>
                        <a:t>calm </a:t>
                      </a:r>
                      <a:r>
                        <a:rPr lang="en-US" sz="1600" dirty="0" smtClean="0"/>
                        <a:t>  vs.  high-strung</a:t>
                      </a:r>
                      <a:endParaRPr lang="en-US" sz="1600" dirty="0"/>
                    </a:p>
                  </a:txBody>
                  <a:tcPr marL="10802" marR="10802" marT="10802" marB="10802" anchor="ctr">
                    <a:lnL>
                      <a:noFill/>
                    </a:lnL>
                    <a:lnR>
                      <a:noFill/>
                    </a:lnR>
                    <a:lnT>
                      <a:noFill/>
                    </a:lnT>
                    <a:lnB>
                      <a:noFill/>
                    </a:lnB>
                    <a:solidFill>
                      <a:srgbClr val="FFFFFF"/>
                    </a:solidFill>
                  </a:tcPr>
                </a:tc>
              </a:tr>
              <a:tr h="304800">
                <a:tc>
                  <a:txBody>
                    <a:bodyPr/>
                    <a:lstStyle/>
                    <a:p>
                      <a:r>
                        <a:rPr lang="en-US" sz="1600" dirty="0"/>
                        <a:t>5</a:t>
                      </a:r>
                    </a:p>
                  </a:txBody>
                  <a:tcPr marL="10802" marR="10802" marT="10802" marB="10802" anchor="ctr">
                    <a:lnL>
                      <a:noFill/>
                    </a:lnL>
                    <a:lnR>
                      <a:noFill/>
                    </a:lnR>
                    <a:lnT>
                      <a:noFill/>
                    </a:lnT>
                    <a:lnB>
                      <a:noFill/>
                    </a:lnB>
                    <a:solidFill>
                      <a:srgbClr val="FFFFFF"/>
                    </a:solidFill>
                  </a:tcPr>
                </a:tc>
                <a:tc>
                  <a:txBody>
                    <a:bodyPr/>
                    <a:lstStyle/>
                    <a:p>
                      <a:r>
                        <a:rPr lang="en-US" sz="1600" dirty="0"/>
                        <a:t>Liveliness</a:t>
                      </a:r>
                    </a:p>
                  </a:txBody>
                  <a:tcPr marL="10802" marR="10802" marT="10802" marB="10802" anchor="ctr">
                    <a:lnL>
                      <a:noFill/>
                    </a:lnL>
                    <a:lnR>
                      <a:noFill/>
                    </a:lnR>
                    <a:lnT>
                      <a:noFill/>
                    </a:lnT>
                    <a:lnB>
                      <a:noFill/>
                    </a:lnB>
                    <a:solidFill>
                      <a:srgbClr val="FFFFFF"/>
                    </a:solidFill>
                  </a:tcPr>
                </a:tc>
                <a:tc>
                  <a:txBody>
                    <a:bodyPr/>
                    <a:lstStyle/>
                    <a:p>
                      <a:r>
                        <a:rPr lang="en-US" sz="1600" dirty="0"/>
                        <a:t>enthusiastic </a:t>
                      </a:r>
                      <a:r>
                        <a:rPr lang="en-US" sz="1600" dirty="0" smtClean="0"/>
                        <a:t>  vs.  serious</a:t>
                      </a:r>
                      <a:endParaRPr lang="en-US" sz="1600" dirty="0"/>
                    </a:p>
                  </a:txBody>
                  <a:tcPr marL="10802" marR="10802" marT="10802" marB="10802" anchor="ctr">
                    <a:lnL>
                      <a:noFill/>
                    </a:lnL>
                    <a:lnR>
                      <a:noFill/>
                    </a:lnR>
                    <a:lnT>
                      <a:noFill/>
                    </a:lnT>
                    <a:lnB>
                      <a:noFill/>
                    </a:lnB>
                    <a:solidFill>
                      <a:srgbClr val="FFFFFF"/>
                    </a:solidFill>
                  </a:tcPr>
                </a:tc>
              </a:tr>
              <a:tr h="304800">
                <a:tc>
                  <a:txBody>
                    <a:bodyPr/>
                    <a:lstStyle/>
                    <a:p>
                      <a:r>
                        <a:rPr lang="en-US" sz="1600" dirty="0"/>
                        <a:t>6</a:t>
                      </a:r>
                    </a:p>
                  </a:txBody>
                  <a:tcPr marL="10802" marR="10802" marT="10802" marB="10802" anchor="ctr">
                    <a:lnL>
                      <a:noFill/>
                    </a:lnL>
                    <a:lnR>
                      <a:noFill/>
                    </a:lnR>
                    <a:lnT>
                      <a:noFill/>
                    </a:lnT>
                    <a:lnB>
                      <a:noFill/>
                    </a:lnB>
                    <a:solidFill>
                      <a:srgbClr val="FFFFFF"/>
                    </a:solidFill>
                  </a:tcPr>
                </a:tc>
                <a:tc>
                  <a:txBody>
                    <a:bodyPr/>
                    <a:lstStyle/>
                    <a:p>
                      <a:r>
                        <a:rPr lang="en-US" sz="1600" dirty="0"/>
                        <a:t>Openness to Change</a:t>
                      </a:r>
                    </a:p>
                  </a:txBody>
                  <a:tcPr marL="10802" marR="10802" marT="10802" marB="10802" anchor="ctr">
                    <a:lnL>
                      <a:noFill/>
                    </a:lnL>
                    <a:lnR>
                      <a:noFill/>
                    </a:lnR>
                    <a:lnT>
                      <a:noFill/>
                    </a:lnT>
                    <a:lnB>
                      <a:noFill/>
                    </a:lnB>
                    <a:solidFill>
                      <a:srgbClr val="FFFFFF"/>
                    </a:solidFill>
                  </a:tcPr>
                </a:tc>
                <a:tc>
                  <a:txBody>
                    <a:bodyPr/>
                    <a:lstStyle/>
                    <a:p>
                      <a:r>
                        <a:rPr lang="en-US" sz="1600" dirty="0"/>
                        <a:t>liberal </a:t>
                      </a:r>
                      <a:r>
                        <a:rPr lang="en-US" sz="1600" dirty="0" smtClean="0"/>
                        <a:t>  vs.  traditional</a:t>
                      </a:r>
                      <a:endParaRPr lang="en-US" sz="1600" dirty="0"/>
                    </a:p>
                  </a:txBody>
                  <a:tcPr marL="10802" marR="10802" marT="10802" marB="10802" anchor="ctr">
                    <a:lnL>
                      <a:noFill/>
                    </a:lnL>
                    <a:lnR>
                      <a:noFill/>
                    </a:lnR>
                    <a:lnT>
                      <a:noFill/>
                    </a:lnT>
                    <a:lnB>
                      <a:noFill/>
                    </a:lnB>
                    <a:solidFill>
                      <a:srgbClr val="FFFFFF"/>
                    </a:solidFill>
                  </a:tcPr>
                </a:tc>
              </a:tr>
              <a:tr h="327390">
                <a:tc>
                  <a:txBody>
                    <a:bodyPr/>
                    <a:lstStyle/>
                    <a:p>
                      <a:r>
                        <a:rPr lang="en-US" sz="1600" dirty="0"/>
                        <a:t>7</a:t>
                      </a:r>
                    </a:p>
                  </a:txBody>
                  <a:tcPr marL="10802" marR="10802" marT="10802" marB="10802" anchor="ctr">
                    <a:lnL>
                      <a:noFill/>
                    </a:lnL>
                    <a:lnR>
                      <a:noFill/>
                    </a:lnR>
                    <a:lnT>
                      <a:noFill/>
                    </a:lnT>
                    <a:lnB>
                      <a:noFill/>
                    </a:lnB>
                    <a:solidFill>
                      <a:srgbClr val="FFFFFF"/>
                    </a:solidFill>
                  </a:tcPr>
                </a:tc>
                <a:tc>
                  <a:txBody>
                    <a:bodyPr/>
                    <a:lstStyle/>
                    <a:p>
                      <a:r>
                        <a:rPr lang="en-US" sz="1600" dirty="0"/>
                        <a:t>Perfectionism </a:t>
                      </a:r>
                    </a:p>
                  </a:txBody>
                  <a:tcPr marL="10802" marR="10802" marT="10802" marB="10802" anchor="ctr">
                    <a:lnL>
                      <a:noFill/>
                    </a:lnL>
                    <a:lnR>
                      <a:noFill/>
                    </a:lnR>
                    <a:lnT>
                      <a:noFill/>
                    </a:lnT>
                    <a:lnB>
                      <a:noFill/>
                    </a:lnB>
                    <a:solidFill>
                      <a:srgbClr val="FFFFFF"/>
                    </a:solidFill>
                  </a:tcPr>
                </a:tc>
                <a:tc>
                  <a:txBody>
                    <a:bodyPr/>
                    <a:lstStyle/>
                    <a:p>
                      <a:r>
                        <a:rPr lang="en-US" sz="1600" dirty="0"/>
                        <a:t>compulsive </a:t>
                      </a:r>
                      <a:r>
                        <a:rPr lang="en-US" sz="1600" dirty="0" smtClean="0"/>
                        <a:t>  vs.  indifferent</a:t>
                      </a:r>
                      <a:endParaRPr lang="en-US" sz="1600" dirty="0"/>
                    </a:p>
                  </a:txBody>
                  <a:tcPr marL="10802" marR="10802" marT="10802" marB="10802" anchor="ctr">
                    <a:lnL>
                      <a:noFill/>
                    </a:lnL>
                    <a:lnR>
                      <a:noFill/>
                    </a:lnR>
                    <a:lnT>
                      <a:noFill/>
                    </a:lnT>
                    <a:lnB>
                      <a:noFill/>
                    </a:lnB>
                    <a:solidFill>
                      <a:srgbClr val="FFFFFF"/>
                    </a:solidFill>
                  </a:tcPr>
                </a:tc>
              </a:tr>
              <a:tr h="304800">
                <a:tc>
                  <a:txBody>
                    <a:bodyPr/>
                    <a:lstStyle/>
                    <a:p>
                      <a:r>
                        <a:rPr lang="en-US" sz="1600" dirty="0"/>
                        <a:t>8</a:t>
                      </a:r>
                    </a:p>
                  </a:txBody>
                  <a:tcPr marL="10802" marR="10802" marT="10802" marB="10802" anchor="ctr">
                    <a:lnL>
                      <a:noFill/>
                    </a:lnL>
                    <a:lnR>
                      <a:noFill/>
                    </a:lnR>
                    <a:lnT>
                      <a:noFill/>
                    </a:lnT>
                    <a:lnB>
                      <a:noFill/>
                    </a:lnB>
                    <a:solidFill>
                      <a:srgbClr val="FFFFFF"/>
                    </a:solidFill>
                  </a:tcPr>
                </a:tc>
                <a:tc>
                  <a:txBody>
                    <a:bodyPr/>
                    <a:lstStyle/>
                    <a:p>
                      <a:r>
                        <a:rPr lang="en-US" sz="1600" dirty="0" err="1"/>
                        <a:t>Privateness</a:t>
                      </a:r>
                      <a:endParaRPr lang="en-US" sz="1600" dirty="0"/>
                    </a:p>
                  </a:txBody>
                  <a:tcPr marL="10802" marR="10802" marT="10802" marB="10802" anchor="ctr">
                    <a:lnL>
                      <a:noFill/>
                    </a:lnL>
                    <a:lnR>
                      <a:noFill/>
                    </a:lnR>
                    <a:lnT>
                      <a:noFill/>
                    </a:lnT>
                    <a:lnB>
                      <a:noFill/>
                    </a:lnB>
                    <a:solidFill>
                      <a:srgbClr val="FFFFFF"/>
                    </a:solidFill>
                  </a:tcPr>
                </a:tc>
                <a:tc>
                  <a:txBody>
                    <a:bodyPr/>
                    <a:lstStyle/>
                    <a:p>
                      <a:r>
                        <a:rPr lang="en-US" sz="1600" dirty="0" smtClean="0"/>
                        <a:t>pretentious   vs.  unpretentious</a:t>
                      </a:r>
                      <a:endParaRPr lang="en-US" sz="1600" dirty="0"/>
                    </a:p>
                  </a:txBody>
                  <a:tcPr marL="10802" marR="10802" marT="10802" marB="10802" anchor="ctr">
                    <a:lnL>
                      <a:noFill/>
                    </a:lnL>
                    <a:lnR>
                      <a:noFill/>
                    </a:lnR>
                    <a:lnT>
                      <a:noFill/>
                    </a:lnT>
                    <a:lnB>
                      <a:noFill/>
                    </a:lnB>
                    <a:solidFill>
                      <a:srgbClr val="FFFFFF"/>
                    </a:solidFill>
                  </a:tcPr>
                </a:tc>
              </a:tr>
              <a:tr h="304800">
                <a:tc>
                  <a:txBody>
                    <a:bodyPr/>
                    <a:lstStyle/>
                    <a:p>
                      <a:r>
                        <a:rPr lang="en-US" sz="1600" dirty="0"/>
                        <a:t>9</a:t>
                      </a:r>
                    </a:p>
                  </a:txBody>
                  <a:tcPr marL="10802" marR="10802" marT="10802" marB="10802" anchor="ctr">
                    <a:lnL>
                      <a:noFill/>
                    </a:lnL>
                    <a:lnR>
                      <a:noFill/>
                    </a:lnR>
                    <a:lnT>
                      <a:noFill/>
                    </a:lnT>
                    <a:lnB>
                      <a:noFill/>
                    </a:lnB>
                    <a:solidFill>
                      <a:srgbClr val="FFFFFF"/>
                    </a:solidFill>
                  </a:tcPr>
                </a:tc>
                <a:tc>
                  <a:txBody>
                    <a:bodyPr/>
                    <a:lstStyle/>
                    <a:p>
                      <a:r>
                        <a:rPr lang="en-US" sz="1600" dirty="0"/>
                        <a:t>Reasoning </a:t>
                      </a:r>
                    </a:p>
                  </a:txBody>
                  <a:tcPr marL="10802" marR="10802" marT="10802" marB="10802" anchor="ctr">
                    <a:lnL>
                      <a:noFill/>
                    </a:lnL>
                    <a:lnR>
                      <a:noFill/>
                    </a:lnR>
                    <a:lnT>
                      <a:noFill/>
                    </a:lnT>
                    <a:lnB>
                      <a:noFill/>
                    </a:lnB>
                    <a:solidFill>
                      <a:srgbClr val="FFFFFF"/>
                    </a:solidFill>
                  </a:tcPr>
                </a:tc>
                <a:tc>
                  <a:txBody>
                    <a:bodyPr/>
                    <a:lstStyle/>
                    <a:p>
                      <a:r>
                        <a:rPr lang="en-US" sz="1600" dirty="0"/>
                        <a:t>abstract </a:t>
                      </a:r>
                      <a:r>
                        <a:rPr lang="en-US" sz="1600" dirty="0" smtClean="0"/>
                        <a:t> vs.  concrete</a:t>
                      </a:r>
                      <a:endParaRPr lang="en-US" sz="1600" dirty="0"/>
                    </a:p>
                  </a:txBody>
                  <a:tcPr marL="10802" marR="10802" marT="10802" marB="10802" anchor="ctr">
                    <a:lnL>
                      <a:noFill/>
                    </a:lnL>
                    <a:lnR>
                      <a:noFill/>
                    </a:lnR>
                    <a:lnT>
                      <a:noFill/>
                    </a:lnT>
                    <a:lnB>
                      <a:noFill/>
                    </a:lnB>
                    <a:solidFill>
                      <a:srgbClr val="FFFFFF"/>
                    </a:solidFill>
                  </a:tcPr>
                </a:tc>
              </a:tr>
              <a:tr h="381000">
                <a:tc>
                  <a:txBody>
                    <a:bodyPr/>
                    <a:lstStyle/>
                    <a:p>
                      <a:r>
                        <a:rPr lang="en-US" sz="1600" dirty="0"/>
                        <a:t>10</a:t>
                      </a:r>
                    </a:p>
                  </a:txBody>
                  <a:tcPr marL="10802" marR="10802" marT="10802" marB="10802" anchor="ctr">
                    <a:lnL>
                      <a:noFill/>
                    </a:lnL>
                    <a:lnR>
                      <a:noFill/>
                    </a:lnR>
                    <a:lnT>
                      <a:noFill/>
                    </a:lnT>
                    <a:lnB>
                      <a:noFill/>
                    </a:lnB>
                    <a:solidFill>
                      <a:srgbClr val="FFFFFF"/>
                    </a:solidFill>
                  </a:tcPr>
                </a:tc>
                <a:tc>
                  <a:txBody>
                    <a:bodyPr/>
                    <a:lstStyle/>
                    <a:p>
                      <a:r>
                        <a:rPr lang="en-US" sz="1600" dirty="0"/>
                        <a:t>Rule Consciousness</a:t>
                      </a:r>
                    </a:p>
                  </a:txBody>
                  <a:tcPr marL="10802" marR="10802" marT="10802" marB="10802" anchor="ctr">
                    <a:lnL>
                      <a:noFill/>
                    </a:lnL>
                    <a:lnR>
                      <a:noFill/>
                    </a:lnR>
                    <a:lnT>
                      <a:noFill/>
                    </a:lnT>
                    <a:lnB>
                      <a:noFill/>
                    </a:lnB>
                    <a:solidFill>
                      <a:srgbClr val="FFFFFF"/>
                    </a:solidFill>
                  </a:tcPr>
                </a:tc>
                <a:tc>
                  <a:txBody>
                    <a:bodyPr/>
                    <a:lstStyle/>
                    <a:p>
                      <a:r>
                        <a:rPr lang="en-US" sz="1600" dirty="0"/>
                        <a:t>moralistic </a:t>
                      </a:r>
                      <a:r>
                        <a:rPr lang="en-US" sz="1600" dirty="0" smtClean="0"/>
                        <a:t>  vs.  free-thinking</a:t>
                      </a:r>
                      <a:endParaRPr lang="en-US" sz="1600" dirty="0"/>
                    </a:p>
                  </a:txBody>
                  <a:tcPr marL="10802" marR="10802" marT="10802" marB="10802" anchor="ctr">
                    <a:lnL>
                      <a:noFill/>
                    </a:lnL>
                    <a:lnR>
                      <a:noFill/>
                    </a:lnR>
                    <a:lnT>
                      <a:noFill/>
                    </a:lnT>
                    <a:lnB>
                      <a:noFill/>
                    </a:lnB>
                    <a:solidFill>
                      <a:srgbClr val="FFFFFF"/>
                    </a:solidFill>
                  </a:tcPr>
                </a:tc>
              </a:tr>
              <a:tr h="247745">
                <a:tc>
                  <a:txBody>
                    <a:bodyPr/>
                    <a:lstStyle/>
                    <a:p>
                      <a:r>
                        <a:rPr lang="en-US" sz="1600" dirty="0"/>
                        <a:t>11</a:t>
                      </a:r>
                    </a:p>
                  </a:txBody>
                  <a:tcPr marL="10802" marR="10802" marT="10802" marB="10802" anchor="ctr">
                    <a:lnL>
                      <a:noFill/>
                    </a:lnL>
                    <a:lnR>
                      <a:noFill/>
                    </a:lnR>
                    <a:lnT>
                      <a:noFill/>
                    </a:lnT>
                    <a:lnB>
                      <a:noFill/>
                    </a:lnB>
                    <a:solidFill>
                      <a:srgbClr val="FFFFFF"/>
                    </a:solidFill>
                  </a:tcPr>
                </a:tc>
                <a:tc>
                  <a:txBody>
                    <a:bodyPr/>
                    <a:lstStyle/>
                    <a:p>
                      <a:r>
                        <a:rPr lang="en-US" sz="1600" dirty="0"/>
                        <a:t>Self-Reliance</a:t>
                      </a:r>
                    </a:p>
                  </a:txBody>
                  <a:tcPr marL="10802" marR="10802" marT="10802" marB="10802" anchor="ctr">
                    <a:lnL>
                      <a:noFill/>
                    </a:lnL>
                    <a:lnR>
                      <a:noFill/>
                    </a:lnR>
                    <a:lnT>
                      <a:noFill/>
                    </a:lnT>
                    <a:lnB>
                      <a:noFill/>
                    </a:lnB>
                    <a:solidFill>
                      <a:srgbClr val="FFFFFF"/>
                    </a:solidFill>
                  </a:tcPr>
                </a:tc>
                <a:tc>
                  <a:txBody>
                    <a:bodyPr/>
                    <a:lstStyle/>
                    <a:p>
                      <a:r>
                        <a:rPr lang="en-US" sz="1600" dirty="0"/>
                        <a:t>leader </a:t>
                      </a:r>
                      <a:r>
                        <a:rPr lang="en-US" sz="1600" dirty="0" smtClean="0"/>
                        <a:t>  vs.  follower</a:t>
                      </a:r>
                      <a:endParaRPr lang="en-US" sz="1600" dirty="0"/>
                    </a:p>
                  </a:txBody>
                  <a:tcPr marL="10802" marR="10802" marT="10802" marB="10802" anchor="ctr">
                    <a:lnL>
                      <a:noFill/>
                    </a:lnL>
                    <a:lnR>
                      <a:noFill/>
                    </a:lnR>
                    <a:lnT>
                      <a:noFill/>
                    </a:lnT>
                    <a:lnB>
                      <a:noFill/>
                    </a:lnB>
                    <a:solidFill>
                      <a:srgbClr val="FFFFFF"/>
                    </a:solidFill>
                  </a:tcPr>
                </a:tc>
              </a:tr>
              <a:tr h="324585">
                <a:tc>
                  <a:txBody>
                    <a:bodyPr/>
                    <a:lstStyle/>
                    <a:p>
                      <a:r>
                        <a:rPr lang="en-US" sz="1600" dirty="0"/>
                        <a:t>12</a:t>
                      </a:r>
                    </a:p>
                  </a:txBody>
                  <a:tcPr marL="10802" marR="10802" marT="10802" marB="10802" anchor="ctr">
                    <a:lnL>
                      <a:noFill/>
                    </a:lnL>
                    <a:lnR>
                      <a:noFill/>
                    </a:lnR>
                    <a:lnT>
                      <a:noFill/>
                    </a:lnT>
                    <a:lnB>
                      <a:noFill/>
                    </a:lnB>
                    <a:solidFill>
                      <a:srgbClr val="FFFFFF"/>
                    </a:solidFill>
                  </a:tcPr>
                </a:tc>
                <a:tc>
                  <a:txBody>
                    <a:bodyPr/>
                    <a:lstStyle/>
                    <a:p>
                      <a:r>
                        <a:rPr lang="en-US" sz="1600" dirty="0"/>
                        <a:t>Sensitivity </a:t>
                      </a:r>
                    </a:p>
                  </a:txBody>
                  <a:tcPr marL="10802" marR="10802" marT="10802" marB="10802" anchor="ctr">
                    <a:lnL>
                      <a:noFill/>
                    </a:lnL>
                    <a:lnR>
                      <a:noFill/>
                    </a:lnR>
                    <a:lnT>
                      <a:noFill/>
                    </a:lnT>
                    <a:lnB>
                      <a:noFill/>
                    </a:lnB>
                    <a:solidFill>
                      <a:srgbClr val="FFFFFF"/>
                    </a:solidFill>
                  </a:tcPr>
                </a:tc>
                <a:tc>
                  <a:txBody>
                    <a:bodyPr/>
                    <a:lstStyle/>
                    <a:p>
                      <a:r>
                        <a:rPr lang="en-US" sz="1600" dirty="0"/>
                        <a:t>sensitive </a:t>
                      </a:r>
                      <a:r>
                        <a:rPr lang="en-US" sz="1600" dirty="0" smtClean="0"/>
                        <a:t>  vs.  tough-minded</a:t>
                      </a:r>
                      <a:endParaRPr lang="en-US" sz="1600" dirty="0"/>
                    </a:p>
                  </a:txBody>
                  <a:tcPr marL="10802" marR="10802" marT="10802" marB="10802" anchor="ctr">
                    <a:lnL>
                      <a:noFill/>
                    </a:lnL>
                    <a:lnR>
                      <a:noFill/>
                    </a:lnR>
                    <a:lnT>
                      <a:noFill/>
                    </a:lnT>
                    <a:lnB>
                      <a:noFill/>
                    </a:lnB>
                    <a:solidFill>
                      <a:srgbClr val="FFFFFF"/>
                    </a:solidFill>
                  </a:tcPr>
                </a:tc>
              </a:tr>
              <a:tr h="247745">
                <a:tc>
                  <a:txBody>
                    <a:bodyPr/>
                    <a:lstStyle/>
                    <a:p>
                      <a:r>
                        <a:rPr lang="en-US" sz="1600" dirty="0"/>
                        <a:t>13</a:t>
                      </a:r>
                    </a:p>
                  </a:txBody>
                  <a:tcPr marL="10802" marR="10802" marT="10802" marB="10802" anchor="ctr">
                    <a:lnL>
                      <a:noFill/>
                    </a:lnL>
                    <a:lnR>
                      <a:noFill/>
                    </a:lnR>
                    <a:lnT>
                      <a:noFill/>
                    </a:lnT>
                    <a:lnB>
                      <a:noFill/>
                    </a:lnB>
                    <a:solidFill>
                      <a:srgbClr val="FFFFFF"/>
                    </a:solidFill>
                  </a:tcPr>
                </a:tc>
                <a:tc>
                  <a:txBody>
                    <a:bodyPr/>
                    <a:lstStyle/>
                    <a:p>
                      <a:r>
                        <a:rPr lang="en-US" sz="1600" dirty="0"/>
                        <a:t>Social Boldness</a:t>
                      </a:r>
                    </a:p>
                  </a:txBody>
                  <a:tcPr marL="10802" marR="10802" marT="10802" marB="10802" anchor="ctr">
                    <a:lnL>
                      <a:noFill/>
                    </a:lnL>
                    <a:lnR>
                      <a:noFill/>
                    </a:lnR>
                    <a:lnT>
                      <a:noFill/>
                    </a:lnT>
                    <a:lnB>
                      <a:noFill/>
                    </a:lnB>
                    <a:solidFill>
                      <a:srgbClr val="FFFFFF"/>
                    </a:solidFill>
                  </a:tcPr>
                </a:tc>
                <a:tc>
                  <a:txBody>
                    <a:bodyPr/>
                    <a:lstStyle/>
                    <a:p>
                      <a:r>
                        <a:rPr lang="en-US" sz="1600" dirty="0"/>
                        <a:t>uninhibited </a:t>
                      </a:r>
                      <a:r>
                        <a:rPr lang="en-US" sz="1600" dirty="0" smtClean="0"/>
                        <a:t>  vs.</a:t>
                      </a:r>
                      <a:r>
                        <a:rPr lang="en-US" sz="1600" baseline="0" dirty="0" smtClean="0"/>
                        <a:t>  </a:t>
                      </a:r>
                      <a:r>
                        <a:rPr lang="en-US" sz="1600" dirty="0" smtClean="0"/>
                        <a:t>timid</a:t>
                      </a:r>
                      <a:endParaRPr lang="en-US" sz="1600" dirty="0"/>
                    </a:p>
                  </a:txBody>
                  <a:tcPr marL="10802" marR="10802" marT="10802" marB="10802" anchor="ctr">
                    <a:lnL>
                      <a:noFill/>
                    </a:lnL>
                    <a:lnR>
                      <a:noFill/>
                    </a:lnR>
                    <a:lnT>
                      <a:noFill/>
                    </a:lnT>
                    <a:lnB>
                      <a:noFill/>
                    </a:lnB>
                    <a:solidFill>
                      <a:srgbClr val="FFFFFF"/>
                    </a:solidFill>
                  </a:tcPr>
                </a:tc>
              </a:tr>
              <a:tr h="322925">
                <a:tc>
                  <a:txBody>
                    <a:bodyPr/>
                    <a:lstStyle/>
                    <a:p>
                      <a:r>
                        <a:rPr lang="en-US" sz="1600" dirty="0"/>
                        <a:t>14</a:t>
                      </a:r>
                    </a:p>
                  </a:txBody>
                  <a:tcPr marL="10802" marR="10802" marT="10802" marB="10802" anchor="ctr">
                    <a:lnL>
                      <a:noFill/>
                    </a:lnL>
                    <a:lnR>
                      <a:noFill/>
                    </a:lnR>
                    <a:lnT>
                      <a:noFill/>
                    </a:lnT>
                    <a:lnB>
                      <a:noFill/>
                    </a:lnB>
                    <a:solidFill>
                      <a:srgbClr val="FFFFFF"/>
                    </a:solidFill>
                  </a:tcPr>
                </a:tc>
                <a:tc>
                  <a:txBody>
                    <a:bodyPr/>
                    <a:lstStyle/>
                    <a:p>
                      <a:r>
                        <a:rPr lang="en-US" sz="1600"/>
                        <a:t>Tension </a:t>
                      </a:r>
                    </a:p>
                  </a:txBody>
                  <a:tcPr marL="10802" marR="10802" marT="10802" marB="10802" anchor="ctr">
                    <a:lnL>
                      <a:noFill/>
                    </a:lnL>
                    <a:lnR>
                      <a:noFill/>
                    </a:lnR>
                    <a:lnT>
                      <a:noFill/>
                    </a:lnT>
                    <a:lnB>
                      <a:noFill/>
                    </a:lnB>
                    <a:solidFill>
                      <a:srgbClr val="FFFFFF"/>
                    </a:solidFill>
                  </a:tcPr>
                </a:tc>
                <a:tc>
                  <a:txBody>
                    <a:bodyPr/>
                    <a:lstStyle/>
                    <a:p>
                      <a:r>
                        <a:rPr lang="en-US" sz="1600" dirty="0"/>
                        <a:t>driven </a:t>
                      </a:r>
                      <a:r>
                        <a:rPr lang="en-US" sz="1600" dirty="0" smtClean="0"/>
                        <a:t>  vs.  easy </a:t>
                      </a:r>
                      <a:r>
                        <a:rPr lang="en-US" sz="1600" dirty="0"/>
                        <a:t>going</a:t>
                      </a:r>
                    </a:p>
                  </a:txBody>
                  <a:tcPr marL="10802" marR="10802" marT="10802" marB="10802" anchor="ctr">
                    <a:lnL>
                      <a:noFill/>
                    </a:lnL>
                    <a:lnR>
                      <a:noFill/>
                    </a:lnR>
                    <a:lnT>
                      <a:noFill/>
                    </a:lnT>
                    <a:lnB>
                      <a:noFill/>
                    </a:lnB>
                    <a:solidFill>
                      <a:srgbClr val="FFFFFF"/>
                    </a:solidFill>
                  </a:tcPr>
                </a:tc>
              </a:tr>
              <a:tr h="381000">
                <a:tc>
                  <a:txBody>
                    <a:bodyPr/>
                    <a:lstStyle/>
                    <a:p>
                      <a:r>
                        <a:rPr lang="en-US" sz="1600" dirty="0"/>
                        <a:t>15</a:t>
                      </a:r>
                    </a:p>
                  </a:txBody>
                  <a:tcPr marL="10802" marR="10802" marT="10802" marB="10802" anchor="ctr">
                    <a:lnL>
                      <a:noFill/>
                    </a:lnL>
                    <a:lnR>
                      <a:noFill/>
                    </a:lnR>
                    <a:lnT>
                      <a:noFill/>
                    </a:lnT>
                    <a:lnB>
                      <a:noFill/>
                    </a:lnB>
                    <a:solidFill>
                      <a:srgbClr val="FFFFFF"/>
                    </a:solidFill>
                  </a:tcPr>
                </a:tc>
                <a:tc>
                  <a:txBody>
                    <a:bodyPr/>
                    <a:lstStyle/>
                    <a:p>
                      <a:r>
                        <a:rPr lang="en-US" sz="1600" dirty="0"/>
                        <a:t>Vigilance </a:t>
                      </a:r>
                    </a:p>
                  </a:txBody>
                  <a:tcPr marL="10802" marR="10802" marT="10802" marB="10802" anchor="ctr">
                    <a:lnL>
                      <a:noFill/>
                    </a:lnL>
                    <a:lnR>
                      <a:noFill/>
                    </a:lnR>
                    <a:lnT>
                      <a:noFill/>
                    </a:lnT>
                    <a:lnB>
                      <a:noFill/>
                    </a:lnB>
                    <a:solidFill>
                      <a:srgbClr val="FFFFFF"/>
                    </a:solidFill>
                  </a:tcPr>
                </a:tc>
                <a:tc>
                  <a:txBody>
                    <a:bodyPr/>
                    <a:lstStyle/>
                    <a:p>
                      <a:r>
                        <a:rPr lang="en-US" sz="1600" dirty="0"/>
                        <a:t>suspicious </a:t>
                      </a:r>
                      <a:r>
                        <a:rPr lang="en-US" sz="1600" dirty="0" smtClean="0"/>
                        <a:t>  vs.  accepting</a:t>
                      </a:r>
                      <a:endParaRPr lang="en-US" sz="1600" dirty="0"/>
                    </a:p>
                  </a:txBody>
                  <a:tcPr marL="10802" marR="10802" marT="10802" marB="10802" anchor="ctr">
                    <a:lnL>
                      <a:noFill/>
                    </a:lnL>
                    <a:lnR>
                      <a:noFill/>
                    </a:lnR>
                    <a:lnT>
                      <a:noFill/>
                    </a:lnT>
                    <a:lnB>
                      <a:noFill/>
                    </a:lnB>
                    <a:solidFill>
                      <a:srgbClr val="FFFFFF"/>
                    </a:solidFill>
                  </a:tcPr>
                </a:tc>
              </a:tr>
              <a:tr h="247745">
                <a:tc>
                  <a:txBody>
                    <a:bodyPr/>
                    <a:lstStyle/>
                    <a:p>
                      <a:r>
                        <a:rPr lang="en-US" sz="1600"/>
                        <a:t>16</a:t>
                      </a:r>
                    </a:p>
                  </a:txBody>
                  <a:tcPr marL="10802" marR="10802" marT="10802" marB="10802" anchor="ctr">
                    <a:lnL>
                      <a:noFill/>
                    </a:lnL>
                    <a:lnR>
                      <a:noFill/>
                    </a:lnR>
                    <a:lnT>
                      <a:noFill/>
                    </a:lnT>
                    <a:lnB>
                      <a:noFill/>
                    </a:lnB>
                    <a:solidFill>
                      <a:srgbClr val="FFFFFF"/>
                    </a:solidFill>
                  </a:tcPr>
                </a:tc>
                <a:tc>
                  <a:txBody>
                    <a:bodyPr/>
                    <a:lstStyle/>
                    <a:p>
                      <a:r>
                        <a:rPr lang="en-US" sz="1600" dirty="0"/>
                        <a:t>Warmth</a:t>
                      </a:r>
                    </a:p>
                  </a:txBody>
                  <a:tcPr marL="10802" marR="10802" marT="10802" marB="10802" anchor="ctr">
                    <a:lnL>
                      <a:noFill/>
                    </a:lnL>
                    <a:lnR>
                      <a:noFill/>
                    </a:lnR>
                    <a:lnT>
                      <a:noFill/>
                    </a:lnT>
                    <a:lnB>
                      <a:noFill/>
                    </a:lnB>
                    <a:solidFill>
                      <a:srgbClr val="FFFFFF"/>
                    </a:solidFill>
                  </a:tcPr>
                </a:tc>
                <a:tc>
                  <a:txBody>
                    <a:bodyPr/>
                    <a:lstStyle/>
                    <a:p>
                      <a:r>
                        <a:rPr lang="en-US" sz="1600" dirty="0"/>
                        <a:t>warmhearted </a:t>
                      </a:r>
                      <a:r>
                        <a:rPr lang="en-US" sz="1600" dirty="0" smtClean="0"/>
                        <a:t>  vs.  aloof</a:t>
                      </a:r>
                      <a:endParaRPr lang="en-US" sz="1600" dirty="0"/>
                    </a:p>
                  </a:txBody>
                  <a:tcPr marL="10802" marR="10802" marT="10802" marB="10802" anchor="ctr">
                    <a:lnL>
                      <a:noFill/>
                    </a:lnL>
                    <a:lnR>
                      <a:noFill/>
                    </a:lnR>
                    <a:lnT>
                      <a:noFill/>
                    </a:lnT>
                    <a:lnB>
                      <a:noFill/>
                    </a:lnB>
                    <a:solidFill>
                      <a:srgbClr val="FFFFFF"/>
                    </a:solidFill>
                  </a:tcPr>
                </a:tc>
              </a:tr>
            </a:tbl>
          </a:graphicData>
        </a:graphic>
      </p:graphicFrame>
      <p:sp>
        <p:nvSpPr>
          <p:cNvPr id="7" name="Rectangle 2"/>
          <p:cNvSpPr txBox="1">
            <a:spLocks noChangeArrowheads="1"/>
          </p:cNvSpPr>
          <p:nvPr/>
        </p:nvSpPr>
        <p:spPr>
          <a:xfrm>
            <a:off x="533400" y="228600"/>
            <a:ext cx="7772400" cy="6477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dirty="0" err="1"/>
              <a:t>Cattell’s</a:t>
            </a:r>
            <a:r>
              <a:rPr lang="en-US" dirty="0"/>
              <a:t> Theory (</a:t>
            </a:r>
            <a:r>
              <a:rPr lang="en-US" dirty="0" err="1"/>
              <a:t>con’t</a:t>
            </a:r>
            <a:r>
              <a:rPr lang="en-US" dirty="0"/>
              <a:t>)</a:t>
            </a:r>
            <a:endParaRPr lang="en-US"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850280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smtClean="0"/>
              <a:t>Definition – Trait/Disposition</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114800"/>
          </a:xfrm>
        </p:spPr>
        <p:txBody>
          <a:bodyPr/>
          <a:lstStyle/>
          <a:p>
            <a:pPr eaLnBrk="1" hangingPunct="1">
              <a:buSzPct val="85000"/>
            </a:pPr>
            <a:r>
              <a:rPr lang="en-US" dirty="0"/>
              <a:t>A trait is any readily-identifiable, stable quality that characterizes an individual from other </a:t>
            </a:r>
            <a:r>
              <a:rPr lang="en-US" dirty="0" smtClean="0"/>
              <a:t>individuals.</a:t>
            </a:r>
          </a:p>
          <a:p>
            <a:pPr eaLnBrk="1" hangingPunct="1">
              <a:buSzPct val="85000"/>
            </a:pPr>
            <a:r>
              <a:rPr lang="en-US" dirty="0" smtClean="0"/>
              <a:t>A trait </a:t>
            </a:r>
            <a:r>
              <a:rPr lang="en-US" dirty="0" smtClean="0"/>
              <a:t>is a characteristic </a:t>
            </a:r>
            <a:r>
              <a:rPr lang="en-US" dirty="0"/>
              <a:t>way in which an individual perceives, feels, believes, or acts. </a:t>
            </a:r>
          </a:p>
          <a:p>
            <a:pPr eaLnBrk="1" hangingPunct="1"/>
            <a:r>
              <a:rPr lang="en-US" dirty="0"/>
              <a:t>Traits serve t</a:t>
            </a:r>
            <a:r>
              <a:rPr lang="en-US" dirty="0" smtClean="0"/>
              <a:t>o </a:t>
            </a:r>
            <a:r>
              <a:rPr lang="en-US" dirty="0"/>
              <a:t>summarize, predict, and explain a person’s </a:t>
            </a:r>
            <a:r>
              <a:rPr lang="en-US" dirty="0" smtClean="0"/>
              <a:t>behavior.</a:t>
            </a:r>
            <a:endParaRPr lang="en-US" dirty="0"/>
          </a:p>
          <a:p>
            <a:pPr eaLnBrk="1" hangingPunct="1">
              <a:lnSpc>
                <a:spcPct val="90000"/>
              </a:lnSpc>
              <a:buClr>
                <a:srgbClr val="FFFF99"/>
              </a:buClr>
              <a:buFont typeface="Wingdings" pitchFamily="2" charset="2"/>
              <a:buChar char=" "/>
            </a:pP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err="1"/>
              <a:t>Cattell’s</a:t>
            </a:r>
            <a:r>
              <a:rPr lang="en-US" dirty="0"/>
              <a:t> Theory (</a:t>
            </a:r>
            <a:r>
              <a:rPr lang="en-US" dirty="0" err="1"/>
              <a:t>con’t</a:t>
            </a:r>
            <a:r>
              <a:rPr lang="en-US" dirty="0"/>
              <a:t>)</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114800"/>
          </a:xfrm>
        </p:spPr>
        <p:txBody>
          <a:bodyPr/>
          <a:lstStyle/>
          <a:p>
            <a:pPr eaLnBrk="1" hangingPunct="1">
              <a:spcBef>
                <a:spcPts val="0"/>
              </a:spcBef>
              <a:spcAft>
                <a:spcPts val="1200"/>
              </a:spcAft>
            </a:pPr>
            <a:r>
              <a:rPr lang="en-US" dirty="0"/>
              <a:t>Three broad sources of data </a:t>
            </a:r>
            <a:r>
              <a:rPr lang="en-US" dirty="0" smtClean="0"/>
              <a:t>that are used to </a:t>
            </a:r>
            <a:r>
              <a:rPr lang="en-US" dirty="0"/>
              <a:t>uncover all the major dimensions of personality.</a:t>
            </a:r>
          </a:p>
          <a:p>
            <a:pPr eaLnBrk="1" hangingPunct="1">
              <a:spcBef>
                <a:spcPts val="0"/>
              </a:spcBef>
              <a:spcAft>
                <a:spcPts val="1200"/>
              </a:spcAft>
            </a:pPr>
            <a:r>
              <a:rPr lang="en-US" dirty="0"/>
              <a:t>These three sources are L-data, Q-data, and T-data.</a:t>
            </a:r>
          </a:p>
          <a:p>
            <a:pPr eaLnBrk="1" hangingPunct="1">
              <a:spcBef>
                <a:spcPts val="0"/>
              </a:spcBef>
              <a:spcAft>
                <a:spcPts val="1200"/>
              </a:spcAft>
            </a:pPr>
            <a:r>
              <a:rPr lang="en-US" dirty="0"/>
              <a:t>These three sources of data must be integrated to capture the full complexity of human personality.</a:t>
            </a:r>
          </a:p>
          <a:p>
            <a:pPr eaLnBrk="1" hangingPunct="1">
              <a:lnSpc>
                <a:spcPct val="90000"/>
              </a:lnSpc>
              <a:buClr>
                <a:srgbClr val="FFFF99"/>
              </a:buClr>
              <a:buFont typeface="Wingdings" pitchFamily="2" charset="2"/>
              <a:buChar char=" "/>
            </a:pP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1090671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err="1"/>
              <a:t>Cattell’s</a:t>
            </a:r>
            <a:r>
              <a:rPr lang="en-US" dirty="0"/>
              <a:t> Theory (</a:t>
            </a:r>
            <a:r>
              <a:rPr lang="en-US" dirty="0" err="1" smtClean="0"/>
              <a:t>con’t</a:t>
            </a:r>
            <a:r>
              <a:rPr lang="en-US" dirty="0" smtClean="0"/>
              <a:t>)</a:t>
            </a:r>
            <a:endParaRPr lang="en-US" dirty="0" smtClean="0">
              <a:effectLst>
                <a:outerShdw blurRad="38100" dist="38100" dir="2700000" algn="tl">
                  <a:srgbClr val="C0C0C0"/>
                </a:outerShdw>
              </a:effectLst>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
        <p:nvSpPr>
          <p:cNvPr id="5" name="Rectangle 4"/>
          <p:cNvSpPr txBox="1">
            <a:spLocks noChangeArrowheads="1"/>
          </p:cNvSpPr>
          <p:nvPr/>
        </p:nvSpPr>
        <p:spPr bwMode="auto">
          <a:xfrm>
            <a:off x="533400" y="2057400"/>
            <a:ext cx="2351088"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eaLnBrk="1" hangingPunct="1">
              <a:buNone/>
            </a:pPr>
            <a:r>
              <a:rPr lang="en-US" dirty="0" smtClean="0"/>
              <a:t>L-Data</a:t>
            </a:r>
          </a:p>
          <a:p>
            <a:pPr lvl="1" eaLnBrk="1" hangingPunct="1"/>
            <a:r>
              <a:rPr lang="en-US" dirty="0" smtClean="0"/>
              <a:t>Gathered from one’s life records</a:t>
            </a:r>
          </a:p>
        </p:txBody>
      </p:sp>
      <p:sp>
        <p:nvSpPr>
          <p:cNvPr id="6" name="Rectangle 5"/>
          <p:cNvSpPr txBox="1">
            <a:spLocks noChangeArrowheads="1"/>
          </p:cNvSpPr>
          <p:nvPr/>
        </p:nvSpPr>
        <p:spPr>
          <a:xfrm>
            <a:off x="5867400" y="2590800"/>
            <a:ext cx="2833688" cy="2913063"/>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0" indent="0" eaLnBrk="1" hangingPunct="1">
              <a:buNone/>
            </a:pPr>
            <a:r>
              <a:rPr lang="en-US" dirty="0" smtClean="0"/>
              <a:t>T-Data</a:t>
            </a:r>
          </a:p>
          <a:p>
            <a:pPr lvl="1" eaLnBrk="1" hangingPunct="1"/>
            <a:r>
              <a:rPr lang="en-US" dirty="0" smtClean="0"/>
              <a:t>Information obtained from objective testing situations</a:t>
            </a:r>
          </a:p>
        </p:txBody>
      </p:sp>
      <p:sp>
        <p:nvSpPr>
          <p:cNvPr id="7" name="Rectangle 6"/>
          <p:cNvSpPr>
            <a:spLocks noChangeArrowheads="1"/>
          </p:cNvSpPr>
          <p:nvPr/>
        </p:nvSpPr>
        <p:spPr bwMode="auto">
          <a:xfrm>
            <a:off x="2743200" y="2286000"/>
            <a:ext cx="3135086"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pPr>
            <a:r>
              <a:rPr lang="en-US" sz="2800" dirty="0"/>
              <a:t>Q-Data</a:t>
            </a:r>
          </a:p>
          <a:p>
            <a:pPr marL="800100" lvl="1" indent="-342900" eaLnBrk="1" hangingPunct="1">
              <a:spcBef>
                <a:spcPct val="20000"/>
              </a:spcBef>
              <a:buClr>
                <a:schemeClr val="accent2"/>
              </a:buClr>
              <a:buSzPct val="150000"/>
              <a:buFont typeface="Arial" pitchFamily="34" charset="0"/>
              <a:buChar char="•"/>
            </a:pPr>
            <a:r>
              <a:rPr lang="en-US" sz="2600" dirty="0"/>
              <a:t>Information gathered from questionnaires and interviews</a:t>
            </a:r>
          </a:p>
        </p:txBody>
      </p:sp>
    </p:spTree>
    <p:extLst>
      <p:ext uri="{BB962C8B-B14F-4D97-AF65-F5344CB8AC3E}">
        <p14:creationId xmlns:p14="http://schemas.microsoft.com/office/powerpoint/2010/main" val="128897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err="1"/>
              <a:t>Cattell’s</a:t>
            </a:r>
            <a:r>
              <a:rPr lang="en-US" dirty="0"/>
              <a:t> Theory (</a:t>
            </a:r>
            <a:r>
              <a:rPr lang="en-US" dirty="0" err="1"/>
              <a:t>con’t</a:t>
            </a:r>
            <a:r>
              <a:rPr lang="en-US" dirty="0"/>
              <a:t>)</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114800"/>
          </a:xfrm>
        </p:spPr>
        <p:txBody>
          <a:bodyPr/>
          <a:lstStyle/>
          <a:p>
            <a:pPr eaLnBrk="1" hangingPunct="1">
              <a:lnSpc>
                <a:spcPct val="90000"/>
              </a:lnSpc>
            </a:pPr>
            <a:r>
              <a:rPr lang="en-US" sz="3200" dirty="0" smtClean="0"/>
              <a:t>Two types of Traits</a:t>
            </a:r>
            <a:endParaRPr lang="en-US" sz="3200" dirty="0"/>
          </a:p>
          <a:p>
            <a:pPr lvl="1" eaLnBrk="1" hangingPunct="1">
              <a:spcBef>
                <a:spcPct val="50000"/>
              </a:spcBef>
            </a:pPr>
            <a:r>
              <a:rPr lang="en-US" sz="2800" dirty="0" smtClean="0"/>
              <a:t>Surface traits: Clusters of overt responses that seem to go together.</a:t>
            </a:r>
            <a:endParaRPr lang="en-US" sz="2800" dirty="0"/>
          </a:p>
          <a:p>
            <a:pPr lvl="1" eaLnBrk="1" hangingPunct="1">
              <a:spcBef>
                <a:spcPct val="50000"/>
              </a:spcBef>
            </a:pPr>
            <a:r>
              <a:rPr lang="en-US" sz="2800" dirty="0" smtClean="0"/>
              <a:t>Source traits: Building blocks of personality.  More stable than surface traits and can only be discovered by factor analysis.</a:t>
            </a:r>
            <a:endParaRPr lang="en-US" sz="2800" dirty="0"/>
          </a:p>
          <a:p>
            <a:pPr eaLnBrk="1" hangingPunct="1">
              <a:lnSpc>
                <a:spcPct val="90000"/>
              </a:lnSpc>
              <a:buClr>
                <a:srgbClr val="FFFF99"/>
              </a:buClr>
              <a:buFont typeface="Wingdings" pitchFamily="2" charset="2"/>
              <a:buChar char=" "/>
            </a:pP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416440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smtClean="0">
                <a:effectLst>
                  <a:outerShdw blurRad="38100" dist="38100" dir="2700000" algn="tl">
                    <a:srgbClr val="C0C0C0"/>
                  </a:outerShdw>
                </a:effectLst>
              </a:rPr>
              <a:t>Five-Factor Model</a:t>
            </a: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
        <p:nvSpPr>
          <p:cNvPr id="2" name="Content Placeholder 1"/>
          <p:cNvSpPr>
            <a:spLocks noGrp="1"/>
          </p:cNvSpPr>
          <p:nvPr>
            <p:ph idx="1"/>
          </p:nvPr>
        </p:nvSpPr>
        <p:spPr/>
        <p:txBody>
          <a:bodyPr/>
          <a:lstStyle/>
          <a:p>
            <a:r>
              <a:rPr lang="en-US" dirty="0" smtClean="0"/>
              <a:t>Many researchers have suggested a Five-Factor Model.</a:t>
            </a:r>
          </a:p>
          <a:p>
            <a:r>
              <a:rPr lang="en-US" dirty="0"/>
              <a:t>Earliest </a:t>
            </a:r>
            <a:r>
              <a:rPr lang="en-US" dirty="0" smtClean="0"/>
              <a:t>evidence </a:t>
            </a:r>
            <a:r>
              <a:rPr lang="en-US" dirty="0"/>
              <a:t>of the five factor model came from D. W. Fiske in </a:t>
            </a:r>
            <a:r>
              <a:rPr lang="en-US" dirty="0" smtClean="0"/>
              <a:t>1949.</a:t>
            </a:r>
          </a:p>
          <a:p>
            <a:r>
              <a:rPr lang="en-US" dirty="0" smtClean="0"/>
              <a:t>The most commonly used model today is from McCrae and Costa (1987).</a:t>
            </a:r>
            <a:endParaRPr lang="en-US" dirty="0"/>
          </a:p>
        </p:txBody>
      </p:sp>
    </p:spTree>
    <p:extLst>
      <p:ext uri="{BB962C8B-B14F-4D97-AF65-F5344CB8AC3E}">
        <p14:creationId xmlns:p14="http://schemas.microsoft.com/office/powerpoint/2010/main" val="29499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a:effectLst>
                  <a:outerShdw blurRad="38100" dist="38100" dir="2700000" algn="tl">
                    <a:srgbClr val="C0C0C0"/>
                  </a:outerShdw>
                </a:effectLst>
              </a:rPr>
              <a:t>McCrae and Costa (1987)</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1752600"/>
            <a:ext cx="7315200" cy="4419600"/>
          </a:xfrm>
        </p:spPr>
        <p:txBody>
          <a:bodyPr/>
          <a:lstStyle/>
          <a:p>
            <a:pPr marL="0" indent="0">
              <a:buNone/>
            </a:pPr>
            <a:r>
              <a:rPr lang="en-US" sz="3200" b="1" dirty="0" smtClean="0"/>
              <a:t>Big Five Factors</a:t>
            </a:r>
          </a:p>
          <a:p>
            <a:r>
              <a:rPr lang="en-US" sz="2800" b="1" dirty="0" smtClean="0"/>
              <a:t>Openness </a:t>
            </a:r>
            <a:r>
              <a:rPr lang="en-US" sz="2800" b="1" dirty="0"/>
              <a:t>to experience</a:t>
            </a:r>
            <a:r>
              <a:rPr lang="en-US" sz="2800" dirty="0"/>
              <a:t> – </a:t>
            </a:r>
            <a:endParaRPr lang="en-US" sz="2800" dirty="0" smtClean="0"/>
          </a:p>
          <a:p>
            <a:pPr marL="0" indent="0">
              <a:buNone/>
            </a:pPr>
            <a:r>
              <a:rPr lang="en-US" sz="2800" dirty="0" smtClean="0"/>
              <a:t>    </a:t>
            </a:r>
            <a:r>
              <a:rPr lang="en-US" sz="2800" i="1" dirty="0"/>
              <a:t>I</a:t>
            </a:r>
            <a:r>
              <a:rPr lang="en-US" sz="2800" i="1" dirty="0" smtClean="0"/>
              <a:t>nventive/curious</a:t>
            </a:r>
            <a:r>
              <a:rPr lang="en-US" sz="2800" dirty="0" smtClean="0"/>
              <a:t> </a:t>
            </a:r>
            <a:r>
              <a:rPr lang="en-US" sz="2800" dirty="0"/>
              <a:t>vs. </a:t>
            </a:r>
            <a:r>
              <a:rPr lang="en-US" sz="2800" i="1" dirty="0" smtClean="0"/>
              <a:t>consistent/cautious</a:t>
            </a:r>
            <a:endParaRPr lang="en-US" sz="2800" dirty="0" smtClean="0"/>
          </a:p>
          <a:p>
            <a:pPr lvl="1"/>
            <a:r>
              <a:rPr lang="en-US" sz="2400" dirty="0" smtClean="0"/>
              <a:t>Appreciation </a:t>
            </a:r>
            <a:r>
              <a:rPr lang="en-US" sz="2400" dirty="0"/>
              <a:t>for art, emotion, adventure, unusual ideas, curiosity, and variety of experience. Openness reflects the degree of intellectual curiosity, creativity and a preference for novelty and </a:t>
            </a:r>
            <a:r>
              <a:rPr lang="en-US" sz="2400" dirty="0" smtClean="0"/>
              <a:t>variety.</a:t>
            </a: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410211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a:effectLst>
                  <a:outerShdw blurRad="38100" dist="38100" dir="2700000" algn="tl">
                    <a:srgbClr val="C0C0C0"/>
                  </a:outerShdw>
                </a:effectLst>
              </a:rPr>
              <a:t>McCrae and Costa (1987)</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1752600"/>
            <a:ext cx="7315200" cy="4419600"/>
          </a:xfrm>
        </p:spPr>
        <p:txBody>
          <a:bodyPr/>
          <a:lstStyle/>
          <a:p>
            <a:pPr marL="0" indent="0">
              <a:buNone/>
            </a:pPr>
            <a:r>
              <a:rPr lang="en-US" sz="3200" b="1" dirty="0" smtClean="0"/>
              <a:t>Big Five Factors</a:t>
            </a:r>
          </a:p>
          <a:p>
            <a:r>
              <a:rPr lang="en-US" sz="2800" b="1" dirty="0" smtClean="0"/>
              <a:t>Conscientiousness</a:t>
            </a:r>
            <a:r>
              <a:rPr lang="en-US" sz="2800" dirty="0" smtClean="0"/>
              <a:t> </a:t>
            </a:r>
          </a:p>
          <a:p>
            <a:pPr marL="0" indent="0">
              <a:buNone/>
            </a:pPr>
            <a:r>
              <a:rPr lang="en-US" sz="2800" dirty="0"/>
              <a:t> </a:t>
            </a:r>
            <a:r>
              <a:rPr lang="en-US" sz="2800" dirty="0" smtClean="0"/>
              <a:t>  </a:t>
            </a:r>
            <a:r>
              <a:rPr lang="en-US" sz="2800" i="1" dirty="0" smtClean="0"/>
              <a:t>Efficient/organized</a:t>
            </a:r>
            <a:r>
              <a:rPr lang="en-US" sz="2800" dirty="0" smtClean="0"/>
              <a:t> vs. </a:t>
            </a:r>
            <a:r>
              <a:rPr lang="en-US" sz="2800" i="1" dirty="0" smtClean="0"/>
              <a:t>easy-going/careless</a:t>
            </a:r>
            <a:r>
              <a:rPr lang="en-US" sz="2800" dirty="0" smtClean="0"/>
              <a:t> </a:t>
            </a:r>
          </a:p>
          <a:p>
            <a:pPr lvl="1"/>
            <a:r>
              <a:rPr lang="en-US" sz="2400" dirty="0" smtClean="0"/>
              <a:t>A tendency to show </a:t>
            </a:r>
            <a:r>
              <a:rPr lang="en-US" sz="2400" dirty="0" smtClean="0">
                <a:hlinkClick r:id="rId2" action="ppaction://hlinkfile" tooltip="Self-discipline"/>
              </a:rPr>
              <a:t>self-discipline</a:t>
            </a:r>
            <a:r>
              <a:rPr lang="en-US" sz="2400" dirty="0" smtClean="0"/>
              <a:t>, act </a:t>
            </a:r>
            <a:r>
              <a:rPr lang="en-US" sz="2400" dirty="0" smtClean="0">
                <a:hlinkClick r:id="rId3" action="ppaction://hlinkfile" tooltip="Duty"/>
              </a:rPr>
              <a:t>dutifully</a:t>
            </a:r>
            <a:r>
              <a:rPr lang="en-US" sz="2400" dirty="0" smtClean="0"/>
              <a:t>, and aim for achievement; planned rather than spontaneous behavior; organized, and dependable.</a:t>
            </a:r>
          </a:p>
          <a:p>
            <a:pPr eaLnBrk="1" hangingPunct="1">
              <a:lnSpc>
                <a:spcPct val="90000"/>
              </a:lnSpc>
              <a:buClr>
                <a:srgbClr val="FFFF99"/>
              </a:buClr>
              <a:buFont typeface="Wingdings" pitchFamily="2" charset="2"/>
              <a:buChar char=" "/>
            </a:pPr>
            <a:endParaRPr lang="en-US" sz="24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79596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a:effectLst>
                  <a:outerShdw blurRad="38100" dist="38100" dir="2700000" algn="tl">
                    <a:srgbClr val="C0C0C0"/>
                  </a:outerShdw>
                </a:effectLst>
              </a:rPr>
              <a:t>McCrae and Costa (1987)</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1752600"/>
            <a:ext cx="7315200" cy="4419600"/>
          </a:xfrm>
        </p:spPr>
        <p:txBody>
          <a:bodyPr/>
          <a:lstStyle/>
          <a:p>
            <a:pPr marL="0" indent="0">
              <a:buNone/>
            </a:pPr>
            <a:r>
              <a:rPr lang="en-US" sz="3200" b="1" dirty="0" smtClean="0"/>
              <a:t>Big Five Factors</a:t>
            </a:r>
          </a:p>
          <a:p>
            <a:r>
              <a:rPr lang="en-US" sz="2800" b="1" dirty="0" smtClean="0"/>
              <a:t>Extraversion</a:t>
            </a:r>
            <a:r>
              <a:rPr lang="en-US" sz="2800" dirty="0"/>
              <a:t> – </a:t>
            </a:r>
            <a:endParaRPr lang="en-US" sz="2800" dirty="0" smtClean="0"/>
          </a:p>
          <a:p>
            <a:pPr marL="0" indent="0">
              <a:buNone/>
            </a:pPr>
            <a:r>
              <a:rPr lang="en-US" sz="2800" dirty="0" smtClean="0"/>
              <a:t>    </a:t>
            </a:r>
            <a:r>
              <a:rPr lang="en-US" sz="2800" i="1" dirty="0"/>
              <a:t>O</a:t>
            </a:r>
            <a:r>
              <a:rPr lang="en-US" sz="2800" i="1" dirty="0" smtClean="0"/>
              <a:t>utgoing/energetic</a:t>
            </a:r>
            <a:r>
              <a:rPr lang="en-US" sz="2800" dirty="0" smtClean="0"/>
              <a:t> </a:t>
            </a:r>
            <a:r>
              <a:rPr lang="en-US" sz="2800" dirty="0"/>
              <a:t>vs. </a:t>
            </a:r>
            <a:r>
              <a:rPr lang="en-US" sz="2800" i="1" dirty="0" smtClean="0"/>
              <a:t>solitary/reserved</a:t>
            </a:r>
            <a:r>
              <a:rPr lang="en-US" sz="2800" dirty="0" smtClean="0"/>
              <a:t> </a:t>
            </a:r>
          </a:p>
          <a:p>
            <a:pPr lvl="1"/>
            <a:r>
              <a:rPr lang="en-US" sz="2400" dirty="0" smtClean="0"/>
              <a:t>Energy</a:t>
            </a:r>
            <a:r>
              <a:rPr lang="en-US" sz="2400" dirty="0"/>
              <a:t>, positive emotions</a:t>
            </a:r>
            <a:r>
              <a:rPr lang="en-US" sz="2400" dirty="0" smtClean="0"/>
              <a:t>, </a:t>
            </a:r>
            <a:r>
              <a:rPr lang="en-US" sz="2400" dirty="0" err="1" smtClean="0"/>
              <a:t>surgency</a:t>
            </a:r>
            <a:r>
              <a:rPr lang="en-US" sz="2400" dirty="0" smtClean="0"/>
              <a:t>, </a:t>
            </a:r>
            <a:r>
              <a:rPr lang="en-US" sz="2400" dirty="0"/>
              <a:t>assertiveness, sociability and the tendency to seek stimulation in the company of others, and talkativeness.</a:t>
            </a:r>
          </a:p>
          <a:p>
            <a:pPr eaLnBrk="1" hangingPunct="1">
              <a:lnSpc>
                <a:spcPct val="90000"/>
              </a:lnSpc>
              <a:buClr>
                <a:srgbClr val="FFFF99"/>
              </a:buClr>
              <a:buFont typeface="Wingdings" pitchFamily="2" charset="2"/>
              <a:buChar char=" "/>
            </a:pPr>
            <a:endParaRPr lang="en-US" sz="18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79596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a:effectLst>
                  <a:outerShdw blurRad="38100" dist="38100" dir="2700000" algn="tl">
                    <a:srgbClr val="C0C0C0"/>
                  </a:outerShdw>
                </a:effectLst>
              </a:rPr>
              <a:t>McCrae and Costa (1987)</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1752600"/>
            <a:ext cx="7315200" cy="4419600"/>
          </a:xfrm>
        </p:spPr>
        <p:txBody>
          <a:bodyPr/>
          <a:lstStyle/>
          <a:p>
            <a:pPr marL="0" indent="0">
              <a:buNone/>
            </a:pPr>
            <a:r>
              <a:rPr lang="en-US" sz="3200" b="1" dirty="0" smtClean="0"/>
              <a:t>Big Five Factors</a:t>
            </a:r>
          </a:p>
          <a:p>
            <a:r>
              <a:rPr lang="en-US" sz="2800" b="1" dirty="0" smtClean="0"/>
              <a:t>Agreeableness</a:t>
            </a:r>
            <a:r>
              <a:rPr lang="en-US" sz="2800" dirty="0" smtClean="0"/>
              <a:t> –</a:t>
            </a:r>
          </a:p>
          <a:p>
            <a:pPr marL="0" indent="0">
              <a:buNone/>
            </a:pPr>
            <a:r>
              <a:rPr lang="en-US" sz="2800" i="1" dirty="0"/>
              <a:t> </a:t>
            </a:r>
            <a:r>
              <a:rPr lang="en-US" sz="2800" i="1" dirty="0" smtClean="0"/>
              <a:t>   Friendly/compassionate</a:t>
            </a:r>
            <a:r>
              <a:rPr lang="en-US" sz="2800" dirty="0" smtClean="0"/>
              <a:t> vs. </a:t>
            </a:r>
            <a:r>
              <a:rPr lang="en-US" sz="2800" i="1" dirty="0" smtClean="0"/>
              <a:t>cold/unkind</a:t>
            </a:r>
            <a:r>
              <a:rPr lang="en-US" sz="2800" dirty="0" smtClean="0"/>
              <a:t> </a:t>
            </a:r>
          </a:p>
          <a:p>
            <a:pPr lvl="1"/>
            <a:r>
              <a:rPr lang="en-US" sz="2400" dirty="0" smtClean="0"/>
              <a:t>A </a:t>
            </a:r>
            <a:r>
              <a:rPr lang="en-US" sz="2400" dirty="0"/>
              <a:t>tendency to be </a:t>
            </a:r>
            <a:r>
              <a:rPr lang="en-US" sz="2400" dirty="0" smtClean="0"/>
              <a:t>compassionate and cooperative rather </a:t>
            </a:r>
            <a:r>
              <a:rPr lang="en-US" sz="2400" dirty="0"/>
              <a:t>than </a:t>
            </a:r>
            <a:r>
              <a:rPr lang="en-US" sz="2400" dirty="0" smtClean="0"/>
              <a:t>suspicious and antagonistic towards others.</a:t>
            </a:r>
            <a:endParaRPr lang="en-US" sz="2400" dirty="0"/>
          </a:p>
          <a:p>
            <a:pPr eaLnBrk="1" hangingPunct="1">
              <a:lnSpc>
                <a:spcPct val="90000"/>
              </a:lnSpc>
              <a:buClr>
                <a:srgbClr val="FFFF99"/>
              </a:buClr>
              <a:buFont typeface="Wingdings" pitchFamily="2" charset="2"/>
              <a:buChar char=" "/>
            </a:pPr>
            <a:endParaRPr lang="en-US" sz="18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287862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a:effectLst>
                  <a:outerShdw blurRad="38100" dist="38100" dir="2700000" algn="tl">
                    <a:srgbClr val="C0C0C0"/>
                  </a:outerShdw>
                </a:effectLst>
              </a:rPr>
              <a:t>McCrae and Costa (1987)</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1752600"/>
            <a:ext cx="7315200" cy="4419600"/>
          </a:xfrm>
        </p:spPr>
        <p:txBody>
          <a:bodyPr/>
          <a:lstStyle/>
          <a:p>
            <a:pPr marL="0" indent="0">
              <a:buNone/>
            </a:pPr>
            <a:r>
              <a:rPr lang="en-US" sz="3200" b="1" dirty="0" smtClean="0"/>
              <a:t>Big Five Factors</a:t>
            </a:r>
          </a:p>
          <a:p>
            <a:r>
              <a:rPr lang="en-US" sz="2800" b="1" dirty="0" smtClean="0"/>
              <a:t>Neuroticism</a:t>
            </a:r>
            <a:r>
              <a:rPr lang="en-US" sz="2800" dirty="0"/>
              <a:t> </a:t>
            </a:r>
            <a:r>
              <a:rPr lang="en-US" sz="2800" dirty="0" smtClean="0"/>
              <a:t> </a:t>
            </a:r>
          </a:p>
          <a:p>
            <a:pPr marL="0" indent="0">
              <a:buNone/>
            </a:pPr>
            <a:r>
              <a:rPr lang="en-US" sz="2800" dirty="0"/>
              <a:t> </a:t>
            </a:r>
            <a:r>
              <a:rPr lang="en-US" sz="2800" dirty="0" smtClean="0"/>
              <a:t>   </a:t>
            </a:r>
            <a:r>
              <a:rPr lang="en-US" sz="2800" i="1" dirty="0"/>
              <a:t>S</a:t>
            </a:r>
            <a:r>
              <a:rPr lang="en-US" sz="2800" i="1" dirty="0" smtClean="0"/>
              <a:t>ensitive/nervous</a:t>
            </a:r>
            <a:r>
              <a:rPr lang="en-US" sz="2800" dirty="0" smtClean="0"/>
              <a:t> </a:t>
            </a:r>
            <a:r>
              <a:rPr lang="en-US" sz="2800" dirty="0"/>
              <a:t>vs. </a:t>
            </a:r>
            <a:r>
              <a:rPr lang="en-US" sz="2800" i="1" dirty="0" smtClean="0"/>
              <a:t>secure/confident</a:t>
            </a:r>
            <a:r>
              <a:rPr lang="en-US" sz="2800" dirty="0" smtClean="0"/>
              <a:t> </a:t>
            </a:r>
          </a:p>
          <a:p>
            <a:pPr lvl="1"/>
            <a:r>
              <a:rPr lang="en-US" sz="2400" dirty="0" smtClean="0"/>
              <a:t>The </a:t>
            </a:r>
            <a:r>
              <a:rPr lang="en-US" sz="2400" dirty="0"/>
              <a:t>tendency to experience unpleasant emotions easily, such as anger, anxiety, depression, or vulnerability. Neuroticism also refers to the degree of emotional stability and impulse control, and is sometimes referred by its low pole – "emotional stability".</a:t>
            </a:r>
          </a:p>
          <a:p>
            <a:pPr eaLnBrk="1" hangingPunct="1">
              <a:lnSpc>
                <a:spcPct val="90000"/>
              </a:lnSpc>
              <a:buClr>
                <a:srgbClr val="FFFF99"/>
              </a:buClr>
              <a:buFont typeface="Wingdings" pitchFamily="2" charset="2"/>
              <a:buChar char=" "/>
            </a:pPr>
            <a:endParaRPr lang="en-US" sz="18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287862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smtClean="0"/>
              <a:t>Trait/Dispositional Theories</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648200"/>
          </a:xfrm>
        </p:spPr>
        <p:txBody>
          <a:bodyPr/>
          <a:lstStyle/>
          <a:p>
            <a:pPr eaLnBrk="1" hangingPunct="1">
              <a:buSzPct val="85000"/>
            </a:pPr>
            <a:r>
              <a:rPr lang="en-US" sz="2800" dirty="0"/>
              <a:t>Traits present specific ideas about a person’s </a:t>
            </a:r>
            <a:r>
              <a:rPr lang="en-US" sz="2800" i="1" dirty="0" smtClean="0"/>
              <a:t>disposition which is </a:t>
            </a:r>
            <a:r>
              <a:rPr lang="en-US" sz="2800" dirty="0" smtClean="0"/>
              <a:t>the </a:t>
            </a:r>
            <a:r>
              <a:rPr lang="en-US" sz="2800" dirty="0"/>
              <a:t>way a person is likely to behave across situations as well as over </a:t>
            </a:r>
            <a:r>
              <a:rPr lang="en-US" sz="2800" dirty="0" smtClean="0"/>
              <a:t>time</a:t>
            </a:r>
            <a:r>
              <a:rPr lang="en-US" sz="2800" dirty="0"/>
              <a:t>.</a:t>
            </a:r>
            <a:endParaRPr lang="en-US" sz="2800" dirty="0" smtClean="0"/>
          </a:p>
          <a:p>
            <a:pPr lvl="1" eaLnBrk="1" hangingPunct="1">
              <a:buSzPct val="85000"/>
            </a:pPr>
            <a:r>
              <a:rPr lang="en-US" sz="3200" dirty="0" smtClean="0"/>
              <a:t>Discover/Define main traits.</a:t>
            </a:r>
            <a:endParaRPr lang="en-US" sz="3200" dirty="0" smtClean="0"/>
          </a:p>
          <a:p>
            <a:pPr lvl="1" eaLnBrk="1" hangingPunct="1">
              <a:buSzPct val="85000"/>
            </a:pPr>
            <a:r>
              <a:rPr lang="en-US" sz="3200" dirty="0" smtClean="0"/>
              <a:t>Measure traits.</a:t>
            </a:r>
            <a:endParaRPr lang="en-US" sz="3200" dirty="0" smtClean="0"/>
          </a:p>
          <a:p>
            <a:pPr lvl="1" eaLnBrk="1" hangingPunct="1">
              <a:buSzPct val="85000"/>
            </a:pPr>
            <a:r>
              <a:rPr lang="en-US" sz="3200" dirty="0" smtClean="0"/>
              <a:t>Organize </a:t>
            </a:r>
            <a:r>
              <a:rPr lang="en-US" sz="3200" dirty="0" smtClean="0"/>
              <a:t>traits: </a:t>
            </a:r>
          </a:p>
          <a:p>
            <a:pPr lvl="2" eaLnBrk="1" hangingPunct="1">
              <a:buSzPct val="85000"/>
            </a:pPr>
            <a:r>
              <a:rPr lang="en-US" sz="2800" dirty="0"/>
              <a:t>H</a:t>
            </a:r>
            <a:r>
              <a:rPr lang="en-US" sz="2800" dirty="0" smtClean="0"/>
              <a:t>ierarchically </a:t>
            </a:r>
            <a:r>
              <a:rPr lang="en-US" sz="2800" dirty="0" smtClean="0"/>
              <a:t>or as a continuum.</a:t>
            </a:r>
            <a:r>
              <a:rPr lang="en-US" sz="2800" baseline="30000" dirty="0" smtClean="0"/>
              <a:t> </a:t>
            </a:r>
            <a:endParaRPr lang="en-US" sz="2800" baseline="30000" dirty="0"/>
          </a:p>
          <a:p>
            <a:pPr lvl="1" eaLnBrk="1" hangingPunct="1">
              <a:buSzPct val="85000"/>
            </a:pPr>
            <a:endParaRPr lang="en-US" sz="28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373588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762000" y="17526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
          <p:cNvSpPr txBox="1">
            <a:spLocks noChangeArrowheads="1"/>
          </p:cNvSpPr>
          <p:nvPr/>
        </p:nvSpPr>
        <p:spPr>
          <a:xfrm>
            <a:off x="569119" y="838200"/>
            <a:ext cx="7772400" cy="762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dirty="0" smtClean="0"/>
              <a:t>Discovering Traits</a:t>
            </a:r>
            <a:endParaRPr lang="en-US" dirty="0" smtClean="0">
              <a:effectLst>
                <a:outerShdw blurRad="38100" dist="38100" dir="2700000" algn="tl">
                  <a:srgbClr val="C0C0C0"/>
                </a:outerShdw>
              </a:effectLst>
            </a:endParaRPr>
          </a:p>
        </p:txBody>
      </p:sp>
      <p:sp>
        <p:nvSpPr>
          <p:cNvPr id="7" name="Rectangle 6"/>
          <p:cNvSpPr txBox="1">
            <a:spLocks noChangeArrowheads="1"/>
          </p:cNvSpPr>
          <p:nvPr/>
        </p:nvSpPr>
        <p:spPr>
          <a:xfrm>
            <a:off x="762000" y="2209800"/>
            <a:ext cx="7315200" cy="41148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buSzPct val="85000"/>
            </a:pPr>
            <a:r>
              <a:rPr lang="en-US" sz="3200" dirty="0" smtClean="0"/>
              <a:t>Lexical Approach</a:t>
            </a:r>
          </a:p>
          <a:p>
            <a:pPr lvl="1" eaLnBrk="1" hangingPunct="1">
              <a:buSzPct val="85000"/>
            </a:pPr>
            <a:r>
              <a:rPr lang="en-US" sz="2800" dirty="0" smtClean="0"/>
              <a:t>Collecting words and synonyms of traits</a:t>
            </a:r>
          </a:p>
          <a:p>
            <a:pPr eaLnBrk="1" hangingPunct="1">
              <a:buSzPct val="85000"/>
            </a:pPr>
            <a:r>
              <a:rPr lang="en-US" sz="3200" dirty="0" smtClean="0"/>
              <a:t>Statistical (Empirical) Approach</a:t>
            </a:r>
          </a:p>
          <a:p>
            <a:pPr lvl="1" eaLnBrk="1" hangingPunct="1">
              <a:buSzPct val="85000"/>
            </a:pPr>
            <a:r>
              <a:rPr lang="en-US" sz="2800" dirty="0" smtClean="0"/>
              <a:t>Factor Analysis</a:t>
            </a:r>
          </a:p>
          <a:p>
            <a:pPr eaLnBrk="1" hangingPunct="1">
              <a:buSzPct val="85000"/>
            </a:pPr>
            <a:r>
              <a:rPr lang="en-US" sz="3200" dirty="0" smtClean="0"/>
              <a:t>Theoretical Approach</a:t>
            </a:r>
          </a:p>
          <a:p>
            <a:pPr lvl="1" eaLnBrk="1" hangingPunct="1">
              <a:buSzPct val="85000"/>
            </a:pPr>
            <a:r>
              <a:rPr lang="en-US" sz="2800" dirty="0" smtClean="0"/>
              <a:t>Using theory and past information</a:t>
            </a:r>
          </a:p>
          <a:p>
            <a:pPr eaLnBrk="1" hangingPunct="1">
              <a:lnSpc>
                <a:spcPct val="90000"/>
              </a:lnSpc>
              <a:buClr>
                <a:srgbClr val="FFFF99"/>
              </a:buClr>
              <a:buFont typeface="Wingdings" pitchFamily="2" charset="2"/>
              <a:buChar char=" "/>
            </a:pPr>
            <a:endParaRPr lang="en-US" dirty="0" smtClean="0">
              <a:solidFill>
                <a:srgbClr val="000000"/>
              </a:solidFill>
            </a:endParaRPr>
          </a:p>
        </p:txBody>
      </p:sp>
    </p:spTree>
    <p:extLst>
      <p:ext uri="{BB962C8B-B14F-4D97-AF65-F5344CB8AC3E}">
        <p14:creationId xmlns:p14="http://schemas.microsoft.com/office/powerpoint/2010/main" val="3766251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772400" cy="1143000"/>
          </a:xfrm>
        </p:spPr>
        <p:txBody>
          <a:bodyPr/>
          <a:lstStyle/>
          <a:p>
            <a:pPr eaLnBrk="1" hangingPunct="1">
              <a:defRPr/>
            </a:pPr>
            <a:r>
              <a:rPr lang="en-US" dirty="0" smtClean="0"/>
              <a:t>Factor Analysis</a:t>
            </a:r>
            <a:endParaRPr lang="en-US" dirty="0" smtClean="0">
              <a:effectLst>
                <a:outerShdw blurRad="38100" dist="38100" dir="2700000" algn="tl">
                  <a:srgbClr val="C0C0C0"/>
                </a:outerShdw>
              </a:effectLst>
            </a:endParaRPr>
          </a:p>
        </p:txBody>
      </p:sp>
      <p:sp>
        <p:nvSpPr>
          <p:cNvPr id="4102" name="Rectangle 6"/>
          <p:cNvSpPr>
            <a:spLocks noGrp="1" noChangeArrowheads="1"/>
          </p:cNvSpPr>
          <p:nvPr>
            <p:ph type="body" idx="1"/>
          </p:nvPr>
        </p:nvSpPr>
        <p:spPr>
          <a:xfrm>
            <a:off x="838200" y="2057400"/>
            <a:ext cx="7315200" cy="4114800"/>
          </a:xfrm>
        </p:spPr>
        <p:txBody>
          <a:bodyPr/>
          <a:lstStyle/>
          <a:p>
            <a:pPr eaLnBrk="1" hangingPunct="1">
              <a:lnSpc>
                <a:spcPct val="90000"/>
              </a:lnSpc>
              <a:buSzPct val="85000"/>
            </a:pPr>
            <a:r>
              <a:rPr lang="en-US" dirty="0" smtClean="0"/>
              <a:t>Statistical procedure to identify items that group together and reflect a larger factor.</a:t>
            </a:r>
            <a:endParaRPr lang="en-US" dirty="0"/>
          </a:p>
          <a:p>
            <a:pPr lvl="1" eaLnBrk="1" hangingPunct="1">
              <a:lnSpc>
                <a:spcPct val="90000"/>
              </a:lnSpc>
              <a:buSzPct val="85000"/>
            </a:pPr>
            <a:r>
              <a:rPr lang="en-US" dirty="0" smtClean="0"/>
              <a:t>Selection of traits</a:t>
            </a:r>
            <a:endParaRPr lang="en-US" dirty="0"/>
          </a:p>
          <a:p>
            <a:pPr lvl="1" eaLnBrk="1" hangingPunct="1">
              <a:lnSpc>
                <a:spcPct val="80000"/>
              </a:lnSpc>
              <a:buSzPct val="85000"/>
            </a:pPr>
            <a:endParaRPr lang="en-US" dirty="0"/>
          </a:p>
          <a:p>
            <a:pPr lvl="1" eaLnBrk="1" hangingPunct="1">
              <a:lnSpc>
                <a:spcPct val="80000"/>
              </a:lnSpc>
              <a:buSzPct val="85000"/>
            </a:pPr>
            <a:r>
              <a:rPr lang="en-US" dirty="0" smtClean="0"/>
              <a:t>Labeling of factors</a:t>
            </a:r>
          </a:p>
          <a:p>
            <a:pPr lvl="1" eaLnBrk="1" hangingPunct="1">
              <a:lnSpc>
                <a:spcPct val="80000"/>
              </a:lnSpc>
              <a:buSzPct val="85000"/>
            </a:pPr>
            <a:endParaRPr lang="en-US" dirty="0"/>
          </a:p>
          <a:p>
            <a:pPr lvl="1" eaLnBrk="1" hangingPunct="1">
              <a:lnSpc>
                <a:spcPct val="80000"/>
              </a:lnSpc>
              <a:buSzPct val="85000"/>
            </a:pPr>
            <a:r>
              <a:rPr lang="en-US" dirty="0" smtClean="0"/>
              <a:t>Number of factors</a:t>
            </a:r>
            <a:endParaRPr lang="en-US" dirty="0"/>
          </a:p>
          <a:p>
            <a:pPr eaLnBrk="1" hangingPunct="1">
              <a:lnSpc>
                <a:spcPct val="90000"/>
              </a:lnSpc>
              <a:buClr>
                <a:srgbClr val="FFFF99"/>
              </a:buClr>
              <a:buFont typeface="Wingdings" pitchFamily="2" charset="2"/>
              <a:buChar char=" "/>
            </a:pP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Tree>
    <p:extLst>
      <p:ext uri="{BB962C8B-B14F-4D97-AF65-F5344CB8AC3E}">
        <p14:creationId xmlns:p14="http://schemas.microsoft.com/office/powerpoint/2010/main" val="172732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
          <p:cNvSpPr txBox="1">
            <a:spLocks noChangeArrowheads="1"/>
          </p:cNvSpPr>
          <p:nvPr/>
        </p:nvSpPr>
        <p:spPr>
          <a:xfrm>
            <a:off x="533400" y="457200"/>
            <a:ext cx="7772400" cy="1143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dirty="0" smtClean="0"/>
              <a:t>Gordon </a:t>
            </a:r>
            <a:r>
              <a:rPr lang="en-US" dirty="0" err="1" smtClean="0"/>
              <a:t>Allport</a:t>
            </a:r>
            <a:endParaRPr lang="en-US" dirty="0" smtClean="0">
              <a:effectLst>
                <a:outerShdw blurRad="38100" dist="38100" dir="2700000" algn="tl">
                  <a:srgbClr val="C0C0C0"/>
                </a:outerShdw>
              </a:effectLst>
            </a:endParaRPr>
          </a:p>
        </p:txBody>
      </p:sp>
      <p:sp>
        <p:nvSpPr>
          <p:cNvPr id="6" name="Rectangle 6"/>
          <p:cNvSpPr txBox="1">
            <a:spLocks noChangeArrowheads="1"/>
          </p:cNvSpPr>
          <p:nvPr/>
        </p:nvSpPr>
        <p:spPr>
          <a:xfrm>
            <a:off x="838200" y="1676400"/>
            <a:ext cx="7315200" cy="44958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spcBef>
                <a:spcPts val="0"/>
              </a:spcBef>
              <a:spcAft>
                <a:spcPts val="600"/>
              </a:spcAft>
              <a:buSzPct val="75000"/>
            </a:pPr>
            <a:r>
              <a:rPr lang="en-US" sz="2400" dirty="0" smtClean="0"/>
              <a:t>Born 1897, died 1967</a:t>
            </a:r>
            <a:endParaRPr lang="en-US" sz="2400" dirty="0"/>
          </a:p>
          <a:p>
            <a:pPr eaLnBrk="1" hangingPunct="1">
              <a:spcBef>
                <a:spcPts val="0"/>
              </a:spcBef>
              <a:spcAft>
                <a:spcPts val="600"/>
              </a:spcAft>
              <a:buSzPct val="75000"/>
            </a:pPr>
            <a:r>
              <a:rPr lang="en-US" sz="2400" dirty="0" smtClean="0"/>
              <a:t>Quiet and reserved</a:t>
            </a:r>
          </a:p>
          <a:p>
            <a:pPr eaLnBrk="1" hangingPunct="1">
              <a:spcBef>
                <a:spcPts val="0"/>
              </a:spcBef>
              <a:spcAft>
                <a:spcPts val="600"/>
              </a:spcAft>
              <a:buSzPct val="75000"/>
            </a:pPr>
            <a:r>
              <a:rPr lang="en-US" sz="2400" dirty="0" smtClean="0"/>
              <a:t>Went into Psychology because he followed his brother, Floyd </a:t>
            </a:r>
            <a:r>
              <a:rPr lang="en-US" sz="2400" dirty="0" err="1" smtClean="0"/>
              <a:t>Allport</a:t>
            </a:r>
            <a:r>
              <a:rPr lang="en-US" sz="2400" dirty="0"/>
              <a:t> </a:t>
            </a:r>
            <a:r>
              <a:rPr lang="en-US" sz="2400" dirty="0" smtClean="0"/>
              <a:t>(a Social Psychologist), to </a:t>
            </a:r>
            <a:r>
              <a:rPr lang="en-US" sz="2400" dirty="0" smtClean="0"/>
              <a:t>Harvard</a:t>
            </a:r>
            <a:r>
              <a:rPr lang="en-US" sz="2400" dirty="0" smtClean="0"/>
              <a:t>.</a:t>
            </a:r>
          </a:p>
          <a:p>
            <a:pPr eaLnBrk="1" hangingPunct="1">
              <a:spcBef>
                <a:spcPts val="0"/>
              </a:spcBef>
              <a:spcAft>
                <a:spcPts val="600"/>
              </a:spcAft>
              <a:buSzPct val="75000"/>
            </a:pPr>
            <a:r>
              <a:rPr lang="en-US" sz="2400" dirty="0" smtClean="0"/>
              <a:t>Received </a:t>
            </a:r>
            <a:r>
              <a:rPr lang="en-US" sz="2400" dirty="0"/>
              <a:t>an undergraduate degree in philosophy and economics from Harvard, and taught in Europe for a year. </a:t>
            </a:r>
            <a:endParaRPr lang="en-US" sz="2400" dirty="0" smtClean="0"/>
          </a:p>
          <a:p>
            <a:pPr eaLnBrk="1" hangingPunct="1">
              <a:spcBef>
                <a:spcPts val="0"/>
              </a:spcBef>
              <a:spcAft>
                <a:spcPts val="600"/>
              </a:spcAft>
              <a:buSzPct val="75000"/>
            </a:pPr>
            <a:r>
              <a:rPr lang="en-US" sz="2400" dirty="0" smtClean="0"/>
              <a:t>While </a:t>
            </a:r>
            <a:r>
              <a:rPr lang="en-US" sz="2400" dirty="0"/>
              <a:t>in Europe, he had a fortuitous meeting with Sigmund Freud in Vienna, which helped him decide to complete a Ph.D. in psychology.</a:t>
            </a:r>
            <a:endParaRPr lang="en-US" sz="2400" dirty="0" smtClean="0"/>
          </a:p>
          <a:p>
            <a:pPr eaLnBrk="1" hangingPunct="1">
              <a:lnSpc>
                <a:spcPct val="80000"/>
              </a:lnSpc>
              <a:buSzPct val="75000"/>
            </a:pPr>
            <a:endParaRPr lang="en-US" sz="2800" dirty="0" smtClean="0"/>
          </a:p>
          <a:p>
            <a:pPr marL="0" indent="0" eaLnBrk="1" hangingPunct="1">
              <a:lnSpc>
                <a:spcPct val="80000"/>
              </a:lnSpc>
              <a:buSzPct val="85000"/>
              <a:buNone/>
            </a:pPr>
            <a:endParaRPr lang="en-US" sz="2800" dirty="0"/>
          </a:p>
          <a:p>
            <a:pPr eaLnBrk="1" hangingPunct="1">
              <a:lnSpc>
                <a:spcPct val="90000"/>
              </a:lnSpc>
              <a:buClr>
                <a:srgbClr val="FFFF99"/>
              </a:buClr>
              <a:buFont typeface="Wingdings" pitchFamily="2" charset="2"/>
              <a:buChar char=" "/>
            </a:pPr>
            <a:endParaRPr lang="en-US" dirty="0" smtClean="0">
              <a:solidFill>
                <a:srgbClr val="000000"/>
              </a:solidFill>
            </a:endParaRPr>
          </a:p>
        </p:txBody>
      </p:sp>
    </p:spTree>
    <p:extLst>
      <p:ext uri="{BB962C8B-B14F-4D97-AF65-F5344CB8AC3E}">
        <p14:creationId xmlns:p14="http://schemas.microsoft.com/office/powerpoint/2010/main" val="3204199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
          <p:cNvSpPr txBox="1">
            <a:spLocks noChangeArrowheads="1"/>
          </p:cNvSpPr>
          <p:nvPr/>
        </p:nvSpPr>
        <p:spPr>
          <a:xfrm>
            <a:off x="533400" y="457200"/>
            <a:ext cx="7772400" cy="1143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smtClean="0"/>
              <a:t>Allport’s Disposition Theory</a:t>
            </a:r>
            <a:endParaRPr lang="en-US" dirty="0" smtClean="0">
              <a:effectLst>
                <a:outerShdw blurRad="38100" dist="38100" dir="2700000" algn="tl">
                  <a:srgbClr val="C0C0C0"/>
                </a:outerShdw>
              </a:effectLst>
            </a:endParaRPr>
          </a:p>
        </p:txBody>
      </p:sp>
      <p:sp>
        <p:nvSpPr>
          <p:cNvPr id="6" name="Rectangle 6"/>
          <p:cNvSpPr txBox="1">
            <a:spLocks noChangeArrowheads="1"/>
          </p:cNvSpPr>
          <p:nvPr/>
        </p:nvSpPr>
        <p:spPr>
          <a:xfrm>
            <a:off x="838200" y="1600200"/>
            <a:ext cx="7315200" cy="45720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spcBef>
                <a:spcPts val="0"/>
              </a:spcBef>
              <a:spcAft>
                <a:spcPts val="1200"/>
              </a:spcAft>
              <a:buSzPct val="75000"/>
            </a:pPr>
            <a:r>
              <a:rPr lang="en-US" sz="2800" dirty="0"/>
              <a:t>“Father” of trait </a:t>
            </a:r>
            <a:r>
              <a:rPr lang="en-US" sz="2800" dirty="0" smtClean="0"/>
              <a:t>theory</a:t>
            </a:r>
            <a:endParaRPr lang="en-US" sz="2400" dirty="0"/>
          </a:p>
          <a:p>
            <a:pPr eaLnBrk="1" hangingPunct="1">
              <a:spcBef>
                <a:spcPts val="0"/>
              </a:spcBef>
              <a:spcAft>
                <a:spcPts val="1200"/>
              </a:spcAft>
              <a:buSzPct val="75000"/>
            </a:pPr>
            <a:r>
              <a:rPr lang="en-US" sz="2800" dirty="0" smtClean="0"/>
              <a:t>Used a lexical </a:t>
            </a:r>
            <a:r>
              <a:rPr lang="en-US" sz="2800" dirty="0"/>
              <a:t>approach </a:t>
            </a:r>
            <a:endParaRPr lang="en-US" sz="2800" dirty="0" smtClean="0"/>
          </a:p>
          <a:p>
            <a:pPr eaLnBrk="1" hangingPunct="1">
              <a:spcBef>
                <a:spcPts val="0"/>
              </a:spcBef>
              <a:spcAft>
                <a:spcPts val="1200"/>
              </a:spcAft>
              <a:buSzPct val="75000"/>
            </a:pPr>
            <a:r>
              <a:rPr lang="en-US" sz="2800" dirty="0" smtClean="0">
                <a:solidFill>
                  <a:srgbClr val="000000"/>
                </a:solidFill>
              </a:rPr>
              <a:t>There </a:t>
            </a:r>
            <a:r>
              <a:rPr lang="en-US" sz="2800" dirty="0">
                <a:solidFill>
                  <a:srgbClr val="000000"/>
                </a:solidFill>
              </a:rPr>
              <a:t>is value in surface characteristics – there is more to a person than what is at the “unconscious” </a:t>
            </a:r>
            <a:r>
              <a:rPr lang="en-US" sz="2800" dirty="0" smtClean="0">
                <a:solidFill>
                  <a:srgbClr val="000000"/>
                </a:solidFill>
              </a:rPr>
              <a:t>level</a:t>
            </a:r>
          </a:p>
          <a:p>
            <a:pPr eaLnBrk="1" hangingPunct="1">
              <a:spcBef>
                <a:spcPts val="0"/>
              </a:spcBef>
              <a:spcAft>
                <a:spcPts val="1200"/>
              </a:spcAft>
              <a:buSzPct val="75000"/>
            </a:pPr>
            <a:r>
              <a:rPr lang="en-US" sz="2800" dirty="0"/>
              <a:t>To discover what someone is like, ask them about themselves.  They are the best source of information.</a:t>
            </a:r>
            <a:endParaRPr lang="en-US" sz="2400" dirty="0"/>
          </a:p>
          <a:p>
            <a:pPr eaLnBrk="1" hangingPunct="1">
              <a:spcBef>
                <a:spcPts val="0"/>
              </a:spcBef>
              <a:spcAft>
                <a:spcPts val="1200"/>
              </a:spcAft>
              <a:buSzPct val="75000"/>
            </a:pPr>
            <a:r>
              <a:rPr lang="en-US" sz="2800" dirty="0">
                <a:solidFill>
                  <a:srgbClr val="000000"/>
                </a:solidFill>
              </a:rPr>
              <a:t>Traits are both inherited and learned</a:t>
            </a:r>
          </a:p>
          <a:p>
            <a:pPr eaLnBrk="1" hangingPunct="1">
              <a:spcBef>
                <a:spcPts val="0"/>
              </a:spcBef>
              <a:spcAft>
                <a:spcPts val="1200"/>
              </a:spcAft>
              <a:buSzPct val="75000"/>
            </a:pPr>
            <a:endParaRPr lang="en-US" sz="2800" dirty="0" smtClean="0">
              <a:solidFill>
                <a:srgbClr val="000000"/>
              </a:solidFill>
            </a:endParaRPr>
          </a:p>
          <a:p>
            <a:pPr eaLnBrk="1" hangingPunct="1">
              <a:lnSpc>
                <a:spcPct val="80000"/>
              </a:lnSpc>
              <a:buSzPct val="85000"/>
            </a:pPr>
            <a:endParaRPr lang="en-US" sz="2800" dirty="0"/>
          </a:p>
          <a:p>
            <a:pPr eaLnBrk="1" hangingPunct="1">
              <a:lnSpc>
                <a:spcPct val="90000"/>
              </a:lnSpc>
              <a:buClr>
                <a:srgbClr val="FFFF99"/>
              </a:buClr>
              <a:buFont typeface="Wingdings" pitchFamily="2" charset="2"/>
              <a:buChar char=" "/>
            </a:pPr>
            <a:endParaRPr lang="en-US" dirty="0" smtClean="0">
              <a:solidFill>
                <a:srgbClr val="000000"/>
              </a:solidFill>
            </a:endParaRPr>
          </a:p>
        </p:txBody>
      </p:sp>
    </p:spTree>
    <p:extLst>
      <p:ext uri="{BB962C8B-B14F-4D97-AF65-F5344CB8AC3E}">
        <p14:creationId xmlns:p14="http://schemas.microsoft.com/office/powerpoint/2010/main" val="2278073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762000" y="1143000"/>
            <a:ext cx="7386638" cy="152400"/>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
          <p:cNvSpPr txBox="1">
            <a:spLocks noChangeArrowheads="1"/>
          </p:cNvSpPr>
          <p:nvPr/>
        </p:nvSpPr>
        <p:spPr>
          <a:xfrm>
            <a:off x="533400" y="381000"/>
            <a:ext cx="7772400" cy="1143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pPr eaLnBrk="1" hangingPunct="1">
              <a:defRPr/>
            </a:pPr>
            <a:r>
              <a:rPr lang="en-US" smtClean="0"/>
              <a:t>Allport’s Theory (con’t)</a:t>
            </a:r>
            <a:endParaRPr lang="en-US" dirty="0" smtClean="0">
              <a:effectLst>
                <a:outerShdw blurRad="38100" dist="38100" dir="2700000" algn="tl">
                  <a:srgbClr val="C0C0C0"/>
                </a:outerShdw>
              </a:effectLst>
            </a:endParaRPr>
          </a:p>
        </p:txBody>
      </p:sp>
      <p:sp>
        <p:nvSpPr>
          <p:cNvPr id="6" name="Rectangle 6"/>
          <p:cNvSpPr txBox="1">
            <a:spLocks noChangeArrowheads="1"/>
          </p:cNvSpPr>
          <p:nvPr/>
        </p:nvSpPr>
        <p:spPr>
          <a:xfrm>
            <a:off x="838200" y="1676400"/>
            <a:ext cx="7315200" cy="44958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eaLnBrk="1" hangingPunct="1">
              <a:spcBef>
                <a:spcPts val="0"/>
              </a:spcBef>
              <a:spcAft>
                <a:spcPts val="1200"/>
              </a:spcAft>
              <a:buSzPct val="75000"/>
            </a:pPr>
            <a:r>
              <a:rPr lang="en-US" sz="2800" dirty="0" smtClean="0"/>
              <a:t>Suggested internal </a:t>
            </a:r>
            <a:r>
              <a:rPr lang="en-US" sz="2800" dirty="0"/>
              <a:t>and external forces that influence an individual’s </a:t>
            </a:r>
            <a:r>
              <a:rPr lang="en-US" sz="2800" dirty="0" smtClean="0"/>
              <a:t>behavior.</a:t>
            </a:r>
          </a:p>
          <a:p>
            <a:pPr lvl="1" eaLnBrk="1" hangingPunct="1">
              <a:spcBef>
                <a:spcPts val="0"/>
              </a:spcBef>
              <a:spcAft>
                <a:spcPts val="1200"/>
              </a:spcAft>
              <a:buSzPct val="75000"/>
            </a:pPr>
            <a:r>
              <a:rPr lang="en-US" sz="2400" b="1" dirty="0" smtClean="0"/>
              <a:t>Genotypes</a:t>
            </a:r>
            <a:r>
              <a:rPr lang="en-US" sz="2400" dirty="0" smtClean="0"/>
              <a:t> </a:t>
            </a:r>
            <a:r>
              <a:rPr lang="en-US" sz="2400" dirty="0"/>
              <a:t>are internal forces relates to how a person retains information and uses it to interact with the external world. </a:t>
            </a:r>
            <a:endParaRPr lang="en-US" sz="2400" dirty="0" smtClean="0"/>
          </a:p>
          <a:p>
            <a:pPr lvl="1" eaLnBrk="1" hangingPunct="1">
              <a:spcBef>
                <a:spcPts val="0"/>
              </a:spcBef>
              <a:spcAft>
                <a:spcPts val="1200"/>
              </a:spcAft>
              <a:buSzPct val="75000"/>
            </a:pPr>
            <a:r>
              <a:rPr lang="en-US" sz="2400" b="1" dirty="0" smtClean="0"/>
              <a:t>Phenotypes</a:t>
            </a:r>
            <a:r>
              <a:rPr lang="en-US" sz="2400" dirty="0" smtClean="0"/>
              <a:t> </a:t>
            </a:r>
            <a:r>
              <a:rPr lang="en-US" sz="2400" dirty="0"/>
              <a:t>are external forces, these relate to the way an individual accepts his surroundings and how others influence their behavior. These forces generate the ways in which we behave and are the groundwork for the creation of individual traits.</a:t>
            </a:r>
          </a:p>
          <a:p>
            <a:pPr eaLnBrk="1" hangingPunct="1">
              <a:lnSpc>
                <a:spcPct val="80000"/>
              </a:lnSpc>
              <a:buSzPct val="85000"/>
            </a:pPr>
            <a:endParaRPr lang="en-US" sz="2800" dirty="0"/>
          </a:p>
          <a:p>
            <a:pPr eaLnBrk="1" hangingPunct="1">
              <a:lnSpc>
                <a:spcPct val="90000"/>
              </a:lnSpc>
              <a:buClr>
                <a:srgbClr val="FFFF99"/>
              </a:buClr>
              <a:buFont typeface="Wingdings" pitchFamily="2" charset="2"/>
              <a:buChar char=" "/>
            </a:pPr>
            <a:endParaRPr lang="en-US" dirty="0" smtClean="0">
              <a:solidFill>
                <a:srgbClr val="000000"/>
              </a:solidFill>
            </a:endParaRPr>
          </a:p>
        </p:txBody>
      </p:sp>
    </p:spTree>
    <p:extLst>
      <p:ext uri="{BB962C8B-B14F-4D97-AF65-F5344CB8AC3E}">
        <p14:creationId xmlns:p14="http://schemas.microsoft.com/office/powerpoint/2010/main" val="805256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body" idx="1"/>
          </p:nvPr>
        </p:nvSpPr>
        <p:spPr>
          <a:xfrm>
            <a:off x="685800" y="1752601"/>
            <a:ext cx="7772400" cy="4419600"/>
          </a:xfrm>
        </p:spPr>
        <p:txBody>
          <a:bodyPr/>
          <a:lstStyle/>
          <a:p>
            <a:pPr eaLnBrk="1" hangingPunct="1">
              <a:spcBef>
                <a:spcPts val="0"/>
              </a:spcBef>
              <a:spcAft>
                <a:spcPts val="1200"/>
              </a:spcAft>
              <a:buSzPct val="85000"/>
            </a:pPr>
            <a:r>
              <a:rPr lang="en-US" dirty="0" err="1"/>
              <a:t>Allport</a:t>
            </a:r>
            <a:r>
              <a:rPr lang="en-US" dirty="0"/>
              <a:t> suggested that each individual has a unique set of personality </a:t>
            </a:r>
            <a:r>
              <a:rPr lang="en-US" dirty="0" smtClean="0"/>
              <a:t>traits</a:t>
            </a:r>
            <a:endParaRPr lang="en-US" dirty="0"/>
          </a:p>
          <a:p>
            <a:pPr lvl="1" eaLnBrk="1" hangingPunct="1">
              <a:spcBef>
                <a:spcPts val="0"/>
              </a:spcBef>
              <a:spcAft>
                <a:spcPts val="1200"/>
              </a:spcAft>
              <a:buSzPct val="85000"/>
            </a:pPr>
            <a:r>
              <a:rPr lang="en-US" dirty="0"/>
              <a:t>He called these personal </a:t>
            </a:r>
            <a:r>
              <a:rPr lang="en-US" dirty="0" smtClean="0"/>
              <a:t>dispositions</a:t>
            </a:r>
            <a:endParaRPr lang="en-US" dirty="0"/>
          </a:p>
          <a:p>
            <a:pPr lvl="1" eaLnBrk="1" hangingPunct="1">
              <a:spcBef>
                <a:spcPts val="0"/>
              </a:spcBef>
              <a:spcAft>
                <a:spcPts val="1200"/>
              </a:spcAft>
              <a:buSzPct val="85000"/>
            </a:pPr>
            <a:r>
              <a:rPr lang="en-US" dirty="0" smtClean="0"/>
              <a:t>A </a:t>
            </a:r>
            <a:r>
              <a:rPr lang="en-US" dirty="0" smtClean="0"/>
              <a:t>disposition </a:t>
            </a:r>
            <a:r>
              <a:rPr lang="en-US" dirty="0" smtClean="0"/>
              <a:t>is “a generalized </a:t>
            </a:r>
            <a:r>
              <a:rPr lang="en-US" dirty="0" err="1" smtClean="0"/>
              <a:t>neuropsychic</a:t>
            </a:r>
            <a:r>
              <a:rPr lang="en-US" dirty="0" smtClean="0"/>
              <a:t> structure with the capacity to render many stimuli functionally equivalent and to initiate and guide consistent forms of adaptive and </a:t>
            </a:r>
            <a:r>
              <a:rPr lang="en-US" dirty="0" smtClean="0"/>
              <a:t>stylistic </a:t>
            </a:r>
            <a:r>
              <a:rPr lang="en-US" dirty="0" smtClean="0"/>
              <a:t>behavior.”</a:t>
            </a:r>
            <a:endParaRPr lang="en-US" dirty="0"/>
          </a:p>
          <a:p>
            <a:pPr lvl="1" eaLnBrk="1" hangingPunct="1">
              <a:spcBef>
                <a:spcPts val="0"/>
              </a:spcBef>
              <a:spcAft>
                <a:spcPts val="1200"/>
              </a:spcAft>
              <a:buSzPct val="85000"/>
            </a:pPr>
            <a:r>
              <a:rPr lang="en-US" dirty="0" err="1"/>
              <a:t>Allport</a:t>
            </a:r>
            <a:r>
              <a:rPr lang="en-US" dirty="0"/>
              <a:t> divided traits into three categories: </a:t>
            </a:r>
            <a:r>
              <a:rPr lang="en-US" dirty="0" smtClean="0"/>
              <a:t>Cardinal</a:t>
            </a:r>
            <a:r>
              <a:rPr lang="en-US" dirty="0"/>
              <a:t>, Central, and Secondary</a:t>
            </a:r>
          </a:p>
          <a:p>
            <a:pPr eaLnBrk="1" hangingPunct="1">
              <a:lnSpc>
                <a:spcPct val="90000"/>
              </a:lnSpc>
              <a:buClr>
                <a:srgbClr val="FFFF99"/>
              </a:buClr>
              <a:buFont typeface="Wingdings" pitchFamily="2" charset="2"/>
              <a:buChar char=" "/>
            </a:pPr>
            <a:endParaRPr lang="en-US" sz="3000" dirty="0" smtClean="0">
              <a:solidFill>
                <a:srgbClr val="000000"/>
              </a:solidFill>
            </a:endParaRPr>
          </a:p>
        </p:txBody>
      </p:sp>
      <p:sp>
        <p:nvSpPr>
          <p:cNvPr id="9220" name="Rectangle 5"/>
          <p:cNvSpPr>
            <a:spLocks noChangeArrowheads="1"/>
          </p:cNvSpPr>
          <p:nvPr/>
        </p:nvSpPr>
        <p:spPr bwMode="auto">
          <a:xfrm>
            <a:off x="914400" y="1371600"/>
            <a:ext cx="7315200" cy="152400"/>
          </a:xfrm>
          <a:prstGeom prst="rect">
            <a:avLst/>
          </a:prstGeom>
          <a:solidFill>
            <a:schemeClr val="tx2"/>
          </a:solidFill>
          <a:ln w="9525">
            <a:solidFill>
              <a:schemeClr val="accent2"/>
            </a:solidFill>
            <a:miter lim="800000"/>
            <a:headEnd/>
            <a:tailEnd/>
          </a:ln>
        </p:spPr>
        <p:txBody>
          <a:bodyPr wrap="none" anchor="ctr"/>
          <a:lstStyle/>
          <a:p>
            <a:endParaRPr lang="en-US"/>
          </a:p>
        </p:txBody>
      </p:sp>
      <p:sp>
        <p:nvSpPr>
          <p:cNvPr id="2" name="Title 1"/>
          <p:cNvSpPr>
            <a:spLocks noGrp="1"/>
          </p:cNvSpPr>
          <p:nvPr>
            <p:ph type="title"/>
          </p:nvPr>
        </p:nvSpPr>
        <p:spPr/>
        <p:txBody>
          <a:bodyPr/>
          <a:lstStyle/>
          <a:p>
            <a:r>
              <a:rPr lang="en-US" dirty="0" err="1"/>
              <a:t>Allport’s</a:t>
            </a:r>
            <a:r>
              <a:rPr lang="en-US" dirty="0"/>
              <a:t> Theory (</a:t>
            </a:r>
            <a:r>
              <a:rPr lang="en-US" dirty="0" err="1"/>
              <a:t>con’t</a:t>
            </a:r>
            <a:r>
              <a:rPr lang="en-US" dirty="0"/>
              <a:t>)</a:t>
            </a:r>
          </a:p>
        </p:txBody>
      </p:sp>
    </p:spTree>
    <p:extLst>
      <p:ext uri="{BB962C8B-B14F-4D97-AF65-F5344CB8AC3E}">
        <p14:creationId xmlns:p14="http://schemas.microsoft.com/office/powerpoint/2010/main" val="421838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OPTIONS" val="Medium "/>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7806</TotalTime>
  <Words>1213</Words>
  <Application>Microsoft Office PowerPoint</Application>
  <PresentationFormat>On-screen Show (4:3)</PresentationFormat>
  <Paragraphs>215</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Network</vt:lpstr>
      <vt:lpstr>PowerPoint Presentation</vt:lpstr>
      <vt:lpstr>Definition – Trait/Disposition</vt:lpstr>
      <vt:lpstr>Trait/Dispositional Theories</vt:lpstr>
      <vt:lpstr>PowerPoint Presentation</vt:lpstr>
      <vt:lpstr>Factor Analysis</vt:lpstr>
      <vt:lpstr>PowerPoint Presentation</vt:lpstr>
      <vt:lpstr>PowerPoint Presentation</vt:lpstr>
      <vt:lpstr>PowerPoint Presentation</vt:lpstr>
      <vt:lpstr>Allport’s Theory (con’t)</vt:lpstr>
      <vt:lpstr>Allport’s Theory (con’t)</vt:lpstr>
      <vt:lpstr>Allport’s Theory (con’t)</vt:lpstr>
      <vt:lpstr>PowerPoint Presentation</vt:lpstr>
      <vt:lpstr>Allport’s Theory (con’t)</vt:lpstr>
      <vt:lpstr>PowerPoint Presentation</vt:lpstr>
      <vt:lpstr>Raymond Cattell</vt:lpstr>
      <vt:lpstr>Raymond Cattell</vt:lpstr>
      <vt:lpstr>PowerPoint Presentation</vt:lpstr>
      <vt:lpstr>PowerPoint Presentation</vt:lpstr>
      <vt:lpstr>PowerPoint Presentation</vt:lpstr>
      <vt:lpstr>Cattell’s Theory (con’t)</vt:lpstr>
      <vt:lpstr>Cattell’s Theory (con’t)</vt:lpstr>
      <vt:lpstr>Cattell’s Theory (con’t)</vt:lpstr>
      <vt:lpstr>Five-Factor Model</vt:lpstr>
      <vt:lpstr>McCrae and Costa (1987)</vt:lpstr>
      <vt:lpstr>McCrae and Costa (1987)</vt:lpstr>
      <vt:lpstr>McCrae and Costa (1987)</vt:lpstr>
      <vt:lpstr>McCrae and Costa (1987)</vt:lpstr>
      <vt:lpstr>McCrae and Costa (1987)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Psychology</dc:title>
  <dc:creator>Donna Vandergrift</dc:creator>
  <cp:lastModifiedBy>Donna Vandergrift</cp:lastModifiedBy>
  <cp:revision>76</cp:revision>
  <dcterms:created xsi:type="dcterms:W3CDTF">2001-05-09T12:56:11Z</dcterms:created>
  <dcterms:modified xsi:type="dcterms:W3CDTF">2014-02-04T13:49:08Z</dcterms:modified>
</cp:coreProperties>
</file>