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3"/>
  </p:notesMasterIdLst>
  <p:sldIdLst>
    <p:sldId id="256" r:id="rId2"/>
    <p:sldId id="258" r:id="rId3"/>
    <p:sldId id="287" r:id="rId4"/>
    <p:sldId id="288" r:id="rId5"/>
    <p:sldId id="285" r:id="rId6"/>
    <p:sldId id="284" r:id="rId7"/>
    <p:sldId id="286" r:id="rId8"/>
    <p:sldId id="290" r:id="rId9"/>
    <p:sldId id="289" r:id="rId10"/>
    <p:sldId id="283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8080"/>
    <a:srgbClr val="FFCC66"/>
    <a:srgbClr val="FFCC99"/>
    <a:srgbClr val="C97505"/>
    <a:srgbClr val="009999"/>
    <a:srgbClr val="000000"/>
    <a:srgbClr val="003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23" autoAdjust="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A7651DF9-8576-4F59-B94C-1D2072638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85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26E25-C1CA-4253-9D24-8E503AB47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30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AF191-10D4-4998-8025-1475A122C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24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1327D-9707-44B0-8845-CA5DCA28C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76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B5E0-6F25-48D7-81FA-79E3DDFA8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97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2B06A-2E08-4F7D-8CFA-8794CCD35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62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77A3-2CEF-4A30-BC8B-8271793E2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34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54C17-ED9E-491A-BF2C-65FBD8A37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51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2A609-E379-444D-9215-34C625653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6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B896B-BE71-4C74-A323-1E600164D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88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2A8FE-3D55-4365-BF7C-80AB38E72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4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7272-8CD9-4C7F-9BDF-8F7DBF380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76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486D067-925A-49AA-87BA-C3DE9F0C6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0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leverywhere.com/multiple_choice_polls/zyuZKComVd2LPL2" TargetMode="External"/><Relationship Id="rId2" Type="http://schemas.openxmlformats.org/officeDocument/2006/relationships/hyperlink" Target="http://www.polleverywhere.com/multiple_choice_polls/LTE3NzU2MzcwN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lleverywhere.com/multiple_choice_polls/xrD1AqtVuVral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95600"/>
            <a:ext cx="6400800" cy="1752600"/>
          </a:xfrm>
        </p:spPr>
        <p:txBody>
          <a:bodyPr/>
          <a:lstStyle/>
          <a:p>
            <a:pPr eaLnBrk="1" hangingPunct="1"/>
            <a:endParaRPr lang="en-US" sz="3600" dirty="0" smtClean="0"/>
          </a:p>
          <a:p>
            <a:pPr algn="l" eaLnBrk="1" hangingPunct="1"/>
            <a:r>
              <a:rPr lang="en-US" sz="3600" dirty="0" smtClean="0"/>
              <a:t>Introduction to Personality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" y="16002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Personality Psychology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 advAuto="0"/>
      <p:bldP spid="20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smtClean="0">
                <a:latin typeface="Verdana" pitchFamily="34" charset="0"/>
                <a:cs typeface="Times New Roman" pitchFamily="18" charset="0"/>
              </a:rPr>
              <a:t/>
            </a:r>
            <a:br>
              <a:rPr lang="en-US" sz="3000" smtClean="0">
                <a:latin typeface="Verdana" pitchFamily="34" charset="0"/>
                <a:cs typeface="Times New Roman" pitchFamily="18" charset="0"/>
              </a:rPr>
            </a:b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Basic Assumptions </a:t>
            </a:r>
            <a:b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</a:b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Concerning Human Nature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842375" cy="4498975"/>
          </a:xfrm>
        </p:spPr>
        <p:txBody>
          <a:bodyPr/>
          <a:lstStyle/>
          <a:p>
            <a:pPr eaLnBrk="1" hangingPunct="1"/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Heredity … Environment (</a:t>
            </a:r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  <a:hlinkClick r:id="rId2"/>
              </a:rPr>
              <a:t>?</a:t>
            </a:r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) </a:t>
            </a:r>
          </a:p>
          <a:p>
            <a:pPr eaLnBrk="1" hangingPunct="1"/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Free 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Will … 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Determinism (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  <a:hlinkClick r:id="rId3"/>
              </a:rPr>
              <a:t>?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)</a:t>
            </a:r>
            <a:endParaRPr lang="en-US" sz="210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1" hangingPunct="1"/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Optimistic (Changeability) … Pessimistic (</a:t>
            </a:r>
            <a:r>
              <a:rPr lang="en-US" sz="21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Unchangeability</a:t>
            </a:r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) (</a:t>
            </a:r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  <a:hlinkClick r:id="rId4"/>
              </a:rPr>
              <a:t>?</a:t>
            </a:r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Uniqueness 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…Universality</a:t>
            </a:r>
          </a:p>
          <a:p>
            <a:pPr eaLnBrk="1" hangingPunct="1"/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Physiological 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… Purposive Motivation </a:t>
            </a: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(Homeostasis … </a:t>
            </a:r>
            <a:r>
              <a:rPr lang="en-US" sz="2000" dirty="0" err="1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Heterostasis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)</a:t>
            </a:r>
            <a:endParaRPr lang="en-US" sz="210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1" hangingPunct="1"/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Unconsciousness … Conscious</a:t>
            </a:r>
          </a:p>
          <a:p>
            <a:pPr eaLnBrk="1" hangingPunct="1"/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Proactivity (Personal) … Reactivity (Situation)</a:t>
            </a:r>
          </a:p>
          <a:p>
            <a:pPr eaLnBrk="1" hangingPunct="1"/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Stage (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Discontinuous) 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… 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Non Stage 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Theory (Continuous)</a:t>
            </a:r>
            <a:endParaRPr lang="en-US" sz="21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1" hangingPunct="1"/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Early … Late Experience</a:t>
            </a:r>
          </a:p>
          <a:p>
            <a:pPr eaLnBrk="1" hangingPunct="1"/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Holism … </a:t>
            </a:r>
            <a:r>
              <a:rPr lang="en-US" sz="21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Elementalism</a:t>
            </a:r>
            <a:r>
              <a:rPr lang="en-US" sz="21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(Reductionism)</a:t>
            </a:r>
          </a:p>
          <a:p>
            <a:pPr eaLnBrk="1" hangingPunct="1"/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Cultural 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Determinism … Cultural </a:t>
            </a:r>
            <a:r>
              <a:rPr lang="en-US" sz="21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Transcendence</a:t>
            </a:r>
            <a:endParaRPr lang="en-US" sz="210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14400" y="13716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accent2"/>
              </a:buClr>
              <a:buSzPct val="90000"/>
              <a:buFont typeface="Wingdings" pitchFamily="2" charset="2"/>
              <a:buChar char="§"/>
            </a:pPr>
            <a:r>
              <a:rPr lang="en-US" smtClean="0"/>
              <a:t> </a:t>
            </a:r>
            <a:r>
              <a:rPr lang="en-US" smtClean="0">
                <a:solidFill>
                  <a:srgbClr val="000000"/>
                </a:solidFill>
              </a:rPr>
              <a:t>Theories serve as a guide for researchers</a:t>
            </a:r>
          </a:p>
          <a:p>
            <a:pPr eaLnBrk="1" hangingPunct="1">
              <a:buClr>
                <a:schemeClr val="accent2"/>
              </a:buClr>
              <a:buSzPct val="90000"/>
              <a:buFont typeface="Wingdings" pitchFamily="2" charset="2"/>
              <a:buChar char="§"/>
            </a:pPr>
            <a:r>
              <a:rPr lang="en-US" smtClean="0">
                <a:solidFill>
                  <a:srgbClr val="000000"/>
                </a:solidFill>
              </a:rPr>
              <a:t> Theories organize known findings</a:t>
            </a:r>
          </a:p>
          <a:p>
            <a:pPr eaLnBrk="1" hangingPunct="1">
              <a:buClr>
                <a:schemeClr val="accent2"/>
              </a:buClr>
              <a:buSzPct val="90000"/>
              <a:buFont typeface="Wingdings" pitchFamily="2" charset="2"/>
              <a:buChar char="§"/>
            </a:pPr>
            <a:r>
              <a:rPr lang="en-US" smtClean="0">
                <a:solidFill>
                  <a:srgbClr val="000000"/>
                </a:solidFill>
              </a:rPr>
              <a:t> Theories allow us to make predictions</a:t>
            </a:r>
          </a:p>
          <a:p>
            <a:pPr eaLnBrk="1" hangingPunct="1">
              <a:buClr>
                <a:schemeClr val="accent2"/>
              </a:buClr>
              <a:buSzPct val="90000"/>
              <a:buFont typeface="Wingdings" pitchFamily="2" charset="2"/>
              <a:buChar char="§"/>
            </a:pPr>
            <a:r>
              <a:rPr lang="en-US" smtClean="0">
                <a:solidFill>
                  <a:srgbClr val="000000"/>
                </a:solidFill>
              </a:rPr>
              <a:t> Theories are more than just beliefs </a:t>
            </a:r>
          </a:p>
          <a:p>
            <a:pPr eaLnBrk="1" hangingPunct="1">
              <a:buClr>
                <a:schemeClr val="accent2"/>
              </a:buClr>
              <a:buSzPct val="90000"/>
              <a:buFont typeface="Wingdings" pitchFamily="2" charset="2"/>
              <a:buChar char="§"/>
            </a:pPr>
            <a:r>
              <a:rPr lang="en-US" smtClean="0">
                <a:solidFill>
                  <a:srgbClr val="000000"/>
                </a:solidFill>
              </a:rPr>
              <a:t> Theory and research are bound together</a:t>
            </a:r>
          </a:p>
          <a:p>
            <a:pPr lvl="1" eaLnBrk="1" hangingPunct="1">
              <a:buSzPct val="75000"/>
              <a:buFont typeface="Wingdings" pitchFamily="2" charset="2"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436" name="Rectangle 1028"/>
          <p:cNvSpPr>
            <a:spLocks noChangeArrowheads="1"/>
          </p:cNvSpPr>
          <p:nvPr/>
        </p:nvSpPr>
        <p:spPr bwMode="auto">
          <a:xfrm>
            <a:off x="914400" y="13716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Personality Defined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315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99"/>
              </a:buClr>
              <a:buFont typeface="Wingdings" pitchFamily="2" charset="2"/>
              <a:buChar char=" "/>
            </a:pPr>
            <a:r>
              <a:rPr lang="en-US" dirty="0" smtClean="0">
                <a:solidFill>
                  <a:srgbClr val="000000"/>
                </a:solidFill>
              </a:rPr>
              <a:t>Personality is the set of 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</a:pPr>
            <a:r>
              <a:rPr lang="en-US" sz="3000" dirty="0" smtClean="0">
                <a:solidFill>
                  <a:srgbClr val="000000"/>
                </a:solidFill>
              </a:rPr>
              <a:t>psychological traits and mechanisms 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</a:pPr>
            <a:r>
              <a:rPr lang="en-US" sz="3000" dirty="0" smtClean="0">
                <a:solidFill>
                  <a:srgbClr val="000000"/>
                </a:solidFill>
              </a:rPr>
              <a:t>within the individual 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</a:pPr>
            <a:r>
              <a:rPr lang="en-US" sz="3000" dirty="0" smtClean="0">
                <a:solidFill>
                  <a:srgbClr val="000000"/>
                </a:solidFill>
              </a:rPr>
              <a:t>that is organized and relatively enduring and 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</a:pPr>
            <a:r>
              <a:rPr lang="en-US" sz="3000" dirty="0" smtClean="0">
                <a:solidFill>
                  <a:srgbClr val="000000"/>
                </a:solidFill>
              </a:rPr>
              <a:t>that influences his or her interactions with, and adaptations to, the environment.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914400" y="13716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Personality Defined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FFFF99"/>
              </a:buClr>
              <a:buFont typeface="Wingdings" pitchFamily="2" charset="2"/>
              <a:buChar char=" "/>
            </a:pPr>
            <a:r>
              <a:rPr lang="en-US" dirty="0" smtClean="0">
                <a:solidFill>
                  <a:srgbClr val="000000"/>
                </a:solidFill>
              </a:rPr>
              <a:t>Personality is a </a:t>
            </a:r>
          </a:p>
          <a:p>
            <a:pPr marL="958850" lvl="1" indent="-609600" eaLnBrk="1" hangingPunct="1">
              <a:lnSpc>
                <a:spcPct val="90000"/>
              </a:lnSpc>
              <a:buClr>
                <a:srgbClr val="FFFF99"/>
              </a:buClr>
            </a:pPr>
            <a:r>
              <a:rPr lang="en-US" sz="3000" dirty="0" smtClean="0">
                <a:solidFill>
                  <a:srgbClr val="000000"/>
                </a:solidFill>
              </a:rPr>
              <a:t>dynamic organization, </a:t>
            </a:r>
          </a:p>
          <a:p>
            <a:pPr marL="958850" lvl="1" indent="-609600" eaLnBrk="1" hangingPunct="1">
              <a:lnSpc>
                <a:spcPct val="90000"/>
              </a:lnSpc>
              <a:buClr>
                <a:srgbClr val="FFFF99"/>
              </a:buClr>
            </a:pPr>
            <a:r>
              <a:rPr lang="en-US" sz="3000" dirty="0" smtClean="0">
                <a:solidFill>
                  <a:srgbClr val="000000"/>
                </a:solidFill>
              </a:rPr>
              <a:t>inside the person, </a:t>
            </a:r>
          </a:p>
          <a:p>
            <a:pPr marL="958850" lvl="1" indent="-609600" eaLnBrk="1" hangingPunct="1">
              <a:lnSpc>
                <a:spcPct val="90000"/>
              </a:lnSpc>
              <a:buClr>
                <a:srgbClr val="FFFF99"/>
              </a:buClr>
            </a:pPr>
            <a:r>
              <a:rPr lang="en-US" sz="3000" dirty="0" smtClean="0">
                <a:solidFill>
                  <a:srgbClr val="000000"/>
                </a:solidFill>
              </a:rPr>
              <a:t>of psychophysical systems that create </a:t>
            </a:r>
          </a:p>
          <a:p>
            <a:pPr marL="958850" lvl="1" indent="-609600" eaLnBrk="1" hangingPunct="1">
              <a:lnSpc>
                <a:spcPct val="90000"/>
              </a:lnSpc>
              <a:buClr>
                <a:srgbClr val="FFFF99"/>
              </a:buClr>
            </a:pPr>
            <a:r>
              <a:rPr lang="en-US" sz="3000" dirty="0" smtClean="0">
                <a:solidFill>
                  <a:srgbClr val="000000"/>
                </a:solidFill>
              </a:rPr>
              <a:t>the person's characteristic patterns of behavior, thoughts and feelings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FF99"/>
              </a:buClr>
              <a:buFont typeface="Wingdings" pitchFamily="2" charset="2"/>
              <a:buChar char=" "/>
            </a:pPr>
            <a:endParaRPr lang="en-US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14400" y="13716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Personality Defined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914400" y="13716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577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This definition makes several points: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>
                <a:solidFill>
                  <a:srgbClr val="000000"/>
                </a:solidFill>
              </a:rPr>
              <a:t>P</a:t>
            </a:r>
            <a:r>
              <a:rPr lang="en-US" sz="2600" dirty="0" smtClean="0">
                <a:solidFill>
                  <a:srgbClr val="000000"/>
                </a:solidFill>
              </a:rPr>
              <a:t>ersonality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has organization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is active, it has processes of some sort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is a psychological concept, but is tied to the physical body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is a causal force…it helps determine how the person relates to the world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shows up in patterns…it has consistency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is displayed in many ways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600" dirty="0" smtClean="0">
                <a:solidFill>
                  <a:srgbClr val="000000"/>
                </a:solidFill>
              </a:rPr>
              <a:t>	(Carver, </a:t>
            </a:r>
            <a:r>
              <a:rPr lang="en-US" sz="2600" dirty="0" err="1" smtClean="0">
                <a:solidFill>
                  <a:srgbClr val="000000"/>
                </a:solidFill>
              </a:rPr>
              <a:t>Scheier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Allport</a:t>
            </a:r>
            <a:r>
              <a:rPr lang="en-US" sz="2600" dirty="0" smtClean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What is a Theory?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Theory Defined</a:t>
            </a:r>
            <a:br>
              <a:rPr lang="en-US" sz="2800" dirty="0" smtClean="0">
                <a:solidFill>
                  <a:srgbClr val="000000"/>
                </a:solidFill>
                <a:latin typeface="+mj-lt"/>
              </a:rPr>
            </a:b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A theory is a model of reality that helps us to understand, explain, predict, and control that reality.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A theory is a set of related assumptions that allows scientists to use logical deductive reasoning to formulate testable hypotheses.</a:t>
            </a:r>
            <a:r>
              <a:rPr lang="en-US" sz="2600" dirty="0" smtClean="0">
                <a:solidFill>
                  <a:srgbClr val="000000"/>
                </a:solidFill>
              </a:rPr>
              <a:t/>
            </a:r>
            <a:br>
              <a:rPr lang="en-US" sz="2600" dirty="0" smtClean="0">
                <a:solidFill>
                  <a:srgbClr val="000000"/>
                </a:solidFill>
              </a:rPr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14400" y="14478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22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Good Theory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4000"/>
            <a:ext cx="85407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A useful theory must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i="1" dirty="0" smtClean="0"/>
              <a:t>Generate Research</a:t>
            </a:r>
            <a:r>
              <a:rPr lang="en-US" sz="2600" dirty="0" smtClean="0"/>
              <a:t> - both descriptive research and hypothesis testing,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Be</a:t>
            </a:r>
            <a:r>
              <a:rPr lang="en-US" sz="2600" i="1" dirty="0" smtClean="0"/>
              <a:t> Falsifiable</a:t>
            </a:r>
            <a:r>
              <a:rPr lang="en-US" sz="2600" dirty="0" smtClean="0"/>
              <a:t>; that is, research findings should be able to either support or refute the theory,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i="1" dirty="0" smtClean="0"/>
              <a:t>Organize Data</a:t>
            </a:r>
            <a:r>
              <a:rPr lang="en-US" sz="2600" dirty="0" smtClean="0"/>
              <a:t> into an intelligible framework and integrate new information into its structure;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i="1" dirty="0" smtClean="0"/>
              <a:t>Guide Action</a:t>
            </a:r>
            <a:r>
              <a:rPr lang="en-US" sz="2600" dirty="0" smtClean="0"/>
              <a:t>, or provide the practitioner with a road map for making day-to-day decisions;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Be </a:t>
            </a:r>
            <a:r>
              <a:rPr lang="en-US" sz="2600" i="1" dirty="0" smtClean="0"/>
              <a:t>Internally Consistent</a:t>
            </a:r>
            <a:r>
              <a:rPr lang="en-US" sz="2600" dirty="0" smtClean="0"/>
              <a:t> and have a set of operational definitions; and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Be </a:t>
            </a:r>
            <a:r>
              <a:rPr lang="en-US" sz="2600" i="1" dirty="0" smtClean="0"/>
              <a:t>Parsimonious</a:t>
            </a:r>
            <a:r>
              <a:rPr lang="en-US" sz="2600" dirty="0" smtClean="0"/>
              <a:t>, or as simple as possible.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14400" y="13716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Why Different Theories?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Psychologists and other scientists generate a variety of theories because they have different life experiences and different ways of looking at the same data. 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Different theories may useful in different situations.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14400" y="13716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Major Questions a Personality Theory </a:t>
            </a:r>
            <a:b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Attempts to Answer</a:t>
            </a:r>
            <a:r>
              <a:rPr lang="en-US" sz="2000" smtClean="0"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835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Developmental-Historical Question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How did the person come to behave as he or she does now?  What were the causes or the beginnings of the person?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Predictions-Consistency Question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Will this person behave similarly in similar situations at a later time?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Uniqueness-Generality Question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When are we unique and when are we the same?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Content/Process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"Personality is something that does something" Allport.</a:t>
            </a:r>
            <a:r>
              <a:rPr lang="en-US" sz="19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914400" y="13716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Pitfall of Theories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Ethnocentrism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Egocentrism 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Dogmatism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Misunderstandings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Evidence (Lack of)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14400" y="1447800"/>
            <a:ext cx="73152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OPTIONS" val="Medium 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3472</TotalTime>
  <Words>442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Network</vt:lpstr>
      <vt:lpstr>PowerPoint Presentation</vt:lpstr>
      <vt:lpstr>Personality Defined</vt:lpstr>
      <vt:lpstr>Personality Defined</vt:lpstr>
      <vt:lpstr>Personality Defined</vt:lpstr>
      <vt:lpstr>What is a Theory?</vt:lpstr>
      <vt:lpstr>A Good Theory</vt:lpstr>
      <vt:lpstr>Why Different Theories?</vt:lpstr>
      <vt:lpstr>Major Questions a Personality Theory  Attempts to Answer </vt:lpstr>
      <vt:lpstr>Pitfall of Theories</vt:lpstr>
      <vt:lpstr> Basic Assumptions  Concerning Human Nature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Psychology</dc:title>
  <dc:creator> </dc:creator>
  <cp:lastModifiedBy>Donna Vandergrift</cp:lastModifiedBy>
  <cp:revision>54</cp:revision>
  <dcterms:created xsi:type="dcterms:W3CDTF">2001-05-09T12:56:11Z</dcterms:created>
  <dcterms:modified xsi:type="dcterms:W3CDTF">2014-01-30T13:46:49Z</dcterms:modified>
</cp:coreProperties>
</file>