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1" r:id="rId3"/>
    <p:sldId id="260" r:id="rId4"/>
    <p:sldId id="261" r:id="rId5"/>
    <p:sldId id="262" r:id="rId6"/>
    <p:sldId id="263" r:id="rId7"/>
    <p:sldId id="264" r:id="rId8"/>
    <p:sldId id="265" r:id="rId9"/>
    <p:sldId id="266" r:id="rId10"/>
    <p:sldId id="267" r:id="rId11"/>
    <p:sldId id="268" r:id="rId12"/>
    <p:sldId id="269" r:id="rId13"/>
    <p:sldId id="270" r:id="rId14"/>
    <p:sldId id="312" r:id="rId15"/>
    <p:sldId id="275" r:id="rId16"/>
    <p:sldId id="276" r:id="rId17"/>
    <p:sldId id="277" r:id="rId18"/>
    <p:sldId id="309" r:id="rId19"/>
    <p:sldId id="310" r:id="rId20"/>
    <p:sldId id="316" r:id="rId21"/>
    <p:sldId id="282" r:id="rId22"/>
    <p:sldId id="313" r:id="rId23"/>
    <p:sldId id="314" r:id="rId24"/>
    <p:sldId id="284" r:id="rId25"/>
    <p:sldId id="286" r:id="rId26"/>
    <p:sldId id="288" r:id="rId27"/>
    <p:sldId id="289" r:id="rId28"/>
    <p:sldId id="290" r:id="rId29"/>
    <p:sldId id="292" r:id="rId30"/>
    <p:sldId id="307" r:id="rId31"/>
    <p:sldId id="308"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00"/>
    <a:srgbClr val="C72F2F"/>
    <a:srgbClr val="006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p:cViewPr>
        <p:scale>
          <a:sx n="50" d="100"/>
          <a:sy n="50" d="100"/>
        </p:scale>
        <p:origin x="-740" y="-7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AE0B7-9353-4E3A-B547-B741A1F240FB}"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B7EA2-D0FB-465C-847A-6D97F2F4B92A}" type="slidenum">
              <a:rPr lang="en-US" smtClean="0"/>
              <a:t>‹#›</a:t>
            </a:fld>
            <a:endParaRPr lang="en-US"/>
          </a:p>
        </p:txBody>
      </p:sp>
    </p:spTree>
    <p:extLst>
      <p:ext uri="{BB962C8B-B14F-4D97-AF65-F5344CB8AC3E}">
        <p14:creationId xmlns:p14="http://schemas.microsoft.com/office/powerpoint/2010/main" val="30725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E4ADDCBB-869B-4873-83EB-B7DF0EF8D1DE}" type="slidenum">
              <a:rPr lang="en-US" altLang="en-US" smtClean="0"/>
              <a:pPr/>
              <a:t>14</a:t>
            </a:fld>
            <a:endParaRPr lang="en-US" alt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itchFamily="34" charset="0"/>
                <a:cs typeface="Arial" pitchFamily="34" charset="0"/>
              </a:defRPr>
            </a:lvl1pPr>
            <a:lvl2pPr marL="742950" indent="-285750" eaLnBrk="0" hangingPunct="0">
              <a:defRPr b="1" i="1">
                <a:solidFill>
                  <a:schemeClr val="tx1"/>
                </a:solidFill>
                <a:latin typeface="Arial" pitchFamily="34" charset="0"/>
                <a:cs typeface="Arial" pitchFamily="34" charset="0"/>
              </a:defRPr>
            </a:lvl2pPr>
            <a:lvl3pPr marL="1143000" indent="-228600" eaLnBrk="0" hangingPunct="0">
              <a:defRPr b="1" i="1">
                <a:solidFill>
                  <a:schemeClr val="tx1"/>
                </a:solidFill>
                <a:latin typeface="Arial" pitchFamily="34" charset="0"/>
                <a:cs typeface="Arial" pitchFamily="34" charset="0"/>
              </a:defRPr>
            </a:lvl3pPr>
            <a:lvl4pPr marL="1600200" indent="-228600" eaLnBrk="0" hangingPunct="0">
              <a:defRPr b="1" i="1">
                <a:solidFill>
                  <a:schemeClr val="tx1"/>
                </a:solidFill>
                <a:latin typeface="Arial" pitchFamily="34" charset="0"/>
                <a:cs typeface="Arial" pitchFamily="34" charset="0"/>
              </a:defRPr>
            </a:lvl4pPr>
            <a:lvl5pPr marL="2057400" indent="-228600" eaLnBrk="0" hangingPunct="0">
              <a:defRPr b="1"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cs typeface="Arial" pitchFamily="34" charset="0"/>
              </a:defRPr>
            </a:lvl9pPr>
          </a:lstStyle>
          <a:p>
            <a:pPr eaLnBrk="1" hangingPunct="1"/>
            <a:fld id="{F5878B74-C79D-4D55-A426-8A1E5812CAFE}" type="slidenum">
              <a:rPr lang="en-US" altLang="en-US" b="0" i="0" smtClean="0"/>
              <a:pPr eaLnBrk="1" hangingPunct="1"/>
              <a:t>20</a:t>
            </a:fld>
            <a:endParaRPr lang="en-US" altLang="en-US" b="0" i="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Have students watch this YouTube video (or similar videos) that demonstrate the classic contact comfort study. Discuss in class.</a:t>
            </a:r>
          </a:p>
          <a:p>
            <a:pPr eaLnBrk="1" hangingPunct="1"/>
            <a:r>
              <a:rPr lang="en-US" altLang="en-US" b="1" smtClean="0">
                <a:latin typeface="Arial" pitchFamily="34" charset="0"/>
                <a:cs typeface="Arial" pitchFamily="34" charset="0"/>
              </a:rPr>
              <a:t>URL:  http://www.youtube.com/watch?v=KlfOecrr6kI</a:t>
            </a:r>
          </a:p>
          <a:p>
            <a:pPr eaLnBrk="1" hangingPunct="1"/>
            <a:r>
              <a:rPr lang="en-US" altLang="en-US" b="1" smtClean="0">
                <a:latin typeface="Arial" pitchFamily="34" charset="0"/>
                <a:cs typeface="Arial" pitchFamily="34" charset="0"/>
              </a:rPr>
              <a:t>Teaching Tip: Parenting &amp; Family Studies:  </a:t>
            </a:r>
            <a:r>
              <a:rPr lang="en-US" altLang="en-US" smtClean="0">
                <a:latin typeface="Arial" pitchFamily="34" charset="0"/>
                <a:cs typeface="Arial" pitchFamily="34" charset="0"/>
              </a:rPr>
              <a:t>Have students discuss ways in which parents use clothing, blankets, and toys to provide contact comfort for their infants.</a:t>
            </a:r>
            <a:endParaRPr lang="en-US" altLang="en-US" b="1"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65993C25-7C1F-4C53-99A3-8B4509FF5A22}" type="slidenum">
              <a:rPr lang="en-US" altLang="en-US" smtClean="0"/>
              <a:pPr/>
              <a:t>22</a:t>
            </a:fld>
            <a:endParaRPr lang="en-US" alt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fld id="{4D43A7F3-7546-40BA-8D3E-00880E95A71D}" type="slidenum">
              <a:rPr lang="en-US" altLang="en-US" smtClean="0">
                <a:cs typeface="Arial" pitchFamily="34" charset="0"/>
              </a:rPr>
              <a:pPr/>
              <a:t>23</a:t>
            </a:fld>
            <a:endParaRPr lang="en-US" altLang="en-US" smtClean="0">
              <a:cs typeface="Arial" pitchFamily="34" charset="0"/>
            </a:endParaRPr>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ＭＳ Ｐゴシック" pitchFamily="34" charset="-128"/>
              </a:rPr>
              <a:t>Figure 7.1  The Strange Situation.  These historic photos show a 12-month-old child in the strange situation.  In (a), the child plays with toys, glancing occasionally at mother. In (b), the stranger approaches with a toy. While the child is distracted, mother leaves the room.  In (c), mother returns after a brief absence. The child crawls to her quickly and clings to her when picked up.  In (d), the child cries when mother again leave the room.  What pattern of attachment is this child showing?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1528762"/>
            <a:ext cx="3962400" cy="2438400"/>
          </a:xfrm>
          <a:noFill/>
          <a:ln w="19050" cap="rnd">
            <a:noFill/>
          </a:ln>
          <a:effectLst>
            <a:innerShdw blurRad="114300">
              <a:prstClr val="black"/>
            </a:innerShdw>
          </a:effectLst>
        </p:spPr>
        <p:txBody>
          <a:bodyPr/>
          <a:lstStyle>
            <a:lvl1pPr>
              <a:defRPr>
                <a:solidFill>
                  <a:srgbClr val="007400"/>
                </a:solidFill>
                <a:latin typeface="Bookman Old Styl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0" y="4114800"/>
            <a:ext cx="3505200" cy="1828800"/>
          </a:xfrm>
          <a:noFill/>
          <a:ln w="19050" cap="rnd">
            <a:noFill/>
          </a:ln>
        </p:spPr>
        <p:txBody>
          <a:bodyPr/>
          <a:lstStyle>
            <a:lvl1pPr marL="0" indent="0" algn="ctr">
              <a:buNone/>
              <a:defRPr>
                <a:solidFill>
                  <a:srgbClr val="0074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03" y="475695"/>
            <a:ext cx="4343400" cy="562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402769" cy="47569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402769" cy="48736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14400"/>
            <a:ext cx="391885" cy="4572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00"/>
            <a:ext cx="391885" cy="4572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828800"/>
            <a:ext cx="391885" cy="4572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86000"/>
            <a:ext cx="391885" cy="457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2743200"/>
            <a:ext cx="391885" cy="4572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7" y="3202619"/>
            <a:ext cx="391885" cy="4572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8" y="3657600"/>
            <a:ext cx="391885"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6" y="4114800"/>
            <a:ext cx="391885" cy="4572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0"/>
            <a:ext cx="391885" cy="457200"/>
          </a:xfrm>
          <a:prstGeom prst="rect">
            <a:avLst/>
          </a:prstGeom>
        </p:spPr>
      </p:pic>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29200"/>
            <a:ext cx="391885" cy="457200"/>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86400"/>
            <a:ext cx="391885" cy="457200"/>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1738"/>
            <a:ext cx="391885" cy="457200"/>
          </a:xfrm>
          <a:prstGeom prst="rect">
            <a:avLst/>
          </a:prstGeom>
        </p:spPr>
      </p:pic>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00800"/>
            <a:ext cx="391885" cy="457200"/>
          </a:xfrm>
          <a:prstGeom prst="rect">
            <a:avLst/>
          </a:prstGeom>
        </p:spPr>
      </p:pic>
      <p:sp>
        <p:nvSpPr>
          <p:cNvPr id="29" name="Shape 21"/>
          <p:cNvSpPr txBox="1">
            <a:spLocks noChangeArrowheads="1"/>
          </p:cNvSpPr>
          <p:nvPr userDrawn="1"/>
        </p:nvSpPr>
        <p:spPr bwMode="auto">
          <a:xfrm>
            <a:off x="1162050" y="6477000"/>
            <a:ext cx="676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200">
                <a:latin typeface="Times New Roman" pitchFamily="18" charset="0"/>
                <a:ea typeface="MS PGothic" pitchFamily="34" charset="-128"/>
              </a:rPr>
              <a:t>Copyright © 2014 McGraw-Hill Education. All rights reserved. No reproduction or distribution without the prior written consent of  McGraw-Hill Education. </a:t>
            </a:r>
          </a:p>
        </p:txBody>
      </p:sp>
    </p:spTree>
    <p:extLst>
      <p:ext uri="{BB962C8B-B14F-4D97-AF65-F5344CB8AC3E}">
        <p14:creationId xmlns:p14="http://schemas.microsoft.com/office/powerpoint/2010/main" val="3804911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721" y="274638"/>
            <a:ext cx="8497265" cy="1173162"/>
          </a:xfrm>
          <a:ln w="15875">
            <a:solidFill>
              <a:srgbClr val="007400"/>
            </a:solidFill>
          </a:ln>
        </p:spPr>
        <p:txBody>
          <a:bodyPr/>
          <a:lstStyle>
            <a:lvl1pPr>
              <a:defRPr>
                <a:solidFill>
                  <a:srgbClr val="007400"/>
                </a:solidFill>
                <a:latin typeface="Bookman Old Styl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2769" y="1600200"/>
            <a:ext cx="8512631" cy="4876800"/>
          </a:xfrm>
          <a:solidFill>
            <a:schemeClr val="bg1"/>
          </a:solidFill>
          <a:ln w="15875">
            <a:solidFill>
              <a:srgbClr val="007400"/>
            </a:solidFill>
          </a:ln>
        </p:spPr>
        <p:txBody>
          <a:bodyPr/>
          <a:lstStyle>
            <a:lvl1pPr marL="342900" indent="-342900">
              <a:spcAft>
                <a:spcPts val="1200"/>
              </a:spcAft>
              <a:buClr>
                <a:srgbClr val="007400"/>
              </a:buClr>
              <a:buFont typeface="Wingdings" pitchFamily="2" charset="2"/>
              <a:buChar char="§"/>
              <a:defRPr sz="2800"/>
            </a:lvl1pPr>
            <a:lvl2pPr marL="742950" indent="-285750">
              <a:spcAft>
                <a:spcPts val="1200"/>
              </a:spcAft>
              <a:buClr>
                <a:srgbClr val="007400"/>
              </a:buClr>
              <a:buFont typeface="Wingdings" pitchFamily="2" charset="2"/>
              <a:buChar char="§"/>
              <a:defRPr sz="2600"/>
            </a:lvl2pPr>
            <a:lvl3pPr marL="1143000" indent="-228600">
              <a:spcAft>
                <a:spcPts val="1200"/>
              </a:spcAft>
              <a:buClr>
                <a:srgbClr val="007400"/>
              </a:buClr>
              <a:buFont typeface="Wingdings" pitchFamily="2" charset="2"/>
              <a:buChar char="§"/>
              <a:defRPr/>
            </a:lvl3pPr>
            <a:lvl4pPr marL="1600200" indent="-228600">
              <a:buClr>
                <a:srgbClr val="007400"/>
              </a:buClr>
              <a:buFont typeface="Wingdings" pitchFamily="2" charset="2"/>
              <a:buChar char="§"/>
              <a:defRPr/>
            </a:lvl4pPr>
            <a:lvl5pPr marL="2057400" indent="-228600">
              <a:buClr>
                <a:srgbClr val="007400"/>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02769" cy="475695"/>
          </a:xfrm>
          <a:prstGeom prst="rect">
            <a:avLst/>
          </a:prstGeom>
        </p:spPr>
      </p:pic>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402769" cy="487361"/>
          </a:xfrm>
          <a:prstGeom prst="rect">
            <a:avLst/>
          </a:prstGeom>
        </p:spPr>
      </p:pic>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00"/>
            <a:ext cx="391885" cy="457200"/>
          </a:xfrm>
          <a:prstGeom prst="rect">
            <a:avLst/>
          </a:prstGeom>
        </p:spPr>
      </p:pic>
      <p:pic>
        <p:nvPicPr>
          <p:cNvPr id="37" name="Picture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1600"/>
            <a:ext cx="391885" cy="457200"/>
          </a:xfrm>
          <a:prstGeom prst="rect">
            <a:avLst/>
          </a:prstGeom>
        </p:spPr>
      </p:pic>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828800"/>
            <a:ext cx="391885" cy="457200"/>
          </a:xfrm>
          <a:prstGeom prst="rect">
            <a:avLst/>
          </a:prstGeom>
        </p:spPr>
      </p:pic>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0"/>
            <a:ext cx="391885" cy="457200"/>
          </a:xfrm>
          <a:prstGeom prst="rect">
            <a:avLst/>
          </a:prstGeom>
        </p:spPr>
      </p:pic>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743200"/>
            <a:ext cx="391885" cy="457200"/>
          </a:xfrm>
          <a:prstGeom prst="rect">
            <a:avLst/>
          </a:prstGeom>
        </p:spPr>
      </p:pic>
      <p:pic>
        <p:nvPicPr>
          <p:cNvPr id="41" name="Picture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7" y="3202619"/>
            <a:ext cx="391885" cy="457200"/>
          </a:xfrm>
          <a:prstGeom prst="rect">
            <a:avLst/>
          </a:prstGeom>
        </p:spPr>
      </p:pic>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8" y="3657600"/>
            <a:ext cx="391885" cy="457200"/>
          </a:xfrm>
          <a:prstGeom prst="rect">
            <a:avLst/>
          </a:prstGeom>
        </p:spPr>
      </p:pic>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6" y="4114800"/>
            <a:ext cx="391885" cy="457200"/>
          </a:xfrm>
          <a:prstGeom prst="rect">
            <a:avLst/>
          </a:prstGeom>
        </p:spPr>
      </p:pic>
      <p:pic>
        <p:nvPicPr>
          <p:cNvPr id="44" name="Pictur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0"/>
            <a:ext cx="391885" cy="457200"/>
          </a:xfrm>
          <a:prstGeom prst="rect">
            <a:avLst/>
          </a:prstGeom>
        </p:spPr>
      </p:pic>
      <p:pic>
        <p:nvPicPr>
          <p:cNvPr id="45" name="Picture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29200"/>
            <a:ext cx="391885" cy="457200"/>
          </a:xfrm>
          <a:prstGeom prst="rect">
            <a:avLst/>
          </a:prstGeom>
        </p:spPr>
      </p:pic>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391885" cy="457200"/>
          </a:xfrm>
          <a:prstGeom prst="rect">
            <a:avLst/>
          </a:prstGeom>
        </p:spPr>
      </p:pic>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1738"/>
            <a:ext cx="391885" cy="457200"/>
          </a:xfrm>
          <a:prstGeom prst="rect">
            <a:avLst/>
          </a:prstGeom>
        </p:spPr>
      </p:pic>
      <p:pic>
        <p:nvPicPr>
          <p:cNvPr id="48" name="Picture 4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00800"/>
            <a:ext cx="391885" cy="457200"/>
          </a:xfrm>
          <a:prstGeom prst="rect">
            <a:avLst/>
          </a:prstGeom>
        </p:spPr>
      </p:pic>
      <p:sp>
        <p:nvSpPr>
          <p:cNvPr id="21" name="Shape 21"/>
          <p:cNvSpPr txBox="1">
            <a:spLocks noChangeArrowheads="1"/>
          </p:cNvSpPr>
          <p:nvPr userDrawn="1"/>
        </p:nvSpPr>
        <p:spPr bwMode="auto">
          <a:xfrm>
            <a:off x="1162050" y="6477000"/>
            <a:ext cx="676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200">
                <a:latin typeface="Times New Roman" pitchFamily="18" charset="0"/>
                <a:ea typeface="MS PGothic" pitchFamily="34" charset="-128"/>
              </a:rPr>
              <a:t>Copyright © 2014 McGraw-Hill Education. All rights reserved. No reproduction or distribution without the prior written consent of  McGraw-Hill Education. </a:t>
            </a:r>
          </a:p>
        </p:txBody>
      </p:sp>
      <p:sp>
        <p:nvSpPr>
          <p:cNvPr id="23" name="Slide Number Placeholder 5"/>
          <p:cNvSpPr>
            <a:spLocks noGrp="1"/>
          </p:cNvSpPr>
          <p:nvPr>
            <p:ph type="sldNum" sz="quarter" idx="10"/>
          </p:nvPr>
        </p:nvSpPr>
        <p:spPr>
          <a:xfrm>
            <a:off x="6934200" y="6454775"/>
            <a:ext cx="2133600" cy="365125"/>
          </a:xfrm>
        </p:spPr>
        <p:txBody>
          <a:bodyPr/>
          <a:lstStyle>
            <a:lvl1pPr>
              <a:defRPr>
                <a:solidFill>
                  <a:schemeClr val="tx1"/>
                </a:solidFill>
              </a:defRPr>
            </a:lvl1pPr>
          </a:lstStyle>
          <a:p>
            <a:r>
              <a:rPr lang="en-US" dirty="0" smtClean="0"/>
              <a:t>8-</a:t>
            </a:r>
            <a:fld id="{1554D329-120F-4D02-944C-9103E59C19D4}" type="slidenum">
              <a:rPr lang="en-US" smtClean="0"/>
              <a:pPr/>
              <a:t>‹#›</a:t>
            </a:fld>
            <a:endParaRPr lang="en-US" dirty="0"/>
          </a:p>
        </p:txBody>
      </p:sp>
    </p:spTree>
    <p:extLst>
      <p:ext uri="{BB962C8B-B14F-4D97-AF65-F5344CB8AC3E}">
        <p14:creationId xmlns:p14="http://schemas.microsoft.com/office/powerpoint/2010/main" val="1969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2043EF6-4A87-4522-9F08-998BAC330CA5}" type="slidenum">
              <a:rPr lang="en-US"/>
              <a:pPr>
                <a:defRPr/>
              </a:pPr>
              <a:t>‹#›</a:t>
            </a:fld>
            <a:endParaRPr lang="en-US" dirty="0"/>
          </a:p>
        </p:txBody>
      </p:sp>
    </p:spTree>
    <p:extLst>
      <p:ext uri="{BB962C8B-B14F-4D97-AF65-F5344CB8AC3E}">
        <p14:creationId xmlns:p14="http://schemas.microsoft.com/office/powerpoint/2010/main" val="440749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7400"/>
                </a:solidFill>
              </a:defRPr>
            </a:lvl1pPr>
          </a:lstStyle>
          <a:p>
            <a:r>
              <a:rPr lang="en-US" dirty="0" smtClean="0"/>
              <a:t>1-</a:t>
            </a:r>
            <a:fld id="{43A33495-03CF-4DE3-AFC0-D8547E377C92}" type="slidenum">
              <a:rPr lang="en-US" smtClean="0"/>
              <a:pPr/>
              <a:t>‹#›</a:t>
            </a:fld>
            <a:endParaRPr lang="en-US" dirty="0"/>
          </a:p>
        </p:txBody>
      </p:sp>
    </p:spTree>
    <p:extLst>
      <p:ext uri="{BB962C8B-B14F-4D97-AF65-F5344CB8AC3E}">
        <p14:creationId xmlns:p14="http://schemas.microsoft.com/office/powerpoint/2010/main" val="2554617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2057400"/>
            <a:ext cx="3962400" cy="1371600"/>
          </a:xfrm>
        </p:spPr>
        <p:txBody>
          <a:bodyPr>
            <a:normAutofit fontScale="90000"/>
          </a:bodyPr>
          <a:lstStyle/>
          <a:p>
            <a:r>
              <a:rPr lang="en-US" sz="4900" dirty="0"/>
              <a:t>Chapter 8</a:t>
            </a:r>
            <a:r>
              <a:rPr lang="en-US" dirty="0"/>
              <a:t/>
            </a:r>
            <a:br>
              <a:rPr lang="en-US" dirty="0"/>
            </a:br>
            <a:endParaRPr lang="en-US" dirty="0"/>
          </a:p>
        </p:txBody>
      </p:sp>
      <p:sp>
        <p:nvSpPr>
          <p:cNvPr id="3" name="Subtitle 2"/>
          <p:cNvSpPr>
            <a:spLocks noGrp="1"/>
          </p:cNvSpPr>
          <p:nvPr>
            <p:ph type="subTitle" idx="1"/>
          </p:nvPr>
        </p:nvSpPr>
        <p:spPr>
          <a:xfrm>
            <a:off x="4953000" y="3276600"/>
            <a:ext cx="3886200" cy="2133600"/>
          </a:xfrm>
        </p:spPr>
        <p:txBody>
          <a:bodyPr>
            <a:noAutofit/>
          </a:bodyPr>
          <a:lstStyle/>
          <a:p>
            <a:r>
              <a:rPr lang="en-US" dirty="0"/>
              <a:t>Psychosocial Development </a:t>
            </a:r>
            <a:r>
              <a:rPr lang="en-US" dirty="0" smtClean="0"/>
              <a:t>during </a:t>
            </a:r>
            <a:r>
              <a:rPr lang="en-US" dirty="0"/>
              <a:t>the First Three Years</a:t>
            </a:r>
          </a:p>
        </p:txBody>
      </p:sp>
    </p:spTree>
    <p:extLst>
      <p:ext uri="{BB962C8B-B14F-4D97-AF65-F5344CB8AC3E}">
        <p14:creationId xmlns:p14="http://schemas.microsoft.com/office/powerpoint/2010/main" val="3808580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Brain Growth and Emotional Development</a:t>
            </a:r>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10</a:t>
            </a:fld>
            <a:endParaRPr lang="en-US" dirty="0"/>
          </a:p>
        </p:txBody>
      </p:sp>
      <p:grpSp>
        <p:nvGrpSpPr>
          <p:cNvPr id="10" name="Group 9"/>
          <p:cNvGrpSpPr/>
          <p:nvPr/>
        </p:nvGrpSpPr>
        <p:grpSpPr>
          <a:xfrm>
            <a:off x="457200" y="1581150"/>
            <a:ext cx="8534400" cy="2122200"/>
            <a:chOff x="457200" y="1648499"/>
            <a:chExt cx="8534400" cy="2122200"/>
          </a:xfrm>
        </p:grpSpPr>
        <p:sp>
          <p:nvSpPr>
            <p:cNvPr id="6" name="Freeform 5"/>
            <p:cNvSpPr/>
            <p:nvPr/>
          </p:nvSpPr>
          <p:spPr>
            <a:xfrm>
              <a:off x="457200" y="1943699"/>
              <a:ext cx="8534400" cy="1827000"/>
            </a:xfrm>
            <a:custGeom>
              <a:avLst/>
              <a:gdLst>
                <a:gd name="connsiteX0" fmla="*/ 0 w 8534400"/>
                <a:gd name="connsiteY0" fmla="*/ 0 h 1827000"/>
                <a:gd name="connsiteX1" fmla="*/ 8534400 w 8534400"/>
                <a:gd name="connsiteY1" fmla="*/ 0 h 1827000"/>
                <a:gd name="connsiteX2" fmla="*/ 8534400 w 8534400"/>
                <a:gd name="connsiteY2" fmla="*/ 1827000 h 1827000"/>
                <a:gd name="connsiteX3" fmla="*/ 0 w 8534400"/>
                <a:gd name="connsiteY3" fmla="*/ 1827000 h 1827000"/>
                <a:gd name="connsiteX4" fmla="*/ 0 w 8534400"/>
                <a:gd name="connsiteY4" fmla="*/ 0 h 18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1827000">
                  <a:moveTo>
                    <a:pt x="0" y="0"/>
                  </a:moveTo>
                  <a:lnTo>
                    <a:pt x="8534400" y="0"/>
                  </a:lnTo>
                  <a:lnTo>
                    <a:pt x="8534400" y="1827000"/>
                  </a:lnTo>
                  <a:lnTo>
                    <a:pt x="0" y="18270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62364" tIns="416560" rIns="66236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Infants develop:</a:t>
              </a:r>
              <a:endParaRPr lang="en-US" sz="2000" kern="1200" dirty="0"/>
            </a:p>
            <a:p>
              <a:pPr marL="457200" lvl="2" indent="-228600" algn="l" defTabSz="889000" rtl="0">
                <a:lnSpc>
                  <a:spcPct val="90000"/>
                </a:lnSpc>
                <a:spcBef>
                  <a:spcPct val="0"/>
                </a:spcBef>
                <a:spcAft>
                  <a:spcPct val="15000"/>
                </a:spcAft>
                <a:buChar char="••"/>
              </a:pPr>
              <a:r>
                <a:rPr lang="en-US" sz="2000" kern="1200" dirty="0" smtClean="0">
                  <a:solidFill>
                    <a:srgbClr val="C00000"/>
                  </a:solidFill>
                </a:rPr>
                <a:t>Self-awareness</a:t>
              </a:r>
              <a:endParaRPr lang="en-US" sz="2000" kern="1200" dirty="0">
                <a:solidFill>
                  <a:srgbClr val="C00000"/>
                </a:solidFill>
              </a:endParaRPr>
            </a:p>
            <a:p>
              <a:pPr marL="457200" lvl="2" indent="-228600" algn="l" defTabSz="889000" rtl="0">
                <a:lnSpc>
                  <a:spcPct val="90000"/>
                </a:lnSpc>
                <a:spcBef>
                  <a:spcPct val="0"/>
                </a:spcBef>
                <a:spcAft>
                  <a:spcPct val="15000"/>
                </a:spcAft>
                <a:buChar char="••"/>
              </a:pPr>
              <a:r>
                <a:rPr lang="en-US" sz="2000" kern="1200" dirty="0" smtClean="0">
                  <a:solidFill>
                    <a:srgbClr val="C00000"/>
                  </a:solidFill>
                </a:rPr>
                <a:t>Self-conscious emotions</a:t>
              </a:r>
              <a:endParaRPr lang="en-US" sz="2000" kern="1200" dirty="0">
                <a:solidFill>
                  <a:srgbClr val="C00000"/>
                </a:solidFill>
              </a:endParaRPr>
            </a:p>
            <a:p>
              <a:pPr marL="457200" lvl="2" indent="-228600" algn="l" defTabSz="889000" rtl="0">
                <a:lnSpc>
                  <a:spcPct val="90000"/>
                </a:lnSpc>
                <a:spcBef>
                  <a:spcPct val="0"/>
                </a:spcBef>
                <a:spcAft>
                  <a:spcPct val="15000"/>
                </a:spcAft>
                <a:buChar char="••"/>
              </a:pPr>
              <a:r>
                <a:rPr lang="en-US" sz="2000" kern="1200" dirty="0" smtClean="0">
                  <a:solidFill>
                    <a:srgbClr val="C00000"/>
                  </a:solidFill>
                </a:rPr>
                <a:t>Greater capacity for regulating their emotions and activities</a:t>
              </a:r>
              <a:endParaRPr lang="en-US" sz="2000" kern="1200" dirty="0">
                <a:solidFill>
                  <a:srgbClr val="C00000"/>
                </a:solidFill>
              </a:endParaRPr>
            </a:p>
          </p:txBody>
        </p:sp>
        <p:sp>
          <p:nvSpPr>
            <p:cNvPr id="7" name="Freeform 6"/>
            <p:cNvSpPr/>
            <p:nvPr/>
          </p:nvSpPr>
          <p:spPr>
            <a:xfrm>
              <a:off x="883920" y="1648499"/>
              <a:ext cx="5974080" cy="590400"/>
            </a:xfrm>
            <a:custGeom>
              <a:avLst/>
              <a:gdLst>
                <a:gd name="connsiteX0" fmla="*/ 0 w 5974080"/>
                <a:gd name="connsiteY0" fmla="*/ 98402 h 590400"/>
                <a:gd name="connsiteX1" fmla="*/ 98402 w 5974080"/>
                <a:gd name="connsiteY1" fmla="*/ 0 h 590400"/>
                <a:gd name="connsiteX2" fmla="*/ 5875678 w 5974080"/>
                <a:gd name="connsiteY2" fmla="*/ 0 h 590400"/>
                <a:gd name="connsiteX3" fmla="*/ 5974080 w 5974080"/>
                <a:gd name="connsiteY3" fmla="*/ 98402 h 590400"/>
                <a:gd name="connsiteX4" fmla="*/ 5974080 w 5974080"/>
                <a:gd name="connsiteY4" fmla="*/ 491998 h 590400"/>
                <a:gd name="connsiteX5" fmla="*/ 5875678 w 5974080"/>
                <a:gd name="connsiteY5" fmla="*/ 590400 h 590400"/>
                <a:gd name="connsiteX6" fmla="*/ 98402 w 5974080"/>
                <a:gd name="connsiteY6" fmla="*/ 590400 h 590400"/>
                <a:gd name="connsiteX7" fmla="*/ 0 w 5974080"/>
                <a:gd name="connsiteY7" fmla="*/ 491998 h 590400"/>
                <a:gd name="connsiteX8" fmla="*/ 0 w 597408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4080" h="590400">
                  <a:moveTo>
                    <a:pt x="0" y="98402"/>
                  </a:moveTo>
                  <a:cubicBezTo>
                    <a:pt x="0" y="44056"/>
                    <a:pt x="44056" y="0"/>
                    <a:pt x="98402" y="0"/>
                  </a:cubicBezTo>
                  <a:lnTo>
                    <a:pt x="5875678" y="0"/>
                  </a:lnTo>
                  <a:cubicBezTo>
                    <a:pt x="5930024" y="0"/>
                    <a:pt x="5974080" y="44056"/>
                    <a:pt x="5974080" y="98402"/>
                  </a:cubicBezTo>
                  <a:lnTo>
                    <a:pt x="5974080" y="491998"/>
                  </a:lnTo>
                  <a:cubicBezTo>
                    <a:pt x="5974080" y="546344"/>
                    <a:pt x="5930024" y="590400"/>
                    <a:pt x="5875678" y="590400"/>
                  </a:cubicBezTo>
                  <a:lnTo>
                    <a:pt x="98402" y="590400"/>
                  </a:lnTo>
                  <a:cubicBezTo>
                    <a:pt x="44056" y="590400"/>
                    <a:pt x="0" y="546344"/>
                    <a:pt x="0" y="491998"/>
                  </a:cubicBezTo>
                  <a:lnTo>
                    <a:pt x="0" y="9840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4627" tIns="28821" rIns="254627" bIns="28821" numCol="1" spcCol="1270" anchor="ctr" anchorCtr="0">
              <a:noAutofit/>
            </a:bodyPr>
            <a:lstStyle/>
            <a:p>
              <a:pPr lvl="0" algn="l" defTabSz="1066800" rtl="0">
                <a:lnSpc>
                  <a:spcPct val="90000"/>
                </a:lnSpc>
                <a:spcBef>
                  <a:spcPct val="0"/>
                </a:spcBef>
                <a:spcAft>
                  <a:spcPct val="35000"/>
                </a:spcAft>
              </a:pPr>
              <a:r>
                <a:rPr lang="en-US" sz="2400" b="0" kern="1200" dirty="0" smtClean="0"/>
                <a:t>Third shift - 2nd year</a:t>
              </a:r>
              <a:endParaRPr lang="en-US" sz="2400" b="0" kern="1200" dirty="0"/>
            </a:p>
          </p:txBody>
        </p:sp>
      </p:grpSp>
      <p:grpSp>
        <p:nvGrpSpPr>
          <p:cNvPr id="11" name="Group 10"/>
          <p:cNvGrpSpPr/>
          <p:nvPr/>
        </p:nvGrpSpPr>
        <p:grpSpPr>
          <a:xfrm>
            <a:off x="457200" y="3829050"/>
            <a:ext cx="8534400" cy="2626200"/>
            <a:chOff x="457200" y="3878699"/>
            <a:chExt cx="8534400" cy="2626200"/>
          </a:xfrm>
        </p:grpSpPr>
        <p:sp>
          <p:nvSpPr>
            <p:cNvPr id="8" name="Freeform 7"/>
            <p:cNvSpPr/>
            <p:nvPr/>
          </p:nvSpPr>
          <p:spPr>
            <a:xfrm>
              <a:off x="457200" y="4173899"/>
              <a:ext cx="8534400" cy="2331000"/>
            </a:xfrm>
            <a:custGeom>
              <a:avLst/>
              <a:gdLst>
                <a:gd name="connsiteX0" fmla="*/ 0 w 8534400"/>
                <a:gd name="connsiteY0" fmla="*/ 0 h 2331000"/>
                <a:gd name="connsiteX1" fmla="*/ 8534400 w 8534400"/>
                <a:gd name="connsiteY1" fmla="*/ 0 h 2331000"/>
                <a:gd name="connsiteX2" fmla="*/ 8534400 w 8534400"/>
                <a:gd name="connsiteY2" fmla="*/ 2331000 h 2331000"/>
                <a:gd name="connsiteX3" fmla="*/ 0 w 8534400"/>
                <a:gd name="connsiteY3" fmla="*/ 2331000 h 2331000"/>
                <a:gd name="connsiteX4" fmla="*/ 0 w 8534400"/>
                <a:gd name="connsiteY4" fmla="*/ 0 h 233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4400" h="2331000">
                  <a:moveTo>
                    <a:pt x="0" y="0"/>
                  </a:moveTo>
                  <a:lnTo>
                    <a:pt x="8534400" y="0"/>
                  </a:lnTo>
                  <a:lnTo>
                    <a:pt x="8534400" y="2331000"/>
                  </a:lnTo>
                  <a:lnTo>
                    <a:pt x="0" y="23310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62364" tIns="416560" rIns="662364"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Hormonal changes in the autonomic nervous system coincide with the emergence of evaluative emotions.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Sympathetic system - Part of the autonomic system that prepares the body for action.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Parasympathetic system - Part of the autonomic system that is involved in excretion and sexual excitation.</a:t>
              </a:r>
              <a:endParaRPr lang="en-US" sz="2000" kern="1200" dirty="0"/>
            </a:p>
          </p:txBody>
        </p:sp>
        <p:sp>
          <p:nvSpPr>
            <p:cNvPr id="9" name="Freeform 8"/>
            <p:cNvSpPr/>
            <p:nvPr/>
          </p:nvSpPr>
          <p:spPr>
            <a:xfrm>
              <a:off x="883920" y="3878699"/>
              <a:ext cx="5974080" cy="590400"/>
            </a:xfrm>
            <a:custGeom>
              <a:avLst/>
              <a:gdLst>
                <a:gd name="connsiteX0" fmla="*/ 0 w 5974080"/>
                <a:gd name="connsiteY0" fmla="*/ 98402 h 590400"/>
                <a:gd name="connsiteX1" fmla="*/ 98402 w 5974080"/>
                <a:gd name="connsiteY1" fmla="*/ 0 h 590400"/>
                <a:gd name="connsiteX2" fmla="*/ 5875678 w 5974080"/>
                <a:gd name="connsiteY2" fmla="*/ 0 h 590400"/>
                <a:gd name="connsiteX3" fmla="*/ 5974080 w 5974080"/>
                <a:gd name="connsiteY3" fmla="*/ 98402 h 590400"/>
                <a:gd name="connsiteX4" fmla="*/ 5974080 w 5974080"/>
                <a:gd name="connsiteY4" fmla="*/ 491998 h 590400"/>
                <a:gd name="connsiteX5" fmla="*/ 5875678 w 5974080"/>
                <a:gd name="connsiteY5" fmla="*/ 590400 h 590400"/>
                <a:gd name="connsiteX6" fmla="*/ 98402 w 5974080"/>
                <a:gd name="connsiteY6" fmla="*/ 590400 h 590400"/>
                <a:gd name="connsiteX7" fmla="*/ 0 w 5974080"/>
                <a:gd name="connsiteY7" fmla="*/ 491998 h 590400"/>
                <a:gd name="connsiteX8" fmla="*/ 0 w 597408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4080" h="590400">
                  <a:moveTo>
                    <a:pt x="0" y="98402"/>
                  </a:moveTo>
                  <a:cubicBezTo>
                    <a:pt x="0" y="44056"/>
                    <a:pt x="44056" y="0"/>
                    <a:pt x="98402" y="0"/>
                  </a:cubicBezTo>
                  <a:lnTo>
                    <a:pt x="5875678" y="0"/>
                  </a:lnTo>
                  <a:cubicBezTo>
                    <a:pt x="5930024" y="0"/>
                    <a:pt x="5974080" y="44056"/>
                    <a:pt x="5974080" y="98402"/>
                  </a:cubicBezTo>
                  <a:lnTo>
                    <a:pt x="5974080" y="491998"/>
                  </a:lnTo>
                  <a:cubicBezTo>
                    <a:pt x="5974080" y="546344"/>
                    <a:pt x="5930024" y="590400"/>
                    <a:pt x="5875678" y="590400"/>
                  </a:cubicBezTo>
                  <a:lnTo>
                    <a:pt x="98402" y="590400"/>
                  </a:lnTo>
                  <a:cubicBezTo>
                    <a:pt x="44056" y="590400"/>
                    <a:pt x="0" y="546344"/>
                    <a:pt x="0" y="491998"/>
                  </a:cubicBezTo>
                  <a:lnTo>
                    <a:pt x="0" y="9840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4627" tIns="28821" rIns="254627" bIns="28821" numCol="1" spcCol="1270" anchor="ctr" anchorCtr="0">
              <a:noAutofit/>
            </a:bodyPr>
            <a:lstStyle/>
            <a:p>
              <a:pPr lvl="0" algn="l" defTabSz="1066800" rtl="0">
                <a:lnSpc>
                  <a:spcPct val="90000"/>
                </a:lnSpc>
                <a:spcBef>
                  <a:spcPct val="0"/>
                </a:spcBef>
                <a:spcAft>
                  <a:spcPct val="35000"/>
                </a:spcAft>
              </a:pPr>
              <a:r>
                <a:rPr lang="en-US" sz="2400" b="0" kern="1200" dirty="0" smtClean="0"/>
                <a:t>Fourth shift – 3rd year</a:t>
              </a:r>
              <a:endParaRPr lang="en-US" sz="2400" b="0" kern="1200" dirty="0"/>
            </a:p>
          </p:txBody>
        </p:sp>
      </p:grpSp>
    </p:spTree>
    <p:extLst>
      <p:ext uri="{BB962C8B-B14F-4D97-AF65-F5344CB8AC3E}">
        <p14:creationId xmlns:p14="http://schemas.microsoft.com/office/powerpoint/2010/main" val="11301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Altruistic Helping, Empathy, and Social Cognition</a:t>
            </a:r>
          </a:p>
        </p:txBody>
      </p:sp>
      <p:sp>
        <p:nvSpPr>
          <p:cNvPr id="3" name="Content Placeholder 2"/>
          <p:cNvSpPr>
            <a:spLocks noGrp="1"/>
          </p:cNvSpPr>
          <p:nvPr>
            <p:ph idx="1"/>
          </p:nvPr>
        </p:nvSpPr>
        <p:spPr/>
        <p:txBody>
          <a:bodyPr/>
          <a:lstStyle/>
          <a:p>
            <a:pPr>
              <a:defRPr/>
            </a:pPr>
            <a:r>
              <a:rPr lang="en-US" b="1" dirty="0"/>
              <a:t>Altruistic behavior</a:t>
            </a:r>
            <a:r>
              <a:rPr lang="en-US" dirty="0"/>
              <a:t>: Activity intended to help another person with no expectation of </a:t>
            </a:r>
            <a:r>
              <a:rPr lang="en-US" dirty="0" smtClean="0"/>
              <a:t>reward.</a:t>
            </a:r>
            <a:endParaRPr lang="en-US" dirty="0"/>
          </a:p>
          <a:p>
            <a:pPr lvl="1">
              <a:defRPr/>
            </a:pPr>
            <a:r>
              <a:rPr lang="en-US" dirty="0"/>
              <a:t>Comes naturally to toddlers</a:t>
            </a:r>
          </a:p>
          <a:p>
            <a:pPr lvl="1">
              <a:defRPr/>
            </a:pPr>
            <a:r>
              <a:rPr lang="en-US" dirty="0"/>
              <a:t>Rewarding such behavior tends to undermine it</a:t>
            </a:r>
          </a:p>
          <a:p>
            <a:pPr>
              <a:defRPr/>
            </a:pPr>
            <a:r>
              <a:rPr lang="en-US" b="1" dirty="0"/>
              <a:t>Empathy</a:t>
            </a:r>
            <a:r>
              <a:rPr lang="en-US" dirty="0"/>
              <a:t>: Ability to put oneself in another person’s place and feel what the other person </a:t>
            </a:r>
            <a:r>
              <a:rPr lang="en-US" dirty="0" smtClean="0"/>
              <a:t>feels.</a:t>
            </a:r>
            <a:endParaRPr lang="en-US" dirty="0"/>
          </a:p>
          <a:p>
            <a:r>
              <a:rPr lang="en-US" dirty="0"/>
              <a:t>Social evaluation - Valuing someone on the basis of that person’s treatment of </a:t>
            </a:r>
            <a:r>
              <a:rPr lang="en-US" dirty="0" smtClean="0"/>
              <a:t>others.</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11</a:t>
            </a:fld>
            <a:endParaRPr lang="en-US" dirty="0"/>
          </a:p>
        </p:txBody>
      </p:sp>
    </p:spTree>
    <p:extLst>
      <p:ext uri="{BB962C8B-B14F-4D97-AF65-F5344CB8AC3E}">
        <p14:creationId xmlns:p14="http://schemas.microsoft.com/office/powerpoint/2010/main" val="40897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Altruistic Helping, Empathy, and Social Cognition</a:t>
            </a:r>
          </a:p>
        </p:txBody>
      </p:sp>
      <p:sp>
        <p:nvSpPr>
          <p:cNvPr id="3" name="Content Placeholder 2"/>
          <p:cNvSpPr>
            <a:spLocks noGrp="1"/>
          </p:cNvSpPr>
          <p:nvPr>
            <p:ph idx="1"/>
          </p:nvPr>
        </p:nvSpPr>
        <p:spPr/>
        <p:txBody>
          <a:bodyPr/>
          <a:lstStyle/>
          <a:p>
            <a:pPr>
              <a:defRPr/>
            </a:pPr>
            <a:r>
              <a:rPr lang="en-US" b="1" dirty="0"/>
              <a:t>Mirror neurons</a:t>
            </a:r>
            <a:r>
              <a:rPr lang="en-US" dirty="0"/>
              <a:t>: </a:t>
            </a:r>
            <a:endParaRPr lang="en-US" dirty="0" smtClean="0"/>
          </a:p>
          <a:p>
            <a:pPr lvl="1">
              <a:defRPr/>
            </a:pPr>
            <a:r>
              <a:rPr lang="en-US" dirty="0" smtClean="0"/>
              <a:t>Fire </a:t>
            </a:r>
            <a:r>
              <a:rPr lang="en-US" dirty="0"/>
              <a:t>when a person does something or observes someone else doing the same </a:t>
            </a:r>
            <a:r>
              <a:rPr lang="en-US" dirty="0" smtClean="0"/>
              <a:t>thing.</a:t>
            </a:r>
            <a:endParaRPr lang="en-US" dirty="0"/>
          </a:p>
          <a:p>
            <a:pPr lvl="1">
              <a:defRPr/>
            </a:pPr>
            <a:r>
              <a:rPr lang="en-US" dirty="0"/>
              <a:t>Have been linked to imitative learning and to the emergence of:</a:t>
            </a:r>
          </a:p>
          <a:p>
            <a:pPr lvl="2">
              <a:defRPr/>
            </a:pPr>
            <a:r>
              <a:rPr lang="en-US" dirty="0"/>
              <a:t>Self-awareness</a:t>
            </a:r>
          </a:p>
          <a:p>
            <a:pPr lvl="2">
              <a:defRPr/>
            </a:pPr>
            <a:r>
              <a:rPr lang="en-US" dirty="0"/>
              <a:t>Language</a:t>
            </a:r>
          </a:p>
          <a:p>
            <a:pPr lvl="2">
              <a:defRPr/>
            </a:pPr>
            <a:r>
              <a:rPr lang="en-US" dirty="0"/>
              <a:t>Abstract reasoning</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12</a:t>
            </a:fld>
            <a:endParaRPr lang="en-US" dirty="0"/>
          </a:p>
        </p:txBody>
      </p:sp>
    </p:spTree>
    <p:extLst>
      <p:ext uri="{BB962C8B-B14F-4D97-AF65-F5344CB8AC3E}">
        <p14:creationId xmlns:p14="http://schemas.microsoft.com/office/powerpoint/2010/main" val="7660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Altruistic Helping, Empathy, and Social Cognition</a:t>
            </a:r>
          </a:p>
        </p:txBody>
      </p:sp>
      <p:sp>
        <p:nvSpPr>
          <p:cNvPr id="3" name="Content Placeholder 2"/>
          <p:cNvSpPr>
            <a:spLocks noGrp="1"/>
          </p:cNvSpPr>
          <p:nvPr>
            <p:ph idx="1"/>
          </p:nvPr>
        </p:nvSpPr>
        <p:spPr/>
        <p:txBody>
          <a:bodyPr/>
          <a:lstStyle/>
          <a:p>
            <a:pPr>
              <a:defRPr/>
            </a:pPr>
            <a:r>
              <a:rPr lang="en-US" dirty="0"/>
              <a:t>Empathy depends on social </a:t>
            </a:r>
            <a:r>
              <a:rPr lang="en-US" dirty="0" smtClean="0"/>
              <a:t>cognition.</a:t>
            </a:r>
            <a:endParaRPr lang="en-US" dirty="0"/>
          </a:p>
          <a:p>
            <a:pPr lvl="1">
              <a:defRPr/>
            </a:pPr>
            <a:r>
              <a:rPr lang="en-US" dirty="0"/>
              <a:t>Social cognition: Ability to understand that other people have mental states and to gauge their feelings and </a:t>
            </a:r>
            <a:r>
              <a:rPr lang="en-US" dirty="0" smtClean="0"/>
              <a:t>intentions.</a:t>
            </a:r>
            <a:endParaRPr lang="en-US" dirty="0"/>
          </a:p>
          <a:p>
            <a:pPr>
              <a:defRPr/>
            </a:pPr>
            <a:r>
              <a:rPr lang="en-US" dirty="0"/>
              <a:t>Egocentrism: Inability to consider another person’s point of </a:t>
            </a:r>
            <a:r>
              <a:rPr lang="en-US" dirty="0" smtClean="0"/>
              <a:t>view.</a:t>
            </a:r>
            <a:endParaRPr lang="en-US" dirty="0"/>
          </a:p>
          <a:p>
            <a:pPr lvl="1">
              <a:defRPr/>
            </a:pPr>
            <a:r>
              <a:rPr lang="en-US" dirty="0"/>
              <a:t>Characteristic of young children’s </a:t>
            </a:r>
            <a:r>
              <a:rPr lang="en-US" dirty="0" smtClean="0"/>
              <a:t>thought.</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13</a:t>
            </a:fld>
            <a:endParaRPr lang="en-US" dirty="0"/>
          </a:p>
        </p:txBody>
      </p:sp>
    </p:spTree>
    <p:extLst>
      <p:ext uri="{BB962C8B-B14F-4D97-AF65-F5344CB8AC3E}">
        <p14:creationId xmlns:p14="http://schemas.microsoft.com/office/powerpoint/2010/main" val="17342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858963"/>
            <a:ext cx="8407400" cy="4608512"/>
          </a:xfrm>
        </p:spPr>
        <p:txBody>
          <a:bodyPr/>
          <a:lstStyle/>
          <a:p>
            <a:pPr>
              <a:buFont typeface="Arial" charset="0"/>
              <a:buChar char="•"/>
              <a:defRPr/>
            </a:pPr>
            <a:r>
              <a:rPr lang="en-IN" dirty="0"/>
              <a:t>An individual’s </a:t>
            </a:r>
            <a:r>
              <a:rPr lang="en-IN" dirty="0" err="1"/>
              <a:t>behavioral</a:t>
            </a:r>
            <a:r>
              <a:rPr lang="en-IN" dirty="0"/>
              <a:t> style </a:t>
            </a:r>
            <a:r>
              <a:rPr lang="en-IN" dirty="0" smtClean="0"/>
              <a:t>and characteristic </a:t>
            </a:r>
            <a:r>
              <a:rPr lang="en-IN" dirty="0"/>
              <a:t>way of emotionally responding</a:t>
            </a:r>
            <a:r>
              <a:rPr lang="en-IN" dirty="0" smtClean="0"/>
              <a:t>.</a:t>
            </a:r>
            <a:endParaRPr lang="en-US" dirty="0" smtClean="0"/>
          </a:p>
          <a:p>
            <a:pPr eaLnBrk="1" hangingPunct="1">
              <a:buFont typeface="Arial" charset="0"/>
              <a:buChar char="•"/>
              <a:defRPr/>
            </a:pPr>
            <a:r>
              <a:rPr lang="en-US" dirty="0" smtClean="0"/>
              <a:t>Chess &amp; Thomas: 3 basic types (clusters)</a:t>
            </a:r>
          </a:p>
          <a:p>
            <a:pPr lvl="1" eaLnBrk="1" hangingPunct="1">
              <a:buFont typeface="Arial" charset="0"/>
              <a:buChar char="•"/>
              <a:defRPr/>
            </a:pPr>
            <a:r>
              <a:rPr lang="en-US" b="1" dirty="0" smtClean="0"/>
              <a:t>Easy child </a:t>
            </a:r>
            <a:r>
              <a:rPr lang="en-US" dirty="0" smtClean="0"/>
              <a:t>: Positive mood, easily adapts</a:t>
            </a:r>
          </a:p>
          <a:p>
            <a:pPr lvl="1" eaLnBrk="1" hangingPunct="1">
              <a:buFont typeface="Arial" charset="0"/>
              <a:buChar char="•"/>
              <a:defRPr/>
            </a:pPr>
            <a:r>
              <a:rPr lang="en-US" b="1" dirty="0" smtClean="0"/>
              <a:t>Difficult child</a:t>
            </a:r>
            <a:r>
              <a:rPr lang="en-US" dirty="0" smtClean="0"/>
              <a:t>: Resists change, shows irregular behaviors, reacts negatively (cries)</a:t>
            </a:r>
          </a:p>
          <a:p>
            <a:pPr lvl="1" eaLnBrk="1" hangingPunct="1">
              <a:buFont typeface="Arial" charset="0"/>
              <a:buChar char="•"/>
              <a:defRPr/>
            </a:pPr>
            <a:r>
              <a:rPr lang="en-US" b="1" dirty="0" smtClean="0"/>
              <a:t>Slow-to-warm child</a:t>
            </a:r>
            <a:r>
              <a:rPr lang="en-US" dirty="0" smtClean="0"/>
              <a:t>: Low mood intensity, low activity level, somewhat negative</a:t>
            </a:r>
          </a:p>
        </p:txBody>
      </p:sp>
      <p:sp>
        <p:nvSpPr>
          <p:cNvPr id="30722" name="Rectangle 2"/>
          <p:cNvSpPr>
            <a:spLocks noGrp="1" noChangeArrowheads="1"/>
          </p:cNvSpPr>
          <p:nvPr>
            <p:ph type="title"/>
          </p:nvPr>
        </p:nvSpPr>
        <p:spPr>
          <a:xfrm>
            <a:off x="368300" y="274638"/>
            <a:ext cx="8380413" cy="1054100"/>
          </a:xfrm>
        </p:spPr>
        <p:txBody>
          <a:bodyPr/>
          <a:lstStyle/>
          <a:p>
            <a:pPr eaLnBrk="1" hangingPunct="1">
              <a:defRPr/>
            </a:pPr>
            <a:r>
              <a:rPr lang="en-US" smtClean="0"/>
              <a:t>Temperament</a:t>
            </a:r>
          </a:p>
        </p:txBody>
      </p:sp>
    </p:spTree>
    <p:extLst>
      <p:ext uri="{BB962C8B-B14F-4D97-AF65-F5344CB8AC3E}">
        <p14:creationId xmlns:p14="http://schemas.microsoft.com/office/powerpoint/2010/main" val="218767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Stable </a:t>
            </a:r>
            <a:r>
              <a:rPr lang="en-US" dirty="0" smtClean="0"/>
              <a:t>Is </a:t>
            </a:r>
            <a:r>
              <a:rPr lang="en-US" dirty="0"/>
              <a:t>Temperament?</a:t>
            </a:r>
          </a:p>
        </p:txBody>
      </p:sp>
      <p:sp>
        <p:nvSpPr>
          <p:cNvPr id="3" name="Content Placeholder 2"/>
          <p:cNvSpPr>
            <a:spLocks noGrp="1"/>
          </p:cNvSpPr>
          <p:nvPr>
            <p:ph idx="1"/>
          </p:nvPr>
        </p:nvSpPr>
        <p:spPr/>
        <p:txBody>
          <a:bodyPr/>
          <a:lstStyle/>
          <a:p>
            <a:pPr>
              <a:defRPr/>
            </a:pPr>
            <a:r>
              <a:rPr lang="en-US" dirty="0"/>
              <a:t>Newborn babies show different patterns of sleeping, fussing, and </a:t>
            </a:r>
            <a:r>
              <a:rPr lang="en-US" dirty="0" smtClean="0"/>
              <a:t>activity.</a:t>
            </a:r>
            <a:endParaRPr lang="en-US" dirty="0"/>
          </a:p>
          <a:p>
            <a:pPr>
              <a:defRPr/>
            </a:pPr>
            <a:r>
              <a:rPr lang="en-US" dirty="0"/>
              <a:t>Appears to be largely </a:t>
            </a:r>
            <a:r>
              <a:rPr lang="en-US" dirty="0" smtClean="0"/>
              <a:t>inborn.</a:t>
            </a:r>
            <a:endParaRPr lang="en-US" dirty="0"/>
          </a:p>
          <a:p>
            <a:pPr>
              <a:defRPr/>
            </a:pPr>
            <a:r>
              <a:rPr lang="en-US" dirty="0"/>
              <a:t>Develops as various emotions and self-regulatory capacities </a:t>
            </a:r>
            <a:r>
              <a:rPr lang="en-US" dirty="0" smtClean="0"/>
              <a:t>appear.</a:t>
            </a:r>
            <a:endParaRPr lang="en-US" dirty="0"/>
          </a:p>
          <a:p>
            <a:pPr lvl="1">
              <a:defRPr/>
            </a:pPr>
            <a:r>
              <a:rPr lang="en-US" dirty="0"/>
              <a:t>Can change in response to parental treatment and other life </a:t>
            </a:r>
            <a:r>
              <a:rPr lang="en-US" dirty="0" smtClean="0"/>
              <a:t>experiences.</a:t>
            </a:r>
            <a:endParaRPr lang="en-US" dirty="0"/>
          </a:p>
          <a:p>
            <a:pPr lvl="1">
              <a:defRPr/>
            </a:pPr>
            <a:endParaRPr lang="en-US" sz="3200" dirty="0"/>
          </a:p>
          <a:p>
            <a:pPr>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15</a:t>
            </a:fld>
            <a:endParaRPr lang="en-US" dirty="0"/>
          </a:p>
        </p:txBody>
      </p:sp>
    </p:spTree>
    <p:extLst>
      <p:ext uri="{BB962C8B-B14F-4D97-AF65-F5344CB8AC3E}">
        <p14:creationId xmlns:p14="http://schemas.microsoft.com/office/powerpoint/2010/main" val="22254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Temperament and Adjustment</a:t>
            </a:r>
          </a:p>
        </p:txBody>
      </p:sp>
      <p:sp>
        <p:nvSpPr>
          <p:cNvPr id="3" name="Content Placeholder 2"/>
          <p:cNvSpPr>
            <a:spLocks noGrp="1"/>
          </p:cNvSpPr>
          <p:nvPr>
            <p:ph idx="1"/>
          </p:nvPr>
        </p:nvSpPr>
        <p:spPr/>
        <p:txBody>
          <a:bodyPr/>
          <a:lstStyle/>
          <a:p>
            <a:pPr>
              <a:defRPr/>
            </a:pPr>
            <a:r>
              <a:rPr lang="en-US" sz="3600" b="1" dirty="0"/>
              <a:t>Goodness of fit</a:t>
            </a:r>
            <a:r>
              <a:rPr lang="en-US" sz="3600" dirty="0"/>
              <a:t>: </a:t>
            </a:r>
          </a:p>
          <a:p>
            <a:pPr lvl="1">
              <a:defRPr/>
            </a:pPr>
            <a:r>
              <a:rPr lang="en-US" sz="3200" dirty="0" smtClean="0"/>
              <a:t>Appropriateness </a:t>
            </a:r>
            <a:r>
              <a:rPr lang="en-US" sz="3200" dirty="0"/>
              <a:t>of environmental demands and constraints to a child’s </a:t>
            </a:r>
            <a:r>
              <a:rPr lang="en-US" sz="3200" dirty="0" smtClean="0"/>
              <a:t>temperament.</a:t>
            </a:r>
            <a:endParaRPr lang="en-US" sz="3200" dirty="0"/>
          </a:p>
          <a:p>
            <a:pPr lvl="1">
              <a:defRPr/>
            </a:pPr>
            <a:r>
              <a:rPr lang="en-US" sz="3200" dirty="0"/>
              <a:t>C</a:t>
            </a:r>
            <a:r>
              <a:rPr lang="en-US" sz="3200" dirty="0" smtClean="0"/>
              <a:t>hild-caregiver </a:t>
            </a:r>
            <a:r>
              <a:rPr lang="en-US" sz="3200" dirty="0"/>
              <a:t>relationship</a:t>
            </a:r>
          </a:p>
          <a:p>
            <a:pPr lvl="1">
              <a:defRPr/>
            </a:pPr>
            <a:r>
              <a:rPr lang="en-US" sz="3200" dirty="0" smtClean="0"/>
              <a:t>The fit </a:t>
            </a:r>
            <a:r>
              <a:rPr lang="en-US" sz="3200" dirty="0"/>
              <a:t>between the child and the wider social context</a:t>
            </a:r>
          </a:p>
          <a:p>
            <a:pPr lvl="1">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16</a:t>
            </a:fld>
            <a:endParaRPr lang="en-US" dirty="0"/>
          </a:p>
        </p:txBody>
      </p:sp>
    </p:spTree>
    <p:extLst>
      <p:ext uri="{BB962C8B-B14F-4D97-AF65-F5344CB8AC3E}">
        <p14:creationId xmlns:p14="http://schemas.microsoft.com/office/powerpoint/2010/main" val="29693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Shyness and Boldness</a:t>
            </a:r>
          </a:p>
        </p:txBody>
      </p:sp>
      <p:sp>
        <p:nvSpPr>
          <p:cNvPr id="3" name="Content Placeholder 2"/>
          <p:cNvSpPr>
            <a:spLocks noGrp="1"/>
          </p:cNvSpPr>
          <p:nvPr>
            <p:ph idx="1"/>
          </p:nvPr>
        </p:nvSpPr>
        <p:spPr/>
        <p:txBody>
          <a:bodyPr/>
          <a:lstStyle/>
          <a:p>
            <a:pPr>
              <a:defRPr/>
            </a:pPr>
            <a:r>
              <a:rPr lang="en-US" dirty="0"/>
              <a:t>Influences of biology and culture</a:t>
            </a:r>
          </a:p>
          <a:p>
            <a:pPr lvl="1">
              <a:defRPr/>
            </a:pPr>
            <a:r>
              <a:rPr lang="en-US" dirty="0"/>
              <a:t>Behavioral inhibition - How boldly or cautiously a child approaches unfamiliar objects and </a:t>
            </a:r>
            <a:r>
              <a:rPr lang="en-US" dirty="0" smtClean="0"/>
              <a:t>situations.</a:t>
            </a:r>
            <a:endParaRPr lang="en-US" dirty="0"/>
          </a:p>
          <a:p>
            <a:pPr lvl="2">
              <a:defRPr/>
            </a:pPr>
            <a:r>
              <a:rPr lang="en-US" dirty="0"/>
              <a:t>Associated with certain biological characteristics</a:t>
            </a:r>
          </a:p>
          <a:p>
            <a:pPr lvl="2">
              <a:defRPr/>
            </a:pPr>
            <a:r>
              <a:rPr lang="en-US" dirty="0"/>
              <a:t>Most clearly seen when babies are presented with novel stimuli</a:t>
            </a:r>
          </a:p>
          <a:p>
            <a:pPr lvl="1">
              <a:defRPr/>
            </a:pPr>
            <a:r>
              <a:rPr lang="en-US" dirty="0"/>
              <a:t>Environmental influences</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17</a:t>
            </a:fld>
            <a:endParaRPr lang="en-US" dirty="0"/>
          </a:p>
        </p:txBody>
      </p:sp>
    </p:spTree>
    <p:extLst>
      <p:ext uri="{BB962C8B-B14F-4D97-AF65-F5344CB8AC3E}">
        <p14:creationId xmlns:p14="http://schemas.microsoft.com/office/powerpoint/2010/main" val="30641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Trust</a:t>
            </a:r>
            <a:endParaRPr lang="en-US" dirty="0"/>
          </a:p>
        </p:txBody>
      </p:sp>
      <p:sp>
        <p:nvSpPr>
          <p:cNvPr id="3" name="Content Placeholder 2"/>
          <p:cNvSpPr>
            <a:spLocks noGrp="1"/>
          </p:cNvSpPr>
          <p:nvPr>
            <p:ph idx="1"/>
          </p:nvPr>
        </p:nvSpPr>
        <p:spPr/>
        <p:txBody>
          <a:bodyPr/>
          <a:lstStyle/>
          <a:p>
            <a:pPr>
              <a:defRPr/>
            </a:pPr>
            <a:r>
              <a:rPr lang="en-US" sz="3400" b="1" dirty="0" smtClean="0"/>
              <a:t>Trust </a:t>
            </a:r>
            <a:r>
              <a:rPr lang="en-US" sz="3400" b="1" dirty="0"/>
              <a:t>versus mistrust</a:t>
            </a:r>
            <a:r>
              <a:rPr lang="en-US" sz="3400" dirty="0"/>
              <a:t>: </a:t>
            </a:r>
            <a:endParaRPr lang="en-US" sz="3400" dirty="0" smtClean="0"/>
          </a:p>
          <a:p>
            <a:pPr lvl="1">
              <a:defRPr/>
            </a:pPr>
            <a:r>
              <a:rPr lang="en-US" sz="3200" dirty="0"/>
              <a:t>Erikson’s first stage in psychosocial development</a:t>
            </a:r>
          </a:p>
          <a:p>
            <a:pPr lvl="1">
              <a:defRPr/>
            </a:pPr>
            <a:r>
              <a:rPr lang="en-US" sz="3200" dirty="0" smtClean="0"/>
              <a:t>Infants </a:t>
            </a:r>
            <a:r>
              <a:rPr lang="en-US" sz="3200" dirty="0"/>
              <a:t>develop a sense of the reliability of people and </a:t>
            </a:r>
            <a:r>
              <a:rPr lang="en-US" sz="3200" dirty="0" smtClean="0"/>
              <a:t>objects.</a:t>
            </a:r>
            <a:endParaRPr lang="en-US" sz="3200" dirty="0"/>
          </a:p>
          <a:p>
            <a:pPr marL="457200" lvl="1" indent="0">
              <a:buNone/>
              <a:defRPr/>
            </a:pPr>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18</a:t>
            </a:fld>
            <a:endParaRPr lang="en-US" dirty="0"/>
          </a:p>
        </p:txBody>
      </p:sp>
    </p:spTree>
    <p:extLst>
      <p:ext uri="{BB962C8B-B14F-4D97-AF65-F5344CB8AC3E}">
        <p14:creationId xmlns:p14="http://schemas.microsoft.com/office/powerpoint/2010/main" val="31577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Attachment</a:t>
            </a:r>
            <a:endParaRPr lang="en-US" dirty="0"/>
          </a:p>
        </p:txBody>
      </p:sp>
      <p:sp>
        <p:nvSpPr>
          <p:cNvPr id="3" name="Content Placeholder 2"/>
          <p:cNvSpPr>
            <a:spLocks noGrp="1"/>
          </p:cNvSpPr>
          <p:nvPr>
            <p:ph idx="1"/>
          </p:nvPr>
        </p:nvSpPr>
        <p:spPr/>
        <p:txBody>
          <a:bodyPr>
            <a:normAutofit/>
          </a:bodyPr>
          <a:lstStyle/>
          <a:p>
            <a:pPr>
              <a:defRPr/>
            </a:pPr>
            <a:r>
              <a:rPr lang="en-US" sz="3400" b="1" dirty="0" smtClean="0"/>
              <a:t>Attachment</a:t>
            </a:r>
            <a:r>
              <a:rPr lang="en-US" sz="3400" dirty="0"/>
              <a:t>: </a:t>
            </a:r>
            <a:endParaRPr lang="en-US" sz="3400" dirty="0" smtClean="0"/>
          </a:p>
          <a:p>
            <a:pPr lvl="1">
              <a:defRPr/>
            </a:pPr>
            <a:r>
              <a:rPr lang="en-US" sz="3200" dirty="0" smtClean="0"/>
              <a:t>Reciprocal</a:t>
            </a:r>
            <a:r>
              <a:rPr lang="en-US" sz="3200" dirty="0"/>
              <a:t>, enduring tie between infant and </a:t>
            </a:r>
            <a:r>
              <a:rPr lang="en-US" sz="3200" dirty="0" smtClean="0"/>
              <a:t>caregiver, </a:t>
            </a:r>
            <a:r>
              <a:rPr lang="en-US" sz="3200" dirty="0"/>
              <a:t>each of whom contributes to the quality of the </a:t>
            </a:r>
            <a:r>
              <a:rPr lang="en-US" sz="3200" dirty="0" smtClean="0"/>
              <a:t>relationship.</a:t>
            </a:r>
            <a:endParaRPr lang="en-US" sz="3200" dirty="0"/>
          </a:p>
          <a:p>
            <a:pPr lvl="1">
              <a:defRPr/>
            </a:pPr>
            <a:r>
              <a:rPr lang="en-US" sz="3200" dirty="0"/>
              <a:t>Have adaptive value for </a:t>
            </a:r>
            <a:r>
              <a:rPr lang="en-US" sz="3200" dirty="0" smtClean="0"/>
              <a:t>babies, </a:t>
            </a:r>
            <a:r>
              <a:rPr lang="en-US" sz="3200" dirty="0"/>
              <a:t>ensuring that their psychosocial as well as physical needs will be met</a:t>
            </a:r>
          </a:p>
          <a:p>
            <a:pPr lvl="1">
              <a:defRPr/>
            </a:pPr>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19</a:t>
            </a:fld>
            <a:endParaRPr lang="en-US" dirty="0"/>
          </a:p>
        </p:txBody>
      </p:sp>
    </p:spTree>
    <p:extLst>
      <p:ext uri="{BB962C8B-B14F-4D97-AF65-F5344CB8AC3E}">
        <p14:creationId xmlns:p14="http://schemas.microsoft.com/office/powerpoint/2010/main" val="1004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Foundations of Psychosocial Development</a:t>
            </a:r>
          </a:p>
        </p:txBody>
      </p:sp>
      <p:sp>
        <p:nvSpPr>
          <p:cNvPr id="3" name="Content Placeholder 2"/>
          <p:cNvSpPr>
            <a:spLocks noGrp="1"/>
          </p:cNvSpPr>
          <p:nvPr>
            <p:ph idx="1"/>
          </p:nvPr>
        </p:nvSpPr>
        <p:spPr/>
        <p:txBody>
          <a:bodyPr/>
          <a:lstStyle/>
          <a:p>
            <a:pPr>
              <a:defRPr/>
            </a:pPr>
            <a:r>
              <a:rPr lang="en-US" dirty="0">
                <a:cs typeface="Times New Roman" pitchFamily="18" charset="0"/>
              </a:rPr>
              <a:t>Psychosocial development - Combination of  </a:t>
            </a:r>
            <a:r>
              <a:rPr lang="en-US" dirty="0" smtClean="0">
                <a:cs typeface="Times New Roman" pitchFamily="18" charset="0"/>
              </a:rPr>
              <a:t>individual development </a:t>
            </a:r>
            <a:r>
              <a:rPr lang="en-US" dirty="0">
                <a:cs typeface="Times New Roman" pitchFamily="18" charset="0"/>
              </a:rPr>
              <a:t>with social relationships.</a:t>
            </a:r>
          </a:p>
          <a:p>
            <a:pPr lvl="1">
              <a:defRPr/>
            </a:pPr>
            <a:r>
              <a:rPr lang="en-US" dirty="0">
                <a:cs typeface="Times New Roman" pitchFamily="18" charset="0"/>
              </a:rPr>
              <a:t>Emotions</a:t>
            </a:r>
          </a:p>
          <a:p>
            <a:pPr lvl="1">
              <a:defRPr/>
            </a:pPr>
            <a:r>
              <a:rPr lang="en-US" dirty="0" smtClean="0">
                <a:cs typeface="Times New Roman" pitchFamily="18" charset="0"/>
              </a:rPr>
              <a:t>Personality</a:t>
            </a:r>
          </a:p>
          <a:p>
            <a:pPr lvl="2">
              <a:defRPr/>
            </a:pPr>
            <a:r>
              <a:rPr lang="en-US" dirty="0" smtClean="0">
                <a:cs typeface="Times New Roman" pitchFamily="18" charset="0"/>
              </a:rPr>
              <a:t>Temperament</a:t>
            </a:r>
          </a:p>
          <a:p>
            <a:pPr lvl="1">
              <a:defRPr/>
            </a:pPr>
            <a:r>
              <a:rPr lang="en-US" dirty="0" smtClean="0">
                <a:cs typeface="Times New Roman" pitchFamily="18" charset="0"/>
              </a:rPr>
              <a:t>Attachment</a:t>
            </a:r>
          </a:p>
          <a:p>
            <a:pPr lvl="1">
              <a:defRPr/>
            </a:pPr>
            <a:r>
              <a:rPr lang="en-US" dirty="0" smtClean="0">
                <a:cs typeface="Times New Roman" pitchFamily="18" charset="0"/>
              </a:rPr>
              <a:t>Sense of Self</a:t>
            </a:r>
            <a:endParaRPr lang="en-US" dirty="0">
              <a:cs typeface="Times New Roman" pitchFamily="18" charset="0"/>
            </a:endParaRPr>
          </a:p>
          <a:p>
            <a:pPr>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a:t>
            </a:fld>
            <a:endParaRPr lang="en-US" dirty="0"/>
          </a:p>
        </p:txBody>
      </p:sp>
    </p:spTree>
    <p:extLst>
      <p:ext uri="{BB962C8B-B14F-4D97-AF65-F5344CB8AC3E}">
        <p14:creationId xmlns:p14="http://schemas.microsoft.com/office/powerpoint/2010/main" val="40368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74638"/>
            <a:ext cx="8686800" cy="1143000"/>
          </a:xfrm>
        </p:spPr>
        <p:txBody>
          <a:bodyPr/>
          <a:lstStyle/>
          <a:p>
            <a:pPr eaLnBrk="1" hangingPunct="1"/>
            <a:r>
              <a:rPr lang="en-US" altLang="en-US" sz="2400" b="1" smtClean="0"/>
              <a:t>Theories of Attachment</a:t>
            </a:r>
            <a:endParaRPr lang="en-US" altLang="en-US" sz="4600" smtClean="0"/>
          </a:p>
        </p:txBody>
      </p:sp>
      <p:sp>
        <p:nvSpPr>
          <p:cNvPr id="23555" name="Rectangle 3"/>
          <p:cNvSpPr>
            <a:spLocks noGrp="1" noChangeArrowheads="1"/>
          </p:cNvSpPr>
          <p:nvPr>
            <p:ph type="body" idx="1"/>
          </p:nvPr>
        </p:nvSpPr>
        <p:spPr>
          <a:xfrm>
            <a:off x="402769" y="1600200"/>
            <a:ext cx="7518073" cy="4876800"/>
          </a:xfrm>
        </p:spPr>
        <p:txBody>
          <a:bodyPr>
            <a:noAutofit/>
          </a:bodyPr>
          <a:lstStyle/>
          <a:p>
            <a:pPr eaLnBrk="1" hangingPunct="1">
              <a:spcBef>
                <a:spcPts val="0"/>
              </a:spcBef>
              <a:spcAft>
                <a:spcPts val="600"/>
              </a:spcAft>
            </a:pPr>
            <a:r>
              <a:rPr lang="en-US" altLang="en-US" dirty="0" smtClean="0"/>
              <a:t>Cognitive View of Attachment</a:t>
            </a:r>
          </a:p>
          <a:p>
            <a:pPr lvl="1" eaLnBrk="1" hangingPunct="1">
              <a:spcBef>
                <a:spcPts val="0"/>
              </a:spcBef>
              <a:spcAft>
                <a:spcPts val="600"/>
              </a:spcAft>
            </a:pPr>
            <a:r>
              <a:rPr lang="en-US" altLang="en-US" sz="2400" dirty="0" smtClean="0"/>
              <a:t>Infant must develop object permanence prior to forming </a:t>
            </a:r>
            <a:r>
              <a:rPr lang="en-US" altLang="en-US" sz="2400" dirty="0" smtClean="0"/>
              <a:t>attachment</a:t>
            </a:r>
            <a:endParaRPr lang="en-US" altLang="en-US" sz="2400" dirty="0" smtClean="0"/>
          </a:p>
          <a:p>
            <a:pPr eaLnBrk="1" hangingPunct="1">
              <a:spcBef>
                <a:spcPts val="0"/>
              </a:spcBef>
              <a:spcAft>
                <a:spcPts val="600"/>
              </a:spcAft>
            </a:pPr>
            <a:r>
              <a:rPr lang="en-US" altLang="en-US" dirty="0" smtClean="0"/>
              <a:t>Behavioral View of Attachment</a:t>
            </a:r>
          </a:p>
          <a:p>
            <a:pPr lvl="1" eaLnBrk="1" hangingPunct="1">
              <a:spcBef>
                <a:spcPts val="0"/>
              </a:spcBef>
              <a:spcAft>
                <a:spcPts val="600"/>
              </a:spcAft>
            </a:pPr>
            <a:r>
              <a:rPr lang="en-US" altLang="en-US" sz="2400" dirty="0" smtClean="0"/>
              <a:t>Caregiver becomes a conditioned </a:t>
            </a:r>
            <a:r>
              <a:rPr lang="en-US" altLang="en-US" sz="2400" dirty="0" err="1" smtClean="0"/>
              <a:t>reinforcer</a:t>
            </a:r>
            <a:endParaRPr lang="en-US" altLang="en-US" sz="2400" dirty="0" smtClean="0"/>
          </a:p>
          <a:p>
            <a:pPr eaLnBrk="1" hangingPunct="1">
              <a:spcBef>
                <a:spcPts val="0"/>
              </a:spcBef>
              <a:spcAft>
                <a:spcPts val="600"/>
              </a:spcAft>
            </a:pPr>
            <a:r>
              <a:rPr lang="en-US" altLang="en-US" dirty="0" smtClean="0"/>
              <a:t>Psychoanalytic Views of Attachment</a:t>
            </a:r>
          </a:p>
          <a:p>
            <a:pPr lvl="1" eaLnBrk="1" hangingPunct="1">
              <a:spcBef>
                <a:spcPts val="0"/>
              </a:spcBef>
              <a:spcAft>
                <a:spcPts val="600"/>
              </a:spcAft>
            </a:pPr>
            <a:r>
              <a:rPr lang="en-US" altLang="en-US" sz="2400" dirty="0" smtClean="0"/>
              <a:t>Caregiver satisfies infant’s needs </a:t>
            </a:r>
            <a:endParaRPr lang="en-US" altLang="en-US" sz="2400" dirty="0" smtClean="0"/>
          </a:p>
          <a:p>
            <a:pPr marL="457200" lvl="1" indent="0" eaLnBrk="1" hangingPunct="1">
              <a:spcBef>
                <a:spcPts val="0"/>
              </a:spcBef>
              <a:spcAft>
                <a:spcPts val="600"/>
              </a:spcAft>
              <a:buNone/>
            </a:pPr>
            <a:r>
              <a:rPr lang="en-US" altLang="en-US" sz="2400" dirty="0"/>
              <a:t>	</a:t>
            </a:r>
            <a:r>
              <a:rPr lang="en-US" altLang="en-US" sz="2400" dirty="0" smtClean="0"/>
              <a:t>(</a:t>
            </a:r>
            <a:r>
              <a:rPr lang="en-US" altLang="en-US" sz="2400" dirty="0" smtClean="0"/>
              <a:t>food – trust</a:t>
            </a:r>
            <a:r>
              <a:rPr lang="en-US" altLang="en-US" sz="2400" dirty="0" smtClean="0"/>
              <a:t>)</a:t>
            </a:r>
            <a:endParaRPr lang="en-US" altLang="en-US" sz="2400" dirty="0" smtClean="0"/>
          </a:p>
          <a:p>
            <a:pPr eaLnBrk="1" hangingPunct="1">
              <a:spcBef>
                <a:spcPts val="0"/>
              </a:spcBef>
              <a:spcAft>
                <a:spcPts val="600"/>
              </a:spcAft>
            </a:pPr>
            <a:r>
              <a:rPr lang="en-US" altLang="en-US" dirty="0" err="1" smtClean="0"/>
              <a:t>Harlows</a:t>
            </a:r>
            <a:r>
              <a:rPr lang="en-US" altLang="en-US" dirty="0" smtClean="0"/>
              <a:t>’ View of Attachment</a:t>
            </a:r>
          </a:p>
          <a:p>
            <a:pPr lvl="1" eaLnBrk="1" hangingPunct="1">
              <a:spcBef>
                <a:spcPts val="0"/>
              </a:spcBef>
              <a:spcAft>
                <a:spcPts val="600"/>
              </a:spcAft>
            </a:pPr>
            <a:r>
              <a:rPr lang="en-US" altLang="en-US" sz="2400" dirty="0" smtClean="0"/>
              <a:t>Contact comfort is key to </a:t>
            </a:r>
            <a:r>
              <a:rPr lang="en-US" altLang="en-US" sz="2400" dirty="0" smtClean="0"/>
              <a:t>attachment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40125"/>
            <a:ext cx="2125684"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936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Attachment </a:t>
            </a:r>
            <a:r>
              <a:rPr lang="en-US" dirty="0" smtClean="0"/>
              <a:t>Is </a:t>
            </a:r>
            <a:r>
              <a:rPr lang="en-US" dirty="0"/>
              <a:t>Established</a:t>
            </a:r>
          </a:p>
        </p:txBody>
      </p:sp>
      <p:sp>
        <p:nvSpPr>
          <p:cNvPr id="3" name="Content Placeholder 2"/>
          <p:cNvSpPr>
            <a:spLocks noGrp="1"/>
          </p:cNvSpPr>
          <p:nvPr>
            <p:ph idx="1"/>
          </p:nvPr>
        </p:nvSpPr>
        <p:spPr/>
        <p:txBody>
          <a:bodyPr>
            <a:normAutofit/>
          </a:bodyPr>
          <a:lstStyle/>
          <a:p>
            <a:pPr>
              <a:defRPr/>
            </a:pPr>
            <a:r>
              <a:rPr lang="en-US" dirty="0" smtClean="0"/>
              <a:t>Ethology’s View of Attachment</a:t>
            </a:r>
            <a:endParaRPr lang="en-US" dirty="0"/>
          </a:p>
          <a:p>
            <a:pPr>
              <a:defRPr/>
            </a:pPr>
            <a:r>
              <a:rPr lang="en-US" dirty="0" smtClean="0"/>
              <a:t>Bowlby’s </a:t>
            </a:r>
            <a:r>
              <a:rPr lang="en-US" dirty="0"/>
              <a:t>concept</a:t>
            </a:r>
          </a:p>
          <a:p>
            <a:pPr lvl="1">
              <a:defRPr/>
            </a:pPr>
            <a:r>
              <a:rPr lang="en-US" dirty="0" smtClean="0"/>
              <a:t>Adults and children are predisposed to attach.</a:t>
            </a:r>
          </a:p>
          <a:p>
            <a:pPr lvl="1">
              <a:defRPr/>
            </a:pPr>
            <a:r>
              <a:rPr lang="en-US" dirty="0" smtClean="0"/>
              <a:t>Attachment </a:t>
            </a:r>
            <a:r>
              <a:rPr lang="en-US" dirty="0"/>
              <a:t>styles are the result of expectations formed because of repeated interactions with a </a:t>
            </a:r>
            <a:r>
              <a:rPr lang="en-US" dirty="0" smtClean="0"/>
              <a:t>caregiver.</a:t>
            </a:r>
            <a:endParaRPr lang="en-US" dirty="0"/>
          </a:p>
          <a:p>
            <a:pPr lvl="1">
              <a:defRPr/>
            </a:pPr>
            <a:r>
              <a:rPr lang="en-US" dirty="0"/>
              <a:t>Sets of expectations - Working models</a:t>
            </a:r>
          </a:p>
          <a:p>
            <a:pPr lvl="2">
              <a:defRPr/>
            </a:pPr>
            <a:r>
              <a:rPr lang="en-US" dirty="0"/>
              <a:t>Early working models became the blueprint for the dynamics of the </a:t>
            </a:r>
            <a:r>
              <a:rPr lang="en-US" dirty="0" smtClean="0"/>
              <a:t>relationship.</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21</a:t>
            </a:fld>
            <a:endParaRPr lang="en-US" dirty="0"/>
          </a:p>
        </p:txBody>
      </p:sp>
    </p:spTree>
    <p:extLst>
      <p:ext uri="{BB962C8B-B14F-4D97-AF65-F5344CB8AC3E}">
        <p14:creationId xmlns:p14="http://schemas.microsoft.com/office/powerpoint/2010/main" val="541871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858963"/>
            <a:ext cx="8407400" cy="4608512"/>
          </a:xfrm>
        </p:spPr>
        <p:txBody>
          <a:bodyPr>
            <a:normAutofit lnSpcReduction="10000"/>
          </a:bodyPr>
          <a:lstStyle/>
          <a:p>
            <a:pPr marL="0" indent="0" eaLnBrk="1" hangingPunct="1">
              <a:buNone/>
              <a:defRPr/>
            </a:pPr>
            <a:r>
              <a:rPr lang="en-US" dirty="0" smtClean="0"/>
              <a:t>Ainsworth’s</a:t>
            </a:r>
            <a:r>
              <a:rPr lang="en-US" b="1" dirty="0" smtClean="0"/>
              <a:t> </a:t>
            </a:r>
            <a:r>
              <a:rPr lang="en-US" b="1" dirty="0" smtClean="0"/>
              <a:t>Strange Situation</a:t>
            </a:r>
          </a:p>
          <a:p>
            <a:pPr lvl="1" eaLnBrk="1" hangingPunct="1">
              <a:buFont typeface="Arial" charset="0"/>
              <a:buChar char="•"/>
              <a:defRPr/>
            </a:pPr>
            <a:r>
              <a:rPr lang="en-US" dirty="0" smtClean="0"/>
              <a:t>Measures attachment by </a:t>
            </a:r>
            <a:r>
              <a:rPr lang="en-US" dirty="0" smtClean="0"/>
              <a:t>observation; Infant </a:t>
            </a:r>
            <a:r>
              <a:rPr lang="en-US" dirty="0" smtClean="0"/>
              <a:t>experiences series of contexts</a:t>
            </a:r>
          </a:p>
          <a:p>
            <a:pPr lvl="1" eaLnBrk="1" hangingPunct="1">
              <a:buFont typeface="Arial" charset="0"/>
              <a:buChar char="•"/>
              <a:defRPr/>
            </a:pPr>
            <a:r>
              <a:rPr lang="en-US" dirty="0" smtClean="0"/>
              <a:t>Reactions </a:t>
            </a:r>
            <a:r>
              <a:rPr lang="en-US" dirty="0" smtClean="0"/>
              <a:t>to new situation</a:t>
            </a:r>
          </a:p>
          <a:p>
            <a:pPr lvl="2" eaLnBrk="1" hangingPunct="1">
              <a:buFont typeface="Arial" charset="0"/>
              <a:buChar char="•"/>
              <a:defRPr/>
            </a:pPr>
            <a:r>
              <a:rPr lang="en-US" b="1" dirty="0" smtClean="0"/>
              <a:t>Secure</a:t>
            </a:r>
            <a:r>
              <a:rPr lang="en-US" dirty="0" smtClean="0"/>
              <a:t>: Positive, confident exploration</a:t>
            </a:r>
          </a:p>
          <a:p>
            <a:pPr lvl="2" eaLnBrk="1" hangingPunct="1">
              <a:buFont typeface="Arial" charset="0"/>
              <a:buChar char="•"/>
              <a:defRPr/>
            </a:pPr>
            <a:r>
              <a:rPr lang="en-US" b="1" dirty="0" smtClean="0"/>
              <a:t>Insecure-avoidant</a:t>
            </a:r>
            <a:r>
              <a:rPr lang="en-US" dirty="0" smtClean="0"/>
              <a:t>: Little interaction with caregiver, no distress </a:t>
            </a:r>
          </a:p>
          <a:p>
            <a:pPr lvl="2" eaLnBrk="1" hangingPunct="1">
              <a:buFont typeface="Arial" charset="0"/>
              <a:buChar char="•"/>
              <a:defRPr/>
            </a:pPr>
            <a:r>
              <a:rPr lang="en-US" b="1" dirty="0" smtClean="0"/>
              <a:t>Insecure-resistant</a:t>
            </a:r>
            <a:r>
              <a:rPr lang="en-US" dirty="0" smtClean="0"/>
              <a:t>: Clings to caregiver</a:t>
            </a:r>
          </a:p>
          <a:p>
            <a:pPr lvl="2" eaLnBrk="1" hangingPunct="1">
              <a:buFont typeface="Arial" charset="0"/>
              <a:buChar char="•"/>
              <a:defRPr/>
            </a:pPr>
            <a:r>
              <a:rPr lang="en-US" b="1" dirty="0" smtClean="0"/>
              <a:t>Insecure disorganized</a:t>
            </a:r>
            <a:r>
              <a:rPr lang="en-US" dirty="0" smtClean="0"/>
              <a:t>: Disoriented, dazed</a:t>
            </a:r>
          </a:p>
        </p:txBody>
      </p:sp>
      <p:sp>
        <p:nvSpPr>
          <p:cNvPr id="57346" name="Rectangle 2"/>
          <p:cNvSpPr>
            <a:spLocks noGrp="1" noChangeArrowheads="1"/>
          </p:cNvSpPr>
          <p:nvPr>
            <p:ph type="title"/>
          </p:nvPr>
        </p:nvSpPr>
        <p:spPr>
          <a:xfrm>
            <a:off x="368300" y="274638"/>
            <a:ext cx="8380413" cy="1054100"/>
          </a:xfrm>
        </p:spPr>
        <p:txBody>
          <a:bodyPr>
            <a:normAutofit fontScale="90000"/>
          </a:bodyPr>
          <a:lstStyle/>
          <a:p>
            <a:pPr eaLnBrk="1" hangingPunct="1">
              <a:defRPr/>
            </a:pPr>
            <a:r>
              <a:rPr lang="en-US" smtClean="0"/>
              <a:t>Individual Differences in Attachment</a:t>
            </a:r>
          </a:p>
        </p:txBody>
      </p:sp>
    </p:spTree>
    <p:extLst>
      <p:ext uri="{BB962C8B-B14F-4D97-AF65-F5344CB8AC3E}">
        <p14:creationId xmlns:p14="http://schemas.microsoft.com/office/powerpoint/2010/main" val="1204597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defRPr/>
            </a:pPr>
            <a:r>
              <a:rPr lang="en-US" dirty="0" smtClean="0">
                <a:solidFill>
                  <a:schemeClr val="tx1"/>
                </a:solidFill>
                <a:latin typeface="Times New Roman" pitchFamily="18" charset="0"/>
                <a:cs typeface="Times New Roman" pitchFamily="18" charset="0"/>
              </a:rPr>
              <a:t>The Strange Situation</a:t>
            </a:r>
          </a:p>
        </p:txBody>
      </p:sp>
      <p:pic>
        <p:nvPicPr>
          <p:cNvPr id="46082" name="Picture 6" descr="07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00225"/>
            <a:ext cx="3124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descr="070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00225"/>
            <a:ext cx="3124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8" descr="0701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029075"/>
            <a:ext cx="3124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0701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29075"/>
            <a:ext cx="31242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592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Temperament</a:t>
            </a:r>
          </a:p>
        </p:txBody>
      </p:sp>
      <p:sp>
        <p:nvSpPr>
          <p:cNvPr id="3" name="Content Placeholder 2"/>
          <p:cNvSpPr>
            <a:spLocks noGrp="1"/>
          </p:cNvSpPr>
          <p:nvPr>
            <p:ph idx="1"/>
          </p:nvPr>
        </p:nvSpPr>
        <p:spPr/>
        <p:txBody>
          <a:bodyPr/>
          <a:lstStyle/>
          <a:p>
            <a:pPr>
              <a:defRPr/>
            </a:pPr>
            <a:r>
              <a:rPr lang="en-US" dirty="0"/>
              <a:t>Neurological or physiological conditions may underlie temperament differences in </a:t>
            </a:r>
            <a:r>
              <a:rPr lang="en-US" dirty="0" smtClean="0"/>
              <a:t>attachment.</a:t>
            </a:r>
            <a:endParaRPr lang="en-US" dirty="0"/>
          </a:p>
          <a:p>
            <a:pPr>
              <a:defRPr/>
            </a:pPr>
            <a:r>
              <a:rPr lang="en-US" dirty="0"/>
              <a:t>Baby’s temperament </a:t>
            </a:r>
            <a:r>
              <a:rPr lang="en-US" dirty="0" smtClean="0"/>
              <a:t>has:</a:t>
            </a:r>
            <a:endParaRPr lang="en-US" dirty="0"/>
          </a:p>
          <a:p>
            <a:pPr lvl="1">
              <a:defRPr/>
            </a:pPr>
            <a:r>
              <a:rPr lang="en-US" dirty="0"/>
              <a:t>Direct impact on attachment</a:t>
            </a:r>
          </a:p>
          <a:p>
            <a:pPr lvl="1">
              <a:defRPr/>
            </a:pPr>
            <a:r>
              <a:rPr lang="en-US" dirty="0"/>
              <a:t>Indirect impact through its effect on the parents</a:t>
            </a:r>
          </a:p>
          <a:p>
            <a:pPr>
              <a:defRPr/>
            </a:pPr>
            <a:r>
              <a:rPr lang="en-US" dirty="0"/>
              <a:t>Goodness of fit may be a key to understanding security of </a:t>
            </a:r>
            <a:r>
              <a:rPr lang="en-US" dirty="0" smtClean="0"/>
              <a:t>attachment.</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24</a:t>
            </a:fld>
            <a:endParaRPr lang="en-US" dirty="0"/>
          </a:p>
        </p:txBody>
      </p:sp>
    </p:spTree>
    <p:extLst>
      <p:ext uri="{BB962C8B-B14F-4D97-AF65-F5344CB8AC3E}">
        <p14:creationId xmlns:p14="http://schemas.microsoft.com/office/powerpoint/2010/main" val="12633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Effects of Attachment</a:t>
            </a:r>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25</a:t>
            </a:fld>
            <a:endParaRPr lang="en-US" dirty="0"/>
          </a:p>
        </p:txBody>
      </p:sp>
      <p:grpSp>
        <p:nvGrpSpPr>
          <p:cNvPr id="16" name="Group 15"/>
          <p:cNvGrpSpPr/>
          <p:nvPr/>
        </p:nvGrpSpPr>
        <p:grpSpPr>
          <a:xfrm>
            <a:off x="541360" y="1676400"/>
            <a:ext cx="3881217" cy="4800600"/>
            <a:chOff x="541360" y="1676400"/>
            <a:chExt cx="3881217" cy="4800600"/>
          </a:xfrm>
        </p:grpSpPr>
        <p:sp>
          <p:nvSpPr>
            <p:cNvPr id="11" name="Freeform 10"/>
            <p:cNvSpPr/>
            <p:nvPr/>
          </p:nvSpPr>
          <p:spPr>
            <a:xfrm>
              <a:off x="541360" y="1676400"/>
              <a:ext cx="3881177" cy="949717"/>
            </a:xfrm>
            <a:custGeom>
              <a:avLst/>
              <a:gdLst>
                <a:gd name="connsiteX0" fmla="*/ 0 w 3881177"/>
                <a:gd name="connsiteY0" fmla="*/ 0 h 949717"/>
                <a:gd name="connsiteX1" fmla="*/ 3881177 w 3881177"/>
                <a:gd name="connsiteY1" fmla="*/ 0 h 949717"/>
                <a:gd name="connsiteX2" fmla="*/ 3881177 w 3881177"/>
                <a:gd name="connsiteY2" fmla="*/ 949717 h 949717"/>
                <a:gd name="connsiteX3" fmla="*/ 0 w 3881177"/>
                <a:gd name="connsiteY3" fmla="*/ 949717 h 949717"/>
                <a:gd name="connsiteX4" fmla="*/ 0 w 3881177"/>
                <a:gd name="connsiteY4" fmla="*/ 0 h 94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177" h="949717">
                  <a:moveTo>
                    <a:pt x="0" y="0"/>
                  </a:moveTo>
                  <a:lnTo>
                    <a:pt x="3881177" y="0"/>
                  </a:lnTo>
                  <a:lnTo>
                    <a:pt x="3881177" y="949717"/>
                  </a:lnTo>
                  <a:lnTo>
                    <a:pt x="0" y="949717"/>
                  </a:lnTo>
                  <a:lnTo>
                    <a:pt x="0" y="0"/>
                  </a:lnTo>
                  <a:close/>
                </a:path>
              </a:pathLst>
            </a:custGeom>
            <a:solidFill>
              <a:schemeClr val="lt1">
                <a:hueOff val="0"/>
                <a:satOff val="0"/>
                <a:lumOff val="0"/>
              </a:schemeClr>
            </a:solidFill>
            <a:effectLst/>
          </p:spPr>
          <p:style>
            <a:lnRef idx="2">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Securely Attached Toddlers</a:t>
              </a:r>
              <a:endParaRPr lang="en-US" sz="2600" kern="1200" dirty="0"/>
            </a:p>
          </p:txBody>
        </p:sp>
        <p:sp>
          <p:nvSpPr>
            <p:cNvPr id="12" name="Freeform 11"/>
            <p:cNvSpPr/>
            <p:nvPr/>
          </p:nvSpPr>
          <p:spPr>
            <a:xfrm>
              <a:off x="541400" y="2623020"/>
              <a:ext cx="3881177" cy="3853980"/>
            </a:xfrm>
            <a:custGeom>
              <a:avLst/>
              <a:gdLst>
                <a:gd name="connsiteX0" fmla="*/ 0 w 3881177"/>
                <a:gd name="connsiteY0" fmla="*/ 0 h 3853980"/>
                <a:gd name="connsiteX1" fmla="*/ 3881177 w 3881177"/>
                <a:gd name="connsiteY1" fmla="*/ 0 h 3853980"/>
                <a:gd name="connsiteX2" fmla="*/ 3881177 w 3881177"/>
                <a:gd name="connsiteY2" fmla="*/ 3853980 h 3853980"/>
                <a:gd name="connsiteX3" fmla="*/ 0 w 3881177"/>
                <a:gd name="connsiteY3" fmla="*/ 3853980 h 3853980"/>
                <a:gd name="connsiteX4" fmla="*/ 0 w 3881177"/>
                <a:gd name="connsiteY4" fmla="*/ 0 h 385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177" h="3853980">
                  <a:moveTo>
                    <a:pt x="0" y="0"/>
                  </a:moveTo>
                  <a:lnTo>
                    <a:pt x="3881177" y="0"/>
                  </a:lnTo>
                  <a:lnTo>
                    <a:pt x="3881177" y="3853980"/>
                  </a:lnTo>
                  <a:lnTo>
                    <a:pt x="0" y="385398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Have more varied vocabularies</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a positive self-image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curiosity, competency, empathy, and self-confidence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the closest, most stable friendships</a:t>
              </a:r>
              <a:endParaRPr lang="en-US" sz="2600" kern="1200" dirty="0"/>
            </a:p>
          </p:txBody>
        </p:sp>
      </p:grpSp>
      <p:grpSp>
        <p:nvGrpSpPr>
          <p:cNvPr id="17" name="Group 16"/>
          <p:cNvGrpSpPr/>
          <p:nvPr/>
        </p:nvGrpSpPr>
        <p:grpSpPr>
          <a:xfrm>
            <a:off x="4965942" y="1636751"/>
            <a:ext cx="3881177" cy="4803697"/>
            <a:chOff x="4965942" y="1636751"/>
            <a:chExt cx="3881177" cy="4803697"/>
          </a:xfrm>
        </p:grpSpPr>
        <p:sp>
          <p:nvSpPr>
            <p:cNvPr id="13" name="Freeform 12"/>
            <p:cNvSpPr/>
            <p:nvPr/>
          </p:nvSpPr>
          <p:spPr>
            <a:xfrm>
              <a:off x="4965942" y="1636751"/>
              <a:ext cx="3881177" cy="949717"/>
            </a:xfrm>
            <a:custGeom>
              <a:avLst/>
              <a:gdLst>
                <a:gd name="connsiteX0" fmla="*/ 0 w 3881177"/>
                <a:gd name="connsiteY0" fmla="*/ 0 h 949717"/>
                <a:gd name="connsiteX1" fmla="*/ 3881177 w 3881177"/>
                <a:gd name="connsiteY1" fmla="*/ 0 h 949717"/>
                <a:gd name="connsiteX2" fmla="*/ 3881177 w 3881177"/>
                <a:gd name="connsiteY2" fmla="*/ 949717 h 949717"/>
                <a:gd name="connsiteX3" fmla="*/ 0 w 3881177"/>
                <a:gd name="connsiteY3" fmla="*/ 949717 h 949717"/>
                <a:gd name="connsiteX4" fmla="*/ 0 w 3881177"/>
                <a:gd name="connsiteY4" fmla="*/ 0 h 94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177" h="949717">
                  <a:moveTo>
                    <a:pt x="0" y="0"/>
                  </a:moveTo>
                  <a:lnTo>
                    <a:pt x="3881177" y="0"/>
                  </a:lnTo>
                  <a:lnTo>
                    <a:pt x="3881177" y="949717"/>
                  </a:lnTo>
                  <a:lnTo>
                    <a:pt x="0" y="949717"/>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Insecurely Attached Toddlers</a:t>
              </a:r>
              <a:endParaRPr lang="en-US" sz="2600" kern="1200" dirty="0"/>
            </a:p>
          </p:txBody>
        </p:sp>
        <p:sp>
          <p:nvSpPr>
            <p:cNvPr id="14" name="Freeform 13"/>
            <p:cNvSpPr/>
            <p:nvPr/>
          </p:nvSpPr>
          <p:spPr>
            <a:xfrm>
              <a:off x="4965942" y="2586468"/>
              <a:ext cx="3881177" cy="3853980"/>
            </a:xfrm>
            <a:custGeom>
              <a:avLst/>
              <a:gdLst>
                <a:gd name="connsiteX0" fmla="*/ 0 w 3881177"/>
                <a:gd name="connsiteY0" fmla="*/ 0 h 3853980"/>
                <a:gd name="connsiteX1" fmla="*/ 3881177 w 3881177"/>
                <a:gd name="connsiteY1" fmla="*/ 0 h 3853980"/>
                <a:gd name="connsiteX2" fmla="*/ 3881177 w 3881177"/>
                <a:gd name="connsiteY2" fmla="*/ 3853980 h 3853980"/>
                <a:gd name="connsiteX3" fmla="*/ 0 w 3881177"/>
                <a:gd name="connsiteY3" fmla="*/ 3853980 h 3853980"/>
                <a:gd name="connsiteX4" fmla="*/ 0 w 3881177"/>
                <a:gd name="connsiteY4" fmla="*/ 0 h 3853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177" h="3853980">
                  <a:moveTo>
                    <a:pt x="0" y="0"/>
                  </a:moveTo>
                  <a:lnTo>
                    <a:pt x="3881177" y="0"/>
                  </a:lnTo>
                  <a:lnTo>
                    <a:pt x="3881177" y="3853980"/>
                  </a:lnTo>
                  <a:lnTo>
                    <a:pt x="0" y="385398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Show more fear, distress, and anger</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inhibitions and negative emotions in toddlerhood</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hostility toward other children at age 5</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Have dependency during the school years</a:t>
              </a:r>
              <a:endParaRPr lang="en-US" sz="2600" kern="1200" dirty="0"/>
            </a:p>
          </p:txBody>
        </p:sp>
      </p:grpSp>
    </p:spTree>
    <p:extLst>
      <p:ext uri="{BB962C8B-B14F-4D97-AF65-F5344CB8AC3E}">
        <p14:creationId xmlns:p14="http://schemas.microsoft.com/office/powerpoint/2010/main" val="17673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Emotional Communication with Caregivers</a:t>
            </a:r>
          </a:p>
        </p:txBody>
      </p:sp>
      <p:sp>
        <p:nvSpPr>
          <p:cNvPr id="3" name="Content Placeholder 2"/>
          <p:cNvSpPr>
            <a:spLocks noGrp="1"/>
          </p:cNvSpPr>
          <p:nvPr>
            <p:ph idx="1"/>
          </p:nvPr>
        </p:nvSpPr>
        <p:spPr/>
        <p:txBody>
          <a:bodyPr/>
          <a:lstStyle/>
          <a:p>
            <a:pPr marL="0" indent="0">
              <a:buNone/>
              <a:defRPr/>
            </a:pPr>
            <a:r>
              <a:rPr lang="en-US" b="1" dirty="0" smtClean="0"/>
              <a:t>Bidirectional communication and interactions</a:t>
            </a:r>
            <a:endParaRPr lang="en-US" b="1" dirty="0"/>
          </a:p>
          <a:p>
            <a:pPr>
              <a:defRPr/>
            </a:pPr>
            <a:r>
              <a:rPr lang="en-US" b="1" dirty="0" smtClean="0"/>
              <a:t>Mutual </a:t>
            </a:r>
            <a:r>
              <a:rPr lang="en-US" b="1" dirty="0"/>
              <a:t>regulation</a:t>
            </a:r>
            <a:r>
              <a:rPr lang="en-US" dirty="0"/>
              <a:t>: Process by which infant and caregiver communicate emotional states to each other and respond </a:t>
            </a:r>
            <a:r>
              <a:rPr lang="en-US" dirty="0" smtClean="0"/>
              <a:t>appropriately.</a:t>
            </a:r>
            <a:endParaRPr lang="en-US" dirty="0"/>
          </a:p>
          <a:p>
            <a:pPr>
              <a:defRPr/>
            </a:pPr>
            <a:r>
              <a:rPr lang="en-US" b="1" dirty="0" smtClean="0"/>
              <a:t>Social </a:t>
            </a:r>
            <a:r>
              <a:rPr lang="en-US" b="1" dirty="0"/>
              <a:t>referencing</a:t>
            </a:r>
            <a:r>
              <a:rPr lang="en-US" dirty="0"/>
              <a:t>: Understanding an ambiguous situation by seeking out another person’s perception of </a:t>
            </a:r>
            <a:r>
              <a:rPr lang="en-US" dirty="0" smtClean="0"/>
              <a:t>it.</a:t>
            </a:r>
            <a:endParaRPr lang="en-US" dirty="0"/>
          </a:p>
          <a:p>
            <a:pPr>
              <a:defRPr/>
            </a:pPr>
            <a:endParaRPr lang="en-US" dirty="0"/>
          </a:p>
          <a:p>
            <a:pPr>
              <a:defRPr/>
            </a:pPr>
            <a:endParaRPr lang="en-US" dirty="0"/>
          </a:p>
          <a:p>
            <a:pPr>
              <a:defRPr/>
            </a:pPr>
            <a:endParaRPr lang="en-US" dirty="0"/>
          </a:p>
          <a:p>
            <a:pPr>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26</a:t>
            </a:fld>
            <a:endParaRPr lang="en-US" dirty="0"/>
          </a:p>
        </p:txBody>
      </p:sp>
    </p:spTree>
    <p:extLst>
      <p:ext uri="{BB962C8B-B14F-4D97-AF65-F5344CB8AC3E}">
        <p14:creationId xmlns:p14="http://schemas.microsoft.com/office/powerpoint/2010/main" val="1800269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Sense of Self</a:t>
            </a:r>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27</a:t>
            </a:fld>
            <a:endParaRPr lang="en-US" dirty="0"/>
          </a:p>
        </p:txBody>
      </p:sp>
      <p:grpSp>
        <p:nvGrpSpPr>
          <p:cNvPr id="14" name="Group 13"/>
          <p:cNvGrpSpPr/>
          <p:nvPr/>
        </p:nvGrpSpPr>
        <p:grpSpPr>
          <a:xfrm>
            <a:off x="533401" y="1600200"/>
            <a:ext cx="8305800" cy="1517519"/>
            <a:chOff x="533400" y="1803089"/>
            <a:chExt cx="8486633" cy="1314630"/>
          </a:xfrm>
        </p:grpSpPr>
        <p:sp>
          <p:nvSpPr>
            <p:cNvPr id="6" name="Freeform 5"/>
            <p:cNvSpPr/>
            <p:nvPr/>
          </p:nvSpPr>
          <p:spPr>
            <a:xfrm>
              <a:off x="533400" y="2068769"/>
              <a:ext cx="8486633" cy="1048950"/>
            </a:xfrm>
            <a:custGeom>
              <a:avLst/>
              <a:gdLst>
                <a:gd name="connsiteX0" fmla="*/ 0 w 8486633"/>
                <a:gd name="connsiteY0" fmla="*/ 0 h 1048950"/>
                <a:gd name="connsiteX1" fmla="*/ 8486633 w 8486633"/>
                <a:gd name="connsiteY1" fmla="*/ 0 h 1048950"/>
                <a:gd name="connsiteX2" fmla="*/ 8486633 w 8486633"/>
                <a:gd name="connsiteY2" fmla="*/ 1048950 h 1048950"/>
                <a:gd name="connsiteX3" fmla="*/ 0 w 8486633"/>
                <a:gd name="connsiteY3" fmla="*/ 1048950 h 1048950"/>
                <a:gd name="connsiteX4" fmla="*/ 0 w 8486633"/>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633" h="1048950">
                  <a:moveTo>
                    <a:pt x="0" y="0"/>
                  </a:moveTo>
                  <a:lnTo>
                    <a:pt x="8486633" y="0"/>
                  </a:lnTo>
                  <a:lnTo>
                    <a:pt x="8486633" y="1048950"/>
                  </a:lnTo>
                  <a:lnTo>
                    <a:pt x="0" y="104895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8657" tIns="374904" rIns="6586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Sense of self</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Descriptive and evaluative mental picture of one’s abilities and traits</a:t>
              </a:r>
              <a:endParaRPr lang="en-US" sz="1800" kern="1200" dirty="0"/>
            </a:p>
          </p:txBody>
        </p:sp>
        <p:sp>
          <p:nvSpPr>
            <p:cNvPr id="7" name="Freeform 6"/>
            <p:cNvSpPr/>
            <p:nvPr/>
          </p:nvSpPr>
          <p:spPr>
            <a:xfrm>
              <a:off x="957731" y="1803089"/>
              <a:ext cx="5940643" cy="531360"/>
            </a:xfrm>
            <a:custGeom>
              <a:avLst/>
              <a:gdLst>
                <a:gd name="connsiteX0" fmla="*/ 0 w 5940643"/>
                <a:gd name="connsiteY0" fmla="*/ 88562 h 531360"/>
                <a:gd name="connsiteX1" fmla="*/ 88562 w 5940643"/>
                <a:gd name="connsiteY1" fmla="*/ 0 h 531360"/>
                <a:gd name="connsiteX2" fmla="*/ 5852081 w 5940643"/>
                <a:gd name="connsiteY2" fmla="*/ 0 h 531360"/>
                <a:gd name="connsiteX3" fmla="*/ 5940643 w 5940643"/>
                <a:gd name="connsiteY3" fmla="*/ 88562 h 531360"/>
                <a:gd name="connsiteX4" fmla="*/ 5940643 w 5940643"/>
                <a:gd name="connsiteY4" fmla="*/ 442798 h 531360"/>
                <a:gd name="connsiteX5" fmla="*/ 5852081 w 5940643"/>
                <a:gd name="connsiteY5" fmla="*/ 531360 h 531360"/>
                <a:gd name="connsiteX6" fmla="*/ 88562 w 5940643"/>
                <a:gd name="connsiteY6" fmla="*/ 531360 h 531360"/>
                <a:gd name="connsiteX7" fmla="*/ 0 w 5940643"/>
                <a:gd name="connsiteY7" fmla="*/ 442798 h 531360"/>
                <a:gd name="connsiteX8" fmla="*/ 0 w 594064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643" h="531360">
                  <a:moveTo>
                    <a:pt x="0" y="88562"/>
                  </a:moveTo>
                  <a:cubicBezTo>
                    <a:pt x="0" y="39651"/>
                    <a:pt x="39651" y="0"/>
                    <a:pt x="88562" y="0"/>
                  </a:cubicBezTo>
                  <a:lnTo>
                    <a:pt x="5852081" y="0"/>
                  </a:lnTo>
                  <a:cubicBezTo>
                    <a:pt x="5900992" y="0"/>
                    <a:pt x="5940643" y="39651"/>
                    <a:pt x="5940643" y="88562"/>
                  </a:cubicBezTo>
                  <a:lnTo>
                    <a:pt x="5940643" y="442798"/>
                  </a:lnTo>
                  <a:cubicBezTo>
                    <a:pt x="5940643" y="491709"/>
                    <a:pt x="5900992" y="531360"/>
                    <a:pt x="5852081" y="531360"/>
                  </a:cubicBezTo>
                  <a:lnTo>
                    <a:pt x="88562" y="531360"/>
                  </a:lnTo>
                  <a:cubicBezTo>
                    <a:pt x="39651" y="531360"/>
                    <a:pt x="0" y="491709"/>
                    <a:pt x="0" y="442798"/>
                  </a:cubicBezTo>
                  <a:lnTo>
                    <a:pt x="0" y="885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481" tIns="25939" rIns="250481" bIns="25939" numCol="1" spcCol="1270" anchor="ctr" anchorCtr="0">
              <a:noAutofit/>
            </a:bodyPr>
            <a:lstStyle/>
            <a:p>
              <a:pPr lvl="0" algn="l" defTabSz="889000" rtl="0">
                <a:lnSpc>
                  <a:spcPct val="90000"/>
                </a:lnSpc>
                <a:spcBef>
                  <a:spcPct val="0"/>
                </a:spcBef>
                <a:spcAft>
                  <a:spcPct val="35000"/>
                </a:spcAft>
              </a:pPr>
              <a:r>
                <a:rPr lang="en-US" sz="2000" b="0" kern="1200" dirty="0" smtClean="0"/>
                <a:t>Self-concept</a:t>
              </a:r>
              <a:endParaRPr lang="en-US" sz="2000" b="0" kern="1200" dirty="0"/>
            </a:p>
          </p:txBody>
        </p:sp>
      </p:grpSp>
      <p:grpSp>
        <p:nvGrpSpPr>
          <p:cNvPr id="15" name="Group 14"/>
          <p:cNvGrpSpPr/>
          <p:nvPr/>
        </p:nvGrpSpPr>
        <p:grpSpPr>
          <a:xfrm>
            <a:off x="533401" y="3055783"/>
            <a:ext cx="8305800" cy="1190266"/>
            <a:chOff x="533400" y="3214919"/>
            <a:chExt cx="8486633" cy="1031130"/>
          </a:xfrm>
        </p:grpSpPr>
        <p:sp>
          <p:nvSpPr>
            <p:cNvPr id="8" name="Freeform 7"/>
            <p:cNvSpPr/>
            <p:nvPr/>
          </p:nvSpPr>
          <p:spPr>
            <a:xfrm>
              <a:off x="533400" y="3480599"/>
              <a:ext cx="8486633" cy="765450"/>
            </a:xfrm>
            <a:custGeom>
              <a:avLst/>
              <a:gdLst>
                <a:gd name="connsiteX0" fmla="*/ 0 w 8486633"/>
                <a:gd name="connsiteY0" fmla="*/ 0 h 765450"/>
                <a:gd name="connsiteX1" fmla="*/ 8486633 w 8486633"/>
                <a:gd name="connsiteY1" fmla="*/ 0 h 765450"/>
                <a:gd name="connsiteX2" fmla="*/ 8486633 w 8486633"/>
                <a:gd name="connsiteY2" fmla="*/ 765450 h 765450"/>
                <a:gd name="connsiteX3" fmla="*/ 0 w 8486633"/>
                <a:gd name="connsiteY3" fmla="*/ 765450 h 765450"/>
                <a:gd name="connsiteX4" fmla="*/ 0 w 8486633"/>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633" h="765450">
                  <a:moveTo>
                    <a:pt x="0" y="0"/>
                  </a:moveTo>
                  <a:lnTo>
                    <a:pt x="8486633" y="0"/>
                  </a:lnTo>
                  <a:lnTo>
                    <a:pt x="8486633" y="765450"/>
                  </a:lnTo>
                  <a:lnTo>
                    <a:pt x="0" y="76545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8657" tIns="374904" rIns="6586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Realization that infants can control their external events</a:t>
              </a:r>
              <a:endParaRPr lang="en-US" sz="1800" kern="1200" dirty="0"/>
            </a:p>
          </p:txBody>
        </p:sp>
        <p:sp>
          <p:nvSpPr>
            <p:cNvPr id="9" name="Freeform 8"/>
            <p:cNvSpPr/>
            <p:nvPr/>
          </p:nvSpPr>
          <p:spPr>
            <a:xfrm>
              <a:off x="957731" y="3214919"/>
              <a:ext cx="5940643" cy="531360"/>
            </a:xfrm>
            <a:custGeom>
              <a:avLst/>
              <a:gdLst>
                <a:gd name="connsiteX0" fmla="*/ 0 w 5940643"/>
                <a:gd name="connsiteY0" fmla="*/ 88562 h 531360"/>
                <a:gd name="connsiteX1" fmla="*/ 88562 w 5940643"/>
                <a:gd name="connsiteY1" fmla="*/ 0 h 531360"/>
                <a:gd name="connsiteX2" fmla="*/ 5852081 w 5940643"/>
                <a:gd name="connsiteY2" fmla="*/ 0 h 531360"/>
                <a:gd name="connsiteX3" fmla="*/ 5940643 w 5940643"/>
                <a:gd name="connsiteY3" fmla="*/ 88562 h 531360"/>
                <a:gd name="connsiteX4" fmla="*/ 5940643 w 5940643"/>
                <a:gd name="connsiteY4" fmla="*/ 442798 h 531360"/>
                <a:gd name="connsiteX5" fmla="*/ 5852081 w 5940643"/>
                <a:gd name="connsiteY5" fmla="*/ 531360 h 531360"/>
                <a:gd name="connsiteX6" fmla="*/ 88562 w 5940643"/>
                <a:gd name="connsiteY6" fmla="*/ 531360 h 531360"/>
                <a:gd name="connsiteX7" fmla="*/ 0 w 5940643"/>
                <a:gd name="connsiteY7" fmla="*/ 442798 h 531360"/>
                <a:gd name="connsiteX8" fmla="*/ 0 w 594064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643" h="531360">
                  <a:moveTo>
                    <a:pt x="0" y="88562"/>
                  </a:moveTo>
                  <a:cubicBezTo>
                    <a:pt x="0" y="39651"/>
                    <a:pt x="39651" y="0"/>
                    <a:pt x="88562" y="0"/>
                  </a:cubicBezTo>
                  <a:lnTo>
                    <a:pt x="5852081" y="0"/>
                  </a:lnTo>
                  <a:cubicBezTo>
                    <a:pt x="5900992" y="0"/>
                    <a:pt x="5940643" y="39651"/>
                    <a:pt x="5940643" y="88562"/>
                  </a:cubicBezTo>
                  <a:lnTo>
                    <a:pt x="5940643" y="442798"/>
                  </a:lnTo>
                  <a:cubicBezTo>
                    <a:pt x="5940643" y="491709"/>
                    <a:pt x="5900992" y="531360"/>
                    <a:pt x="5852081" y="531360"/>
                  </a:cubicBezTo>
                  <a:lnTo>
                    <a:pt x="88562" y="531360"/>
                  </a:lnTo>
                  <a:cubicBezTo>
                    <a:pt x="39651" y="531360"/>
                    <a:pt x="0" y="491709"/>
                    <a:pt x="0" y="442798"/>
                  </a:cubicBezTo>
                  <a:lnTo>
                    <a:pt x="0" y="885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481" tIns="25939" rIns="250481" bIns="25939" numCol="1" spcCol="1270" anchor="ctr" anchorCtr="0">
              <a:noAutofit/>
            </a:bodyPr>
            <a:lstStyle/>
            <a:p>
              <a:pPr lvl="0" algn="l" defTabSz="889000" rtl="0">
                <a:lnSpc>
                  <a:spcPct val="90000"/>
                </a:lnSpc>
                <a:spcBef>
                  <a:spcPct val="0"/>
                </a:spcBef>
                <a:spcAft>
                  <a:spcPct val="35000"/>
                </a:spcAft>
              </a:pPr>
              <a:r>
                <a:rPr lang="en-US" sz="2000" b="0" kern="1200" dirty="0" smtClean="0"/>
                <a:t>Personal agency  </a:t>
              </a:r>
              <a:endParaRPr lang="en-US" sz="2000" b="0" kern="1200" dirty="0"/>
            </a:p>
          </p:txBody>
        </p:sp>
      </p:grpSp>
      <p:grpSp>
        <p:nvGrpSpPr>
          <p:cNvPr id="16" name="Group 15"/>
          <p:cNvGrpSpPr/>
          <p:nvPr/>
        </p:nvGrpSpPr>
        <p:grpSpPr>
          <a:xfrm>
            <a:off x="533401" y="4184114"/>
            <a:ext cx="8305800" cy="1190266"/>
            <a:chOff x="533400" y="4343250"/>
            <a:chExt cx="8486633" cy="1031130"/>
          </a:xfrm>
        </p:grpSpPr>
        <p:sp>
          <p:nvSpPr>
            <p:cNvPr id="10" name="Freeform 9"/>
            <p:cNvSpPr/>
            <p:nvPr/>
          </p:nvSpPr>
          <p:spPr>
            <a:xfrm>
              <a:off x="533400" y="4608930"/>
              <a:ext cx="8486633" cy="765450"/>
            </a:xfrm>
            <a:custGeom>
              <a:avLst/>
              <a:gdLst>
                <a:gd name="connsiteX0" fmla="*/ 0 w 8486633"/>
                <a:gd name="connsiteY0" fmla="*/ 0 h 765450"/>
                <a:gd name="connsiteX1" fmla="*/ 8486633 w 8486633"/>
                <a:gd name="connsiteY1" fmla="*/ 0 h 765450"/>
                <a:gd name="connsiteX2" fmla="*/ 8486633 w 8486633"/>
                <a:gd name="connsiteY2" fmla="*/ 765450 h 765450"/>
                <a:gd name="connsiteX3" fmla="*/ 0 w 8486633"/>
                <a:gd name="connsiteY3" fmla="*/ 765450 h 765450"/>
                <a:gd name="connsiteX4" fmla="*/ 0 w 8486633"/>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633" h="765450">
                  <a:moveTo>
                    <a:pt x="0" y="0"/>
                  </a:moveTo>
                  <a:lnTo>
                    <a:pt x="8486633" y="0"/>
                  </a:lnTo>
                  <a:lnTo>
                    <a:pt x="8486633" y="765450"/>
                  </a:lnTo>
                  <a:lnTo>
                    <a:pt x="0" y="76545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8657" tIns="374904" rIns="6586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Sense of being a physical whole with boundaries separate from the world</a:t>
              </a:r>
              <a:endParaRPr lang="en-US" sz="1800" kern="1200" dirty="0"/>
            </a:p>
          </p:txBody>
        </p:sp>
        <p:sp>
          <p:nvSpPr>
            <p:cNvPr id="11" name="Freeform 10"/>
            <p:cNvSpPr/>
            <p:nvPr/>
          </p:nvSpPr>
          <p:spPr>
            <a:xfrm>
              <a:off x="957731" y="4343250"/>
              <a:ext cx="5940643" cy="531360"/>
            </a:xfrm>
            <a:custGeom>
              <a:avLst/>
              <a:gdLst>
                <a:gd name="connsiteX0" fmla="*/ 0 w 5940643"/>
                <a:gd name="connsiteY0" fmla="*/ 88562 h 531360"/>
                <a:gd name="connsiteX1" fmla="*/ 88562 w 5940643"/>
                <a:gd name="connsiteY1" fmla="*/ 0 h 531360"/>
                <a:gd name="connsiteX2" fmla="*/ 5852081 w 5940643"/>
                <a:gd name="connsiteY2" fmla="*/ 0 h 531360"/>
                <a:gd name="connsiteX3" fmla="*/ 5940643 w 5940643"/>
                <a:gd name="connsiteY3" fmla="*/ 88562 h 531360"/>
                <a:gd name="connsiteX4" fmla="*/ 5940643 w 5940643"/>
                <a:gd name="connsiteY4" fmla="*/ 442798 h 531360"/>
                <a:gd name="connsiteX5" fmla="*/ 5852081 w 5940643"/>
                <a:gd name="connsiteY5" fmla="*/ 531360 h 531360"/>
                <a:gd name="connsiteX6" fmla="*/ 88562 w 5940643"/>
                <a:gd name="connsiteY6" fmla="*/ 531360 h 531360"/>
                <a:gd name="connsiteX7" fmla="*/ 0 w 5940643"/>
                <a:gd name="connsiteY7" fmla="*/ 442798 h 531360"/>
                <a:gd name="connsiteX8" fmla="*/ 0 w 594064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643" h="531360">
                  <a:moveTo>
                    <a:pt x="0" y="88562"/>
                  </a:moveTo>
                  <a:cubicBezTo>
                    <a:pt x="0" y="39651"/>
                    <a:pt x="39651" y="0"/>
                    <a:pt x="88562" y="0"/>
                  </a:cubicBezTo>
                  <a:lnTo>
                    <a:pt x="5852081" y="0"/>
                  </a:lnTo>
                  <a:cubicBezTo>
                    <a:pt x="5900992" y="0"/>
                    <a:pt x="5940643" y="39651"/>
                    <a:pt x="5940643" y="88562"/>
                  </a:cubicBezTo>
                  <a:lnTo>
                    <a:pt x="5940643" y="442798"/>
                  </a:lnTo>
                  <a:cubicBezTo>
                    <a:pt x="5940643" y="491709"/>
                    <a:pt x="5900992" y="531360"/>
                    <a:pt x="5852081" y="531360"/>
                  </a:cubicBezTo>
                  <a:lnTo>
                    <a:pt x="88562" y="531360"/>
                  </a:lnTo>
                  <a:cubicBezTo>
                    <a:pt x="39651" y="531360"/>
                    <a:pt x="0" y="491709"/>
                    <a:pt x="0" y="442798"/>
                  </a:cubicBezTo>
                  <a:lnTo>
                    <a:pt x="0" y="885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481" tIns="25939" rIns="250481" bIns="25939" numCol="1" spcCol="1270" anchor="ctr" anchorCtr="0">
              <a:noAutofit/>
            </a:bodyPr>
            <a:lstStyle/>
            <a:p>
              <a:pPr lvl="0" algn="l" defTabSz="889000" rtl="0">
                <a:lnSpc>
                  <a:spcPct val="90000"/>
                </a:lnSpc>
                <a:spcBef>
                  <a:spcPct val="0"/>
                </a:spcBef>
                <a:spcAft>
                  <a:spcPct val="35000"/>
                </a:spcAft>
              </a:pPr>
              <a:r>
                <a:rPr lang="en-US" sz="2000" b="0" kern="1200" dirty="0" smtClean="0"/>
                <a:t>Self-coherence </a:t>
              </a:r>
              <a:endParaRPr lang="en-US" sz="2000" b="0" kern="1200" dirty="0"/>
            </a:p>
          </p:txBody>
        </p:sp>
      </p:grpSp>
      <p:grpSp>
        <p:nvGrpSpPr>
          <p:cNvPr id="17" name="Group 16"/>
          <p:cNvGrpSpPr/>
          <p:nvPr/>
        </p:nvGrpSpPr>
        <p:grpSpPr>
          <a:xfrm>
            <a:off x="533401" y="5312446"/>
            <a:ext cx="8305800" cy="1126456"/>
            <a:chOff x="533400" y="5471580"/>
            <a:chExt cx="8486633" cy="975851"/>
          </a:xfrm>
        </p:grpSpPr>
        <p:sp>
          <p:nvSpPr>
            <p:cNvPr id="12" name="Freeform 11"/>
            <p:cNvSpPr/>
            <p:nvPr/>
          </p:nvSpPr>
          <p:spPr>
            <a:xfrm>
              <a:off x="533400" y="5737260"/>
              <a:ext cx="8486633" cy="710171"/>
            </a:xfrm>
            <a:custGeom>
              <a:avLst/>
              <a:gdLst>
                <a:gd name="connsiteX0" fmla="*/ 0 w 8486633"/>
                <a:gd name="connsiteY0" fmla="*/ 0 h 765450"/>
                <a:gd name="connsiteX1" fmla="*/ 8486633 w 8486633"/>
                <a:gd name="connsiteY1" fmla="*/ 0 h 765450"/>
                <a:gd name="connsiteX2" fmla="*/ 8486633 w 8486633"/>
                <a:gd name="connsiteY2" fmla="*/ 765450 h 765450"/>
                <a:gd name="connsiteX3" fmla="*/ 0 w 8486633"/>
                <a:gd name="connsiteY3" fmla="*/ 765450 h 765450"/>
                <a:gd name="connsiteX4" fmla="*/ 0 w 8486633"/>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6633" h="765450">
                  <a:moveTo>
                    <a:pt x="0" y="0"/>
                  </a:moveTo>
                  <a:lnTo>
                    <a:pt x="8486633" y="0"/>
                  </a:lnTo>
                  <a:lnTo>
                    <a:pt x="8486633" y="765450"/>
                  </a:lnTo>
                  <a:lnTo>
                    <a:pt x="0" y="76545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8657" tIns="374904" rIns="658657"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Conscious knowledge of the self as a distinct, identifiable being</a:t>
              </a:r>
              <a:endParaRPr lang="en-US" sz="1800" kern="1200" dirty="0"/>
            </a:p>
          </p:txBody>
        </p:sp>
        <p:sp>
          <p:nvSpPr>
            <p:cNvPr id="13" name="Freeform 12"/>
            <p:cNvSpPr/>
            <p:nvPr/>
          </p:nvSpPr>
          <p:spPr>
            <a:xfrm>
              <a:off x="957731" y="5471580"/>
              <a:ext cx="5940643" cy="531360"/>
            </a:xfrm>
            <a:custGeom>
              <a:avLst/>
              <a:gdLst>
                <a:gd name="connsiteX0" fmla="*/ 0 w 5940643"/>
                <a:gd name="connsiteY0" fmla="*/ 88562 h 531360"/>
                <a:gd name="connsiteX1" fmla="*/ 88562 w 5940643"/>
                <a:gd name="connsiteY1" fmla="*/ 0 h 531360"/>
                <a:gd name="connsiteX2" fmla="*/ 5852081 w 5940643"/>
                <a:gd name="connsiteY2" fmla="*/ 0 h 531360"/>
                <a:gd name="connsiteX3" fmla="*/ 5940643 w 5940643"/>
                <a:gd name="connsiteY3" fmla="*/ 88562 h 531360"/>
                <a:gd name="connsiteX4" fmla="*/ 5940643 w 5940643"/>
                <a:gd name="connsiteY4" fmla="*/ 442798 h 531360"/>
                <a:gd name="connsiteX5" fmla="*/ 5852081 w 5940643"/>
                <a:gd name="connsiteY5" fmla="*/ 531360 h 531360"/>
                <a:gd name="connsiteX6" fmla="*/ 88562 w 5940643"/>
                <a:gd name="connsiteY6" fmla="*/ 531360 h 531360"/>
                <a:gd name="connsiteX7" fmla="*/ 0 w 5940643"/>
                <a:gd name="connsiteY7" fmla="*/ 442798 h 531360"/>
                <a:gd name="connsiteX8" fmla="*/ 0 w 5940643"/>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643" h="531360">
                  <a:moveTo>
                    <a:pt x="0" y="88562"/>
                  </a:moveTo>
                  <a:cubicBezTo>
                    <a:pt x="0" y="39651"/>
                    <a:pt x="39651" y="0"/>
                    <a:pt x="88562" y="0"/>
                  </a:cubicBezTo>
                  <a:lnTo>
                    <a:pt x="5852081" y="0"/>
                  </a:lnTo>
                  <a:cubicBezTo>
                    <a:pt x="5900992" y="0"/>
                    <a:pt x="5940643" y="39651"/>
                    <a:pt x="5940643" y="88562"/>
                  </a:cubicBezTo>
                  <a:lnTo>
                    <a:pt x="5940643" y="442798"/>
                  </a:lnTo>
                  <a:cubicBezTo>
                    <a:pt x="5940643" y="491709"/>
                    <a:pt x="5900992" y="531360"/>
                    <a:pt x="5852081" y="531360"/>
                  </a:cubicBezTo>
                  <a:lnTo>
                    <a:pt x="88562" y="531360"/>
                  </a:lnTo>
                  <a:cubicBezTo>
                    <a:pt x="39651" y="531360"/>
                    <a:pt x="0" y="491709"/>
                    <a:pt x="0" y="442798"/>
                  </a:cubicBezTo>
                  <a:lnTo>
                    <a:pt x="0" y="885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481" tIns="25939" rIns="250481" bIns="25939" numCol="1" spcCol="1270" anchor="ctr" anchorCtr="0">
              <a:noAutofit/>
            </a:bodyPr>
            <a:lstStyle/>
            <a:p>
              <a:pPr lvl="0" algn="l" defTabSz="889000" rtl="0">
                <a:lnSpc>
                  <a:spcPct val="90000"/>
                </a:lnSpc>
                <a:spcBef>
                  <a:spcPct val="0"/>
                </a:spcBef>
                <a:spcAft>
                  <a:spcPct val="35000"/>
                </a:spcAft>
              </a:pPr>
              <a:r>
                <a:rPr lang="en-US" sz="2000" b="0" kern="1200" dirty="0" smtClean="0"/>
                <a:t>Self-representation </a:t>
              </a:r>
              <a:endParaRPr lang="en-US" sz="2000" b="0" kern="1200" dirty="0"/>
            </a:p>
          </p:txBody>
        </p:sp>
      </p:grpSp>
    </p:spTree>
    <p:extLst>
      <p:ext uri="{BB962C8B-B14F-4D97-AF65-F5344CB8AC3E}">
        <p14:creationId xmlns:p14="http://schemas.microsoft.com/office/powerpoint/2010/main" val="14641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Autonomy</a:t>
            </a:r>
          </a:p>
        </p:txBody>
      </p:sp>
      <p:sp>
        <p:nvSpPr>
          <p:cNvPr id="3" name="Content Placeholder 2"/>
          <p:cNvSpPr>
            <a:spLocks noGrp="1"/>
          </p:cNvSpPr>
          <p:nvPr>
            <p:ph idx="1"/>
          </p:nvPr>
        </p:nvSpPr>
        <p:spPr/>
        <p:txBody>
          <a:bodyPr/>
          <a:lstStyle/>
          <a:p>
            <a:pPr>
              <a:defRPr/>
            </a:pPr>
            <a:r>
              <a:rPr lang="en-US" b="1" dirty="0"/>
              <a:t>Autonomy versus shame and doubt</a:t>
            </a:r>
            <a:r>
              <a:rPr lang="en-US" dirty="0"/>
              <a:t>: Children achieve a balance between self-determination and control by </a:t>
            </a:r>
            <a:r>
              <a:rPr lang="en-US" dirty="0" smtClean="0"/>
              <a:t>others.</a:t>
            </a:r>
            <a:endParaRPr lang="en-US" dirty="0"/>
          </a:p>
          <a:p>
            <a:pPr lvl="1">
              <a:defRPr/>
            </a:pPr>
            <a:r>
              <a:rPr lang="en-US" dirty="0"/>
              <a:t>Erikson’s second stage in psychosocial </a:t>
            </a:r>
            <a:r>
              <a:rPr lang="en-US" dirty="0" smtClean="0"/>
              <a:t>development.</a:t>
            </a:r>
            <a:endParaRPr lang="en-US" b="1" dirty="0"/>
          </a:p>
          <a:p>
            <a:pPr lvl="1">
              <a:defRPr/>
            </a:pPr>
            <a:r>
              <a:rPr lang="en-US" dirty="0"/>
              <a:t>Negativism - Tendency to shout </a:t>
            </a:r>
            <a:r>
              <a:rPr lang="en-US" dirty="0" smtClean="0"/>
              <a:t>“no” </a:t>
            </a:r>
            <a:r>
              <a:rPr lang="en-US" dirty="0"/>
              <a:t>just for the sake of resisting </a:t>
            </a:r>
            <a:r>
              <a:rPr lang="en-US" dirty="0" smtClean="0"/>
              <a:t>authority.</a:t>
            </a:r>
            <a:endParaRPr lang="en-US" dirty="0"/>
          </a:p>
          <a:p>
            <a:endParaRPr lang="en-US" dirty="0" smtClean="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28</a:t>
            </a:fld>
            <a:endParaRPr lang="en-US" dirty="0"/>
          </a:p>
        </p:txBody>
      </p:sp>
    </p:spTree>
    <p:extLst>
      <p:ext uri="{BB962C8B-B14F-4D97-AF65-F5344CB8AC3E}">
        <p14:creationId xmlns:p14="http://schemas.microsoft.com/office/powerpoint/2010/main" val="828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29</a:t>
            </a:fld>
            <a:endParaRPr lang="en-US" dirty="0"/>
          </a:p>
        </p:txBody>
      </p:sp>
      <p:pic>
        <p:nvPicPr>
          <p:cNvPr id="1026" name="Picture 2" descr="\\172.50.0.5\epub\P16275112_HSSL_OLC_2013_A\Customer Supplied Data\Alpana\Martorell_13e\Digital images\ch08_labeled\pap35430_t08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8763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6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Emotions</a:t>
            </a:r>
            <a:endParaRPr lang="en-US" dirty="0"/>
          </a:p>
        </p:txBody>
      </p:sp>
      <p:sp>
        <p:nvSpPr>
          <p:cNvPr id="3" name="Content Placeholder 2"/>
          <p:cNvSpPr>
            <a:spLocks noGrp="1"/>
          </p:cNvSpPr>
          <p:nvPr>
            <p:ph idx="1"/>
          </p:nvPr>
        </p:nvSpPr>
        <p:spPr/>
        <p:txBody>
          <a:bodyPr/>
          <a:lstStyle/>
          <a:p>
            <a:pPr>
              <a:defRPr/>
            </a:pPr>
            <a:r>
              <a:rPr lang="en-US" dirty="0">
                <a:cs typeface="Times New Roman" pitchFamily="18" charset="0"/>
              </a:rPr>
              <a:t>Subjective reactions to experience that are associated with physiological and behavioral </a:t>
            </a:r>
            <a:r>
              <a:rPr lang="en-US" dirty="0" smtClean="0">
                <a:cs typeface="Times New Roman" pitchFamily="18" charset="0"/>
              </a:rPr>
              <a:t>changes.</a:t>
            </a:r>
            <a:endParaRPr lang="en-US" dirty="0">
              <a:cs typeface="Times New Roman" pitchFamily="18" charset="0"/>
            </a:endParaRPr>
          </a:p>
          <a:p>
            <a:pPr>
              <a:defRPr/>
            </a:pPr>
            <a:r>
              <a:rPr lang="en-US" dirty="0"/>
              <a:t>Develop during infancy and </a:t>
            </a:r>
            <a:r>
              <a:rPr lang="en-US" dirty="0" smtClean="0"/>
              <a:t>are </a:t>
            </a:r>
            <a:r>
              <a:rPr lang="en-US" dirty="0"/>
              <a:t>a basic element of </a:t>
            </a:r>
            <a:r>
              <a:rPr lang="en-US" dirty="0" smtClean="0"/>
              <a:t>personality.</a:t>
            </a:r>
            <a:endParaRPr lang="en-US" dirty="0"/>
          </a:p>
          <a:p>
            <a:pPr>
              <a:defRPr/>
            </a:pPr>
            <a:r>
              <a:rPr lang="en-US" dirty="0"/>
              <a:t>Culture influences the way people:</a:t>
            </a:r>
          </a:p>
          <a:p>
            <a:pPr lvl="1">
              <a:defRPr/>
            </a:pPr>
            <a:r>
              <a:rPr lang="en-US" dirty="0"/>
              <a:t>Feel about a situation </a:t>
            </a:r>
          </a:p>
          <a:p>
            <a:pPr lvl="1">
              <a:defRPr/>
            </a:pPr>
            <a:r>
              <a:rPr lang="en-US" dirty="0"/>
              <a:t>Show their emotions</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a:t>
            </a:fld>
            <a:endParaRPr lang="en-US" dirty="0"/>
          </a:p>
        </p:txBody>
      </p:sp>
    </p:spTree>
    <p:extLst>
      <p:ext uri="{BB962C8B-B14F-4D97-AF65-F5344CB8AC3E}">
        <p14:creationId xmlns:p14="http://schemas.microsoft.com/office/powerpoint/2010/main" val="7808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Self-Regulation</a:t>
            </a:r>
          </a:p>
        </p:txBody>
      </p:sp>
      <p:sp>
        <p:nvSpPr>
          <p:cNvPr id="3" name="Content Placeholder 2"/>
          <p:cNvSpPr>
            <a:spLocks noGrp="1"/>
          </p:cNvSpPr>
          <p:nvPr>
            <p:ph idx="1"/>
          </p:nvPr>
        </p:nvSpPr>
        <p:spPr/>
        <p:txBody>
          <a:bodyPr>
            <a:normAutofit fontScale="92500" lnSpcReduction="20000"/>
          </a:bodyPr>
          <a:lstStyle/>
          <a:p>
            <a:pPr marL="0" lvl="0" indent="0">
              <a:buNone/>
              <a:defRPr/>
            </a:pPr>
            <a:r>
              <a:rPr lang="en-US" b="1" dirty="0" smtClean="0"/>
              <a:t>Self-regulation</a:t>
            </a:r>
            <a:r>
              <a:rPr lang="en-US" dirty="0" smtClean="0"/>
              <a:t>: </a:t>
            </a:r>
            <a:endParaRPr lang="en-US" dirty="0" smtClean="0"/>
          </a:p>
          <a:p>
            <a:pPr lvl="0">
              <a:defRPr/>
            </a:pPr>
            <a:r>
              <a:rPr lang="en-US" dirty="0" smtClean="0"/>
              <a:t>Independent </a:t>
            </a:r>
            <a:r>
              <a:rPr lang="en-US" dirty="0"/>
              <a:t>control of behavior of a person to conform to understood social </a:t>
            </a:r>
            <a:r>
              <a:rPr lang="en-US" dirty="0" smtClean="0"/>
              <a:t>expectations.</a:t>
            </a:r>
            <a:endParaRPr lang="en-US" dirty="0"/>
          </a:p>
          <a:p>
            <a:pPr>
              <a:defRPr/>
            </a:pPr>
            <a:r>
              <a:rPr lang="en-US" dirty="0" smtClean="0"/>
              <a:t>Foundation </a:t>
            </a:r>
            <a:r>
              <a:rPr lang="en-US" dirty="0"/>
              <a:t>of socialization</a:t>
            </a:r>
          </a:p>
          <a:p>
            <a:pPr>
              <a:defRPr/>
            </a:pPr>
            <a:r>
              <a:rPr lang="en-US" dirty="0"/>
              <a:t>Links all domains of development</a:t>
            </a:r>
          </a:p>
          <a:p>
            <a:pPr lvl="1">
              <a:defRPr/>
            </a:pPr>
            <a:r>
              <a:rPr lang="en-US" dirty="0" smtClean="0"/>
              <a:t>Physical</a:t>
            </a:r>
            <a:endParaRPr lang="en-US" dirty="0"/>
          </a:p>
          <a:p>
            <a:pPr lvl="1">
              <a:defRPr/>
            </a:pPr>
            <a:r>
              <a:rPr lang="en-US" dirty="0" smtClean="0"/>
              <a:t>Cognitive</a:t>
            </a:r>
            <a:endParaRPr lang="en-US" dirty="0"/>
          </a:p>
          <a:p>
            <a:pPr lvl="1">
              <a:defRPr/>
            </a:pPr>
            <a:r>
              <a:rPr lang="en-US" dirty="0" smtClean="0"/>
              <a:t>Social</a:t>
            </a:r>
            <a:endParaRPr lang="en-US" dirty="0"/>
          </a:p>
          <a:p>
            <a:pPr lvl="1">
              <a:defRPr/>
            </a:pPr>
            <a:r>
              <a:rPr lang="en-US" dirty="0" smtClean="0"/>
              <a:t>Emotional</a:t>
            </a:r>
            <a:endParaRPr lang="en-US" dirty="0"/>
          </a:p>
          <a:p>
            <a:pPr>
              <a:defRPr/>
            </a:pPr>
            <a:endParaRPr lang="en-US" b="1"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30</a:t>
            </a:fld>
            <a:endParaRPr lang="en-US" dirty="0"/>
          </a:p>
        </p:txBody>
      </p:sp>
    </p:spTree>
    <p:extLst>
      <p:ext uri="{BB962C8B-B14F-4D97-AF65-F5344CB8AC3E}">
        <p14:creationId xmlns:p14="http://schemas.microsoft.com/office/powerpoint/2010/main" val="22019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Self-Regulation</a:t>
            </a:r>
          </a:p>
        </p:txBody>
      </p:sp>
      <p:sp>
        <p:nvSpPr>
          <p:cNvPr id="3" name="Content Placeholder 2"/>
          <p:cNvSpPr>
            <a:spLocks noGrp="1"/>
          </p:cNvSpPr>
          <p:nvPr>
            <p:ph idx="1"/>
          </p:nvPr>
        </p:nvSpPr>
        <p:spPr/>
        <p:txBody>
          <a:bodyPr/>
          <a:lstStyle/>
          <a:p>
            <a:pPr lvl="0"/>
            <a:r>
              <a:rPr lang="en-US" dirty="0"/>
              <a:t>Attentional regulation enables children to develop willpower and cope with </a:t>
            </a:r>
            <a:r>
              <a:rPr lang="en-US" dirty="0" smtClean="0"/>
              <a:t>frustration.</a:t>
            </a:r>
            <a:endParaRPr lang="en-US" dirty="0"/>
          </a:p>
          <a:p>
            <a:pPr lvl="0"/>
            <a:r>
              <a:rPr lang="en-US" dirty="0"/>
              <a:t>Parallels the development of the self-conscious and evaluative </a:t>
            </a:r>
            <a:r>
              <a:rPr lang="en-US" dirty="0" smtClean="0"/>
              <a:t>emotions.</a:t>
            </a:r>
            <a:endParaRPr lang="en-US" dirty="0"/>
          </a:p>
          <a:p>
            <a:pPr lvl="0"/>
            <a:r>
              <a:rPr lang="en-US" dirty="0"/>
              <a:t>Requires the ability to wait for </a:t>
            </a:r>
            <a:r>
              <a:rPr lang="en-US" dirty="0" smtClean="0"/>
              <a:t>gratification.</a:t>
            </a:r>
            <a:endParaRPr lang="en-US" dirty="0"/>
          </a:p>
          <a:p>
            <a:pPr lvl="0"/>
            <a:r>
              <a:rPr lang="en-US" dirty="0"/>
              <a:t>Correlated with measures of conscience </a:t>
            </a:r>
            <a:r>
              <a:rPr lang="en-US" dirty="0" smtClean="0"/>
              <a:t>development.</a:t>
            </a:r>
            <a:endParaRPr lang="en-US" dirty="0"/>
          </a:p>
          <a:p>
            <a:pPr>
              <a:defRPr/>
            </a:pPr>
            <a:endParaRPr lang="en-US" b="1"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31</a:t>
            </a:fld>
            <a:endParaRPr lang="en-US" dirty="0"/>
          </a:p>
        </p:txBody>
      </p:sp>
    </p:spTree>
    <p:extLst>
      <p:ext uri="{BB962C8B-B14F-4D97-AF65-F5344CB8AC3E}">
        <p14:creationId xmlns:p14="http://schemas.microsoft.com/office/powerpoint/2010/main" val="31122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Conscience</a:t>
            </a:r>
            <a:endParaRPr lang="en-US" dirty="0"/>
          </a:p>
        </p:txBody>
      </p:sp>
      <p:sp>
        <p:nvSpPr>
          <p:cNvPr id="3" name="Content Placeholder 2"/>
          <p:cNvSpPr>
            <a:spLocks noGrp="1"/>
          </p:cNvSpPr>
          <p:nvPr>
            <p:ph idx="1"/>
          </p:nvPr>
        </p:nvSpPr>
        <p:spPr/>
        <p:txBody>
          <a:bodyPr/>
          <a:lstStyle/>
          <a:p>
            <a:pPr>
              <a:defRPr/>
            </a:pPr>
            <a:r>
              <a:rPr lang="en-US" b="1" dirty="0"/>
              <a:t>Conscience</a:t>
            </a:r>
            <a:r>
              <a:rPr lang="en-US" dirty="0"/>
              <a:t>: Internal standards of </a:t>
            </a:r>
            <a:r>
              <a:rPr lang="en-US" dirty="0" smtClean="0"/>
              <a:t>behavior.</a:t>
            </a:r>
            <a:endParaRPr lang="en-US" dirty="0"/>
          </a:p>
          <a:p>
            <a:pPr lvl="1">
              <a:defRPr/>
            </a:pPr>
            <a:r>
              <a:rPr lang="en-US" dirty="0"/>
              <a:t>Controls one’s conduct </a:t>
            </a:r>
          </a:p>
          <a:p>
            <a:pPr lvl="1">
              <a:defRPr/>
            </a:pPr>
            <a:r>
              <a:rPr lang="en-US" dirty="0"/>
              <a:t>Produces emotional discomfort when violated</a:t>
            </a:r>
          </a:p>
          <a:p>
            <a:pPr>
              <a:defRPr/>
            </a:pPr>
            <a:r>
              <a:rPr lang="en-US" dirty="0" err="1"/>
              <a:t>Grazyna</a:t>
            </a:r>
            <a:r>
              <a:rPr lang="en-US" dirty="0"/>
              <a:t> </a:t>
            </a:r>
            <a:r>
              <a:rPr lang="en-US" dirty="0" err="1"/>
              <a:t>Kochanska’s</a:t>
            </a:r>
            <a:r>
              <a:rPr lang="en-US" dirty="0"/>
              <a:t> longitudinal study of origins of conscience</a:t>
            </a:r>
          </a:p>
          <a:p>
            <a:pPr lvl="1">
              <a:defRPr/>
            </a:pPr>
            <a:r>
              <a:rPr lang="en-US" b="1" dirty="0"/>
              <a:t>Situational compliance</a:t>
            </a:r>
            <a:r>
              <a:rPr lang="en-US" dirty="0"/>
              <a:t>: Obedience of a parent’s orders only in the  presence of signs of ongoing parental </a:t>
            </a:r>
            <a:r>
              <a:rPr lang="en-US" dirty="0" smtClean="0"/>
              <a:t>control.</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32</a:t>
            </a:fld>
            <a:endParaRPr lang="en-US" dirty="0"/>
          </a:p>
        </p:txBody>
      </p:sp>
    </p:spTree>
    <p:extLst>
      <p:ext uri="{BB962C8B-B14F-4D97-AF65-F5344CB8AC3E}">
        <p14:creationId xmlns:p14="http://schemas.microsoft.com/office/powerpoint/2010/main" val="2095228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Conscience</a:t>
            </a:r>
          </a:p>
        </p:txBody>
      </p:sp>
      <p:sp>
        <p:nvSpPr>
          <p:cNvPr id="3" name="Content Placeholder 2"/>
          <p:cNvSpPr>
            <a:spLocks noGrp="1"/>
          </p:cNvSpPr>
          <p:nvPr>
            <p:ph idx="1"/>
          </p:nvPr>
        </p:nvSpPr>
        <p:spPr/>
        <p:txBody>
          <a:bodyPr/>
          <a:lstStyle/>
          <a:p>
            <a:pPr lvl="1">
              <a:defRPr/>
            </a:pPr>
            <a:r>
              <a:rPr lang="en-US" b="1" dirty="0"/>
              <a:t>Committed compliance</a:t>
            </a:r>
            <a:r>
              <a:rPr lang="en-US" dirty="0"/>
              <a:t>: Wholehearted obedience of a parent’s orders without reminders or </a:t>
            </a:r>
            <a:r>
              <a:rPr lang="en-US" dirty="0" smtClean="0"/>
              <a:t>lapses.</a:t>
            </a:r>
            <a:endParaRPr lang="en-US" dirty="0"/>
          </a:p>
          <a:p>
            <a:pPr lvl="1">
              <a:defRPr/>
            </a:pPr>
            <a:r>
              <a:rPr lang="en-US" b="1" dirty="0"/>
              <a:t>Receptive cooperation</a:t>
            </a:r>
            <a:r>
              <a:rPr lang="en-US" dirty="0"/>
              <a:t>:</a:t>
            </a:r>
            <a:r>
              <a:rPr lang="en-US" b="1" dirty="0"/>
              <a:t> </a:t>
            </a:r>
            <a:r>
              <a:rPr lang="en-US" dirty="0"/>
              <a:t>Eager willingness to cooperate harmoniously with a parent in daily </a:t>
            </a:r>
            <a:r>
              <a:rPr lang="en-US" dirty="0" smtClean="0"/>
              <a:t>interactions.</a:t>
            </a:r>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33</a:t>
            </a:fld>
            <a:endParaRPr lang="en-US" dirty="0"/>
          </a:p>
        </p:txBody>
      </p:sp>
    </p:spTree>
    <p:extLst>
      <p:ext uri="{BB962C8B-B14F-4D97-AF65-F5344CB8AC3E}">
        <p14:creationId xmlns:p14="http://schemas.microsoft.com/office/powerpoint/2010/main" val="3707319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in the Success of Socialization</a:t>
            </a:r>
          </a:p>
        </p:txBody>
      </p:sp>
      <p:sp>
        <p:nvSpPr>
          <p:cNvPr id="3" name="Content Placeholder 2"/>
          <p:cNvSpPr>
            <a:spLocks noGrp="1"/>
          </p:cNvSpPr>
          <p:nvPr>
            <p:ph idx="1"/>
          </p:nvPr>
        </p:nvSpPr>
        <p:spPr/>
        <p:txBody>
          <a:bodyPr/>
          <a:lstStyle/>
          <a:p>
            <a:pPr>
              <a:defRPr/>
            </a:pPr>
            <a:r>
              <a:rPr lang="en-US" dirty="0"/>
              <a:t>Security of attachment</a:t>
            </a:r>
          </a:p>
          <a:p>
            <a:pPr lvl="1">
              <a:defRPr/>
            </a:pPr>
            <a:r>
              <a:rPr lang="en-US" dirty="0" smtClean="0"/>
              <a:t>Fosters </a:t>
            </a:r>
            <a:r>
              <a:rPr lang="en-US" dirty="0"/>
              <a:t>committed compliance and conscience development</a:t>
            </a:r>
          </a:p>
          <a:p>
            <a:pPr>
              <a:defRPr/>
            </a:pPr>
            <a:r>
              <a:rPr lang="en-US" dirty="0"/>
              <a:t>Observational learning from parents’ behavior</a:t>
            </a:r>
          </a:p>
          <a:p>
            <a:pPr>
              <a:defRPr/>
            </a:pPr>
            <a:r>
              <a:rPr lang="en-US" dirty="0"/>
              <a:t>Mutual responsiveness of parent and </a:t>
            </a:r>
            <a:r>
              <a:rPr lang="en-US" dirty="0" smtClean="0"/>
              <a:t>child</a:t>
            </a:r>
          </a:p>
          <a:p>
            <a:pPr>
              <a:defRPr/>
            </a:pPr>
            <a:endParaRPr lang="en-US" dirty="0" smtClean="0"/>
          </a:p>
          <a:p>
            <a:pPr>
              <a:defRPr/>
            </a:pPr>
            <a:endParaRPr lang="en-US" dirty="0"/>
          </a:p>
          <a:p>
            <a:pPr marL="457200" lvl="1" indent="0">
              <a:buNone/>
              <a:defRPr/>
            </a:pPr>
            <a:endParaRPr lang="en-US" dirty="0">
              <a:solidFill>
                <a:srgbClr val="FF0000"/>
              </a:solidFill>
            </a:endParaRPr>
          </a:p>
          <a:p>
            <a:pPr>
              <a:defRPr/>
            </a:pPr>
            <a:endParaRPr lang="en-US" dirty="0"/>
          </a:p>
          <a:p>
            <a:pPr lvl="1">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34</a:t>
            </a:fld>
            <a:endParaRPr lang="en-US" dirty="0"/>
          </a:p>
        </p:txBody>
      </p:sp>
    </p:spTree>
    <p:extLst>
      <p:ext uri="{BB962C8B-B14F-4D97-AF65-F5344CB8AC3E}">
        <p14:creationId xmlns:p14="http://schemas.microsoft.com/office/powerpoint/2010/main" val="666779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in the Success of Socialization</a:t>
            </a:r>
          </a:p>
        </p:txBody>
      </p:sp>
      <p:sp>
        <p:nvSpPr>
          <p:cNvPr id="3" name="Content Placeholder 2"/>
          <p:cNvSpPr>
            <a:spLocks noGrp="1"/>
          </p:cNvSpPr>
          <p:nvPr>
            <p:ph idx="1"/>
          </p:nvPr>
        </p:nvSpPr>
        <p:spPr/>
        <p:txBody>
          <a:bodyPr/>
          <a:lstStyle/>
          <a:p>
            <a:pPr>
              <a:defRPr/>
            </a:pPr>
            <a:r>
              <a:rPr lang="en-US" dirty="0"/>
              <a:t>Constructive conflict over a child’s misbehavior</a:t>
            </a:r>
          </a:p>
          <a:p>
            <a:pPr lvl="1">
              <a:defRPr/>
            </a:pPr>
            <a:r>
              <a:rPr lang="en-US" dirty="0" smtClean="0"/>
              <a:t>Helps </a:t>
            </a:r>
            <a:r>
              <a:rPr lang="en-US" dirty="0"/>
              <a:t>children develop moral understanding by enabling them to see another point of view</a:t>
            </a:r>
          </a:p>
          <a:p>
            <a:pPr lvl="1">
              <a:defRPr/>
            </a:pPr>
            <a:r>
              <a:rPr lang="en-US" dirty="0" smtClean="0"/>
              <a:t>Leads </a:t>
            </a:r>
            <a:r>
              <a:rPr lang="en-US" dirty="0"/>
              <a:t>to conscience development</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35</a:t>
            </a:fld>
            <a:endParaRPr lang="en-US" dirty="0"/>
          </a:p>
        </p:txBody>
      </p:sp>
    </p:spTree>
    <p:extLst>
      <p:ext uri="{BB962C8B-B14F-4D97-AF65-F5344CB8AC3E}">
        <p14:creationId xmlns:p14="http://schemas.microsoft.com/office/powerpoint/2010/main" val="1310525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Differences in Infants and Toddlers</a:t>
            </a:r>
          </a:p>
        </p:txBody>
      </p:sp>
      <p:sp>
        <p:nvSpPr>
          <p:cNvPr id="3" name="Content Placeholder 2"/>
          <p:cNvSpPr>
            <a:spLocks noGrp="1"/>
          </p:cNvSpPr>
          <p:nvPr>
            <p:ph idx="1"/>
          </p:nvPr>
        </p:nvSpPr>
        <p:spPr/>
        <p:txBody>
          <a:bodyPr/>
          <a:lstStyle/>
          <a:p>
            <a:r>
              <a:rPr lang="en-US" dirty="0"/>
              <a:t>Infants begin to perceive differences between males and females quite </a:t>
            </a:r>
            <a:r>
              <a:rPr lang="en-US" dirty="0" smtClean="0"/>
              <a:t>early.</a:t>
            </a:r>
            <a:endParaRPr lang="en-US" dirty="0"/>
          </a:p>
          <a:p>
            <a:pPr marL="0" indent="0">
              <a:buNone/>
            </a:pPr>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36</a:t>
            </a:fld>
            <a:endParaRPr lang="en-US" dirty="0"/>
          </a:p>
        </p:txBody>
      </p:sp>
      <p:grpSp>
        <p:nvGrpSpPr>
          <p:cNvPr id="11" name="Group 10"/>
          <p:cNvGrpSpPr/>
          <p:nvPr/>
        </p:nvGrpSpPr>
        <p:grpSpPr>
          <a:xfrm>
            <a:off x="533440" y="2657549"/>
            <a:ext cx="3845569" cy="3676501"/>
            <a:chOff x="533440" y="2657549"/>
            <a:chExt cx="3845569" cy="3676501"/>
          </a:xfrm>
        </p:grpSpPr>
        <p:sp>
          <p:nvSpPr>
            <p:cNvPr id="7" name="Freeform 6"/>
            <p:cNvSpPr/>
            <p:nvPr/>
          </p:nvSpPr>
          <p:spPr>
            <a:xfrm>
              <a:off x="533440" y="2657549"/>
              <a:ext cx="3845569" cy="547200"/>
            </a:xfrm>
            <a:custGeom>
              <a:avLst/>
              <a:gdLst>
                <a:gd name="connsiteX0" fmla="*/ 0 w 3845569"/>
                <a:gd name="connsiteY0" fmla="*/ 0 h 547200"/>
                <a:gd name="connsiteX1" fmla="*/ 3845569 w 3845569"/>
                <a:gd name="connsiteY1" fmla="*/ 0 h 547200"/>
                <a:gd name="connsiteX2" fmla="*/ 3845569 w 3845569"/>
                <a:gd name="connsiteY2" fmla="*/ 547200 h 547200"/>
                <a:gd name="connsiteX3" fmla="*/ 0 w 3845569"/>
                <a:gd name="connsiteY3" fmla="*/ 547200 h 547200"/>
                <a:gd name="connsiteX4" fmla="*/ 0 w 3845569"/>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547200">
                  <a:moveTo>
                    <a:pt x="0" y="0"/>
                  </a:moveTo>
                  <a:lnTo>
                    <a:pt x="3845569" y="0"/>
                  </a:lnTo>
                  <a:lnTo>
                    <a:pt x="3845569" y="547200"/>
                  </a:lnTo>
                  <a:lnTo>
                    <a:pt x="0" y="54720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Boys</a:t>
              </a:r>
              <a:endParaRPr lang="en-US" sz="2000" kern="1200" dirty="0"/>
            </a:p>
          </p:txBody>
        </p:sp>
        <p:sp>
          <p:nvSpPr>
            <p:cNvPr id="8" name="Freeform 7"/>
            <p:cNvSpPr/>
            <p:nvPr/>
          </p:nvSpPr>
          <p:spPr>
            <a:xfrm>
              <a:off x="533440" y="3204750"/>
              <a:ext cx="3845569" cy="3129300"/>
            </a:xfrm>
            <a:custGeom>
              <a:avLst/>
              <a:gdLst>
                <a:gd name="connsiteX0" fmla="*/ 0 w 3845569"/>
                <a:gd name="connsiteY0" fmla="*/ 0 h 3129300"/>
                <a:gd name="connsiteX1" fmla="*/ 3845569 w 3845569"/>
                <a:gd name="connsiteY1" fmla="*/ 0 h 3129300"/>
                <a:gd name="connsiteX2" fmla="*/ 3845569 w 3845569"/>
                <a:gd name="connsiteY2" fmla="*/ 3129300 h 3129300"/>
                <a:gd name="connsiteX3" fmla="*/ 0 w 3845569"/>
                <a:gd name="connsiteY3" fmla="*/ 3129300 h 3129300"/>
                <a:gd name="connsiteX4" fmla="*/ 0 w 3845569"/>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129300">
                  <a:moveTo>
                    <a:pt x="0" y="0"/>
                  </a:moveTo>
                  <a:lnTo>
                    <a:pt x="3845569" y="0"/>
                  </a:lnTo>
                  <a:lnTo>
                    <a:pt x="3845569" y="3129300"/>
                  </a:lnTo>
                  <a:lnTo>
                    <a:pt x="0" y="312930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Longer, heavier, and slightly stronger</a:t>
              </a:r>
              <a:endParaRPr lang="en-US" sz="1900" kern="1200" dirty="0"/>
            </a:p>
            <a:p>
              <a:pPr marL="171450" lvl="1" indent="-171450" algn="l" defTabSz="844550" rtl="0">
                <a:lnSpc>
                  <a:spcPct val="90000"/>
                </a:lnSpc>
                <a:spcBef>
                  <a:spcPct val="0"/>
                </a:spcBef>
                <a:spcAft>
                  <a:spcPct val="15000"/>
                </a:spcAft>
                <a:buChar char="••"/>
              </a:pPr>
              <a:r>
                <a:rPr lang="en-US" sz="1900" kern="1200" dirty="0" smtClean="0"/>
                <a:t>Physically more vulnerable from conception on</a:t>
              </a:r>
              <a:endParaRPr lang="en-US" sz="1900" kern="1200" dirty="0"/>
            </a:p>
            <a:p>
              <a:pPr marL="171450" lvl="1" indent="-171450" algn="l" defTabSz="844550" rtl="0">
                <a:lnSpc>
                  <a:spcPct val="90000"/>
                </a:lnSpc>
                <a:spcBef>
                  <a:spcPct val="0"/>
                </a:spcBef>
                <a:spcAft>
                  <a:spcPct val="15000"/>
                </a:spcAft>
                <a:buChar char="••"/>
              </a:pPr>
              <a:r>
                <a:rPr lang="en-US" sz="1900" kern="1200" dirty="0" smtClean="0"/>
                <a:t>Beginning prenatally, more active</a:t>
              </a:r>
              <a:endParaRPr lang="en-US" sz="1900" kern="1200" dirty="0"/>
            </a:p>
            <a:p>
              <a:pPr marL="171450" lvl="1" indent="-171450" algn="l" defTabSz="844550" rtl="0">
                <a:lnSpc>
                  <a:spcPct val="90000"/>
                </a:lnSpc>
                <a:spcBef>
                  <a:spcPct val="0"/>
                </a:spcBef>
                <a:spcAft>
                  <a:spcPct val="15000"/>
                </a:spcAft>
                <a:buChar char="••"/>
              </a:pPr>
              <a:r>
                <a:rPr lang="en-US" sz="1900" kern="1200" dirty="0" smtClean="0"/>
                <a:t>Brains at birth are about 10% larger, continues in adulthood</a:t>
              </a:r>
              <a:endParaRPr lang="en-US" sz="1900" kern="1200" dirty="0"/>
            </a:p>
            <a:p>
              <a:pPr marL="171450" lvl="1" indent="-171450" algn="l" defTabSz="844550" rtl="0">
                <a:lnSpc>
                  <a:spcPct val="90000"/>
                </a:lnSpc>
                <a:spcBef>
                  <a:spcPct val="0"/>
                </a:spcBef>
                <a:spcAft>
                  <a:spcPct val="15000"/>
                </a:spcAft>
                <a:buChar char="••"/>
              </a:pPr>
              <a:r>
                <a:rPr lang="en-US" sz="1900" kern="1200" dirty="0" smtClean="0"/>
                <a:t>At 17 months - Tend to play more aggressively</a:t>
              </a:r>
              <a:endParaRPr lang="en-US" sz="1900" kern="1200" dirty="0"/>
            </a:p>
          </p:txBody>
        </p:sp>
      </p:grpSp>
      <p:grpSp>
        <p:nvGrpSpPr>
          <p:cNvPr id="12" name="Group 11"/>
          <p:cNvGrpSpPr/>
          <p:nvPr/>
        </p:nvGrpSpPr>
        <p:grpSpPr>
          <a:xfrm>
            <a:off x="4917389" y="2657549"/>
            <a:ext cx="3845569" cy="3676501"/>
            <a:chOff x="4917389" y="2657549"/>
            <a:chExt cx="3845569" cy="3676501"/>
          </a:xfrm>
        </p:grpSpPr>
        <p:sp>
          <p:nvSpPr>
            <p:cNvPr id="9" name="Freeform 8"/>
            <p:cNvSpPr/>
            <p:nvPr/>
          </p:nvSpPr>
          <p:spPr>
            <a:xfrm>
              <a:off x="4917389" y="2657549"/>
              <a:ext cx="3845569" cy="547200"/>
            </a:xfrm>
            <a:custGeom>
              <a:avLst/>
              <a:gdLst>
                <a:gd name="connsiteX0" fmla="*/ 0 w 3845569"/>
                <a:gd name="connsiteY0" fmla="*/ 0 h 547200"/>
                <a:gd name="connsiteX1" fmla="*/ 3845569 w 3845569"/>
                <a:gd name="connsiteY1" fmla="*/ 0 h 547200"/>
                <a:gd name="connsiteX2" fmla="*/ 3845569 w 3845569"/>
                <a:gd name="connsiteY2" fmla="*/ 547200 h 547200"/>
                <a:gd name="connsiteX3" fmla="*/ 0 w 3845569"/>
                <a:gd name="connsiteY3" fmla="*/ 547200 h 547200"/>
                <a:gd name="connsiteX4" fmla="*/ 0 w 3845569"/>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547200">
                  <a:moveTo>
                    <a:pt x="0" y="0"/>
                  </a:moveTo>
                  <a:lnTo>
                    <a:pt x="3845569" y="0"/>
                  </a:lnTo>
                  <a:lnTo>
                    <a:pt x="3845569" y="547200"/>
                  </a:lnTo>
                  <a:lnTo>
                    <a:pt x="0" y="547200"/>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Girls </a:t>
              </a:r>
              <a:endParaRPr lang="en-US" sz="2000" kern="1200" dirty="0"/>
            </a:p>
          </p:txBody>
        </p:sp>
        <p:sp>
          <p:nvSpPr>
            <p:cNvPr id="10" name="Freeform 9"/>
            <p:cNvSpPr/>
            <p:nvPr/>
          </p:nvSpPr>
          <p:spPr>
            <a:xfrm>
              <a:off x="4917389" y="3204750"/>
              <a:ext cx="3845569" cy="3129300"/>
            </a:xfrm>
            <a:custGeom>
              <a:avLst/>
              <a:gdLst>
                <a:gd name="connsiteX0" fmla="*/ 0 w 3845569"/>
                <a:gd name="connsiteY0" fmla="*/ 0 h 3129300"/>
                <a:gd name="connsiteX1" fmla="*/ 3845569 w 3845569"/>
                <a:gd name="connsiteY1" fmla="*/ 0 h 3129300"/>
                <a:gd name="connsiteX2" fmla="*/ 3845569 w 3845569"/>
                <a:gd name="connsiteY2" fmla="*/ 3129300 h 3129300"/>
                <a:gd name="connsiteX3" fmla="*/ 0 w 3845569"/>
                <a:gd name="connsiteY3" fmla="*/ 3129300 h 3129300"/>
                <a:gd name="connsiteX4" fmla="*/ 0 w 3845569"/>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129300">
                  <a:moveTo>
                    <a:pt x="0" y="0"/>
                  </a:moveTo>
                  <a:lnTo>
                    <a:pt x="3845569" y="0"/>
                  </a:lnTo>
                  <a:lnTo>
                    <a:pt x="3845569" y="3129300"/>
                  </a:lnTo>
                  <a:lnTo>
                    <a:pt x="0" y="312930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Less reactive to stress </a:t>
              </a:r>
              <a:endParaRPr lang="en-US" sz="1900" kern="1200" dirty="0"/>
            </a:p>
            <a:p>
              <a:pPr marL="171450" lvl="1" indent="-171450" algn="l" defTabSz="844550" rtl="0">
                <a:lnSpc>
                  <a:spcPct val="90000"/>
                </a:lnSpc>
                <a:spcBef>
                  <a:spcPct val="0"/>
                </a:spcBef>
                <a:spcAft>
                  <a:spcPct val="15000"/>
                </a:spcAft>
                <a:buChar char="••"/>
              </a:pPr>
              <a:r>
                <a:rPr lang="en-US" sz="1900" kern="1200" dirty="0" smtClean="0"/>
                <a:t>More likely to survive infancy</a:t>
              </a:r>
              <a:endParaRPr lang="en-US" sz="1900" kern="1200" dirty="0"/>
            </a:p>
            <a:p>
              <a:pPr marL="171450" lvl="1" indent="-171450" algn="l" defTabSz="844550" rtl="0">
                <a:lnSpc>
                  <a:spcPct val="90000"/>
                </a:lnSpc>
                <a:spcBef>
                  <a:spcPct val="0"/>
                </a:spcBef>
                <a:spcAft>
                  <a:spcPct val="15000"/>
                </a:spcAft>
                <a:buChar char="••"/>
              </a:pPr>
              <a:r>
                <a:rPr lang="en-US" sz="1900" kern="1200" dirty="0" smtClean="0"/>
                <a:t>Faster to develop the sense of gender identification</a:t>
              </a:r>
              <a:endParaRPr lang="en-US" sz="1900" kern="1200" dirty="0"/>
            </a:p>
          </p:txBody>
        </p:sp>
      </p:grpSp>
    </p:spTree>
    <p:extLst>
      <p:ext uri="{BB962C8B-B14F-4D97-AF65-F5344CB8AC3E}">
        <p14:creationId xmlns:p14="http://schemas.microsoft.com/office/powerpoint/2010/main" val="41396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Parents Shape Gender Differences</a:t>
            </a:r>
          </a:p>
        </p:txBody>
      </p:sp>
      <p:sp>
        <p:nvSpPr>
          <p:cNvPr id="3" name="Content Placeholder 2"/>
          <p:cNvSpPr>
            <a:spLocks noGrp="1"/>
          </p:cNvSpPr>
          <p:nvPr>
            <p:ph idx="1"/>
          </p:nvPr>
        </p:nvSpPr>
        <p:spPr/>
        <p:txBody>
          <a:bodyPr/>
          <a:lstStyle/>
          <a:p>
            <a:pPr>
              <a:defRPr/>
            </a:pPr>
            <a:r>
              <a:rPr lang="en-US" dirty="0"/>
              <a:t>Parents influence boys’ and girls’ personalities very </a:t>
            </a:r>
            <a:r>
              <a:rPr lang="en-US" dirty="0" smtClean="0"/>
              <a:t>early.</a:t>
            </a:r>
            <a:endParaRPr lang="en-US" dirty="0"/>
          </a:p>
          <a:p>
            <a:pPr lvl="1">
              <a:defRPr/>
            </a:pPr>
            <a:r>
              <a:rPr lang="en-US" dirty="0"/>
              <a:t>Fathers treat boys and girls more differently than mothers </a:t>
            </a:r>
            <a:r>
              <a:rPr lang="en-US" dirty="0" smtClean="0"/>
              <a:t>do.</a:t>
            </a:r>
            <a:endParaRPr lang="en-US" dirty="0"/>
          </a:p>
          <a:p>
            <a:pPr>
              <a:defRPr/>
            </a:pPr>
            <a:r>
              <a:rPr lang="en-US" b="1" dirty="0"/>
              <a:t>Gender-typing</a:t>
            </a:r>
            <a:r>
              <a:rPr lang="en-US" dirty="0"/>
              <a:t>: Socialization process by which children learn appropriate gender </a:t>
            </a:r>
            <a:r>
              <a:rPr lang="en-US" dirty="0" smtClean="0"/>
              <a:t>roles.</a:t>
            </a:r>
            <a:endParaRPr lang="en-US" dirty="0"/>
          </a:p>
          <a:p>
            <a:pPr lvl="1">
              <a:defRPr/>
            </a:pPr>
            <a:r>
              <a:rPr lang="en-US" dirty="0"/>
              <a:t>Differ by culture</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37</a:t>
            </a:fld>
            <a:endParaRPr lang="en-US" dirty="0"/>
          </a:p>
        </p:txBody>
      </p:sp>
    </p:spTree>
    <p:extLst>
      <p:ext uri="{BB962C8B-B14F-4D97-AF65-F5344CB8AC3E}">
        <p14:creationId xmlns:p14="http://schemas.microsoft.com/office/powerpoint/2010/main" val="2814321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Siblings Relationships</a:t>
            </a:r>
          </a:p>
        </p:txBody>
      </p:sp>
      <p:sp>
        <p:nvSpPr>
          <p:cNvPr id="3" name="Content Placeholder 2"/>
          <p:cNvSpPr>
            <a:spLocks noGrp="1"/>
          </p:cNvSpPr>
          <p:nvPr>
            <p:ph idx="1"/>
          </p:nvPr>
        </p:nvSpPr>
        <p:spPr/>
        <p:txBody>
          <a:bodyPr>
            <a:normAutofit lnSpcReduction="10000"/>
          </a:bodyPr>
          <a:lstStyle/>
          <a:p>
            <a:pPr>
              <a:defRPr/>
            </a:pPr>
            <a:r>
              <a:rPr lang="en-US" dirty="0"/>
              <a:t>Begin with the birth of a new baby in a household </a:t>
            </a:r>
          </a:p>
          <a:p>
            <a:pPr>
              <a:defRPr/>
            </a:pPr>
            <a:r>
              <a:rPr lang="en-US" dirty="0"/>
              <a:t>Continue to develop throughout childhood</a:t>
            </a:r>
          </a:p>
          <a:p>
            <a:pPr lvl="1">
              <a:defRPr/>
            </a:pPr>
            <a:r>
              <a:rPr lang="en-US" dirty="0"/>
              <a:t>Both positively and negatively</a:t>
            </a:r>
          </a:p>
          <a:p>
            <a:pPr>
              <a:defRPr/>
            </a:pPr>
            <a:r>
              <a:rPr lang="en-US" dirty="0"/>
              <a:t>Arrival of a new baby</a:t>
            </a:r>
          </a:p>
          <a:p>
            <a:pPr lvl="1">
              <a:defRPr/>
            </a:pPr>
            <a:r>
              <a:rPr lang="en-US" dirty="0"/>
              <a:t>Variation in children’s adjustment to a new baby</a:t>
            </a:r>
          </a:p>
          <a:p>
            <a:pPr lvl="2">
              <a:defRPr/>
            </a:pPr>
            <a:r>
              <a:rPr lang="en-US" dirty="0"/>
              <a:t>Older child’s </a:t>
            </a:r>
            <a:r>
              <a:rPr lang="en-US" dirty="0" smtClean="0"/>
              <a:t>age</a:t>
            </a:r>
          </a:p>
          <a:p>
            <a:pPr lvl="2">
              <a:defRPr/>
            </a:pPr>
            <a:r>
              <a:rPr lang="en-US" dirty="0"/>
              <a:t>Quality of his or her relationship with the mother</a:t>
            </a:r>
          </a:p>
          <a:p>
            <a:pPr lvl="2">
              <a:defRPr/>
            </a:pPr>
            <a:r>
              <a:rPr lang="en-US" dirty="0"/>
              <a:t>Family atmosphere</a:t>
            </a:r>
          </a:p>
          <a:p>
            <a:pPr lvl="2">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38</a:t>
            </a:fld>
            <a:endParaRPr lang="en-US" dirty="0"/>
          </a:p>
        </p:txBody>
      </p:sp>
    </p:spTree>
    <p:extLst>
      <p:ext uri="{BB962C8B-B14F-4D97-AF65-F5344CB8AC3E}">
        <p14:creationId xmlns:p14="http://schemas.microsoft.com/office/powerpoint/2010/main" val="3104225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Siblings Relationships</a:t>
            </a:r>
          </a:p>
        </p:txBody>
      </p:sp>
      <p:sp>
        <p:nvSpPr>
          <p:cNvPr id="3" name="Content Placeholder 2"/>
          <p:cNvSpPr>
            <a:spLocks noGrp="1"/>
          </p:cNvSpPr>
          <p:nvPr>
            <p:ph idx="1"/>
          </p:nvPr>
        </p:nvSpPr>
        <p:spPr/>
        <p:txBody>
          <a:bodyPr/>
          <a:lstStyle/>
          <a:p>
            <a:pPr>
              <a:defRPr/>
            </a:pPr>
            <a:r>
              <a:rPr lang="en-US" dirty="0"/>
              <a:t>Interaction</a:t>
            </a:r>
          </a:p>
          <a:p>
            <a:pPr lvl="1">
              <a:defRPr/>
            </a:pPr>
            <a:r>
              <a:rPr lang="en-US" dirty="0"/>
              <a:t>Sibling conflicts can become a mode for understanding social </a:t>
            </a:r>
            <a:r>
              <a:rPr lang="en-US" dirty="0" smtClean="0"/>
              <a:t>relationships.</a:t>
            </a:r>
            <a:endParaRPr lang="en-US" dirty="0"/>
          </a:p>
          <a:p>
            <a:pPr lvl="1">
              <a:defRPr/>
            </a:pPr>
            <a:r>
              <a:rPr lang="en-US" dirty="0"/>
              <a:t>Rivalry may be present, and so is </a:t>
            </a:r>
            <a:r>
              <a:rPr lang="en-US" dirty="0" smtClean="0"/>
              <a:t>affection.</a:t>
            </a:r>
            <a:endParaRPr lang="en-US" dirty="0"/>
          </a:p>
          <a:p>
            <a:pPr lvl="1">
              <a:defRPr/>
            </a:pPr>
            <a:r>
              <a:rPr lang="en-US" dirty="0"/>
              <a:t>As cognitive and social understanding grows:</a:t>
            </a:r>
          </a:p>
          <a:p>
            <a:pPr lvl="2">
              <a:defRPr/>
            </a:pPr>
            <a:r>
              <a:rPr lang="en-US" dirty="0"/>
              <a:t>Sibling conflict tends to become more </a:t>
            </a:r>
            <a:r>
              <a:rPr lang="en-US" dirty="0" smtClean="0"/>
              <a:t>constructive.</a:t>
            </a:r>
            <a:endParaRPr lang="en-US" dirty="0"/>
          </a:p>
          <a:p>
            <a:pPr lvl="2">
              <a:defRPr/>
            </a:pPr>
            <a:r>
              <a:rPr lang="en-US" dirty="0"/>
              <a:t>Younger sibling participates in attempts to </a:t>
            </a:r>
            <a:r>
              <a:rPr lang="en-US" dirty="0" smtClean="0"/>
              <a:t>reconcile.</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39</a:t>
            </a:fld>
            <a:endParaRPr lang="en-US" dirty="0"/>
          </a:p>
        </p:txBody>
      </p:sp>
    </p:spTree>
    <p:extLst>
      <p:ext uri="{BB962C8B-B14F-4D97-AF65-F5344CB8AC3E}">
        <p14:creationId xmlns:p14="http://schemas.microsoft.com/office/powerpoint/2010/main" val="673331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Signs of Emotion</a:t>
            </a:r>
          </a:p>
        </p:txBody>
      </p:sp>
      <p:sp>
        <p:nvSpPr>
          <p:cNvPr id="4" name="Slide Number Placeholder 3"/>
          <p:cNvSpPr>
            <a:spLocks noGrp="1"/>
          </p:cNvSpPr>
          <p:nvPr>
            <p:ph type="sldNum" sz="quarter" idx="10"/>
          </p:nvPr>
        </p:nvSpPr>
        <p:spPr>
          <a:xfrm>
            <a:off x="6858000" y="6492875"/>
            <a:ext cx="2133600" cy="365125"/>
          </a:xfrm>
        </p:spPr>
        <p:txBody>
          <a:bodyPr/>
          <a:lstStyle/>
          <a:p>
            <a:r>
              <a:rPr lang="en-US" dirty="0"/>
              <a:t>8-</a:t>
            </a:r>
            <a:fld id="{43A33495-03CF-4DE3-AFC0-D8547E377C92}" type="slidenum">
              <a:rPr lang="en-US"/>
              <a:pPr/>
              <a:t>4</a:t>
            </a:fld>
            <a:endParaRPr lang="en-US" dirty="0"/>
          </a:p>
        </p:txBody>
      </p:sp>
      <p:grpSp>
        <p:nvGrpSpPr>
          <p:cNvPr id="10" name="Group 9"/>
          <p:cNvGrpSpPr/>
          <p:nvPr/>
        </p:nvGrpSpPr>
        <p:grpSpPr>
          <a:xfrm>
            <a:off x="609600" y="1608420"/>
            <a:ext cx="8077200" cy="2277781"/>
            <a:chOff x="609600" y="1608420"/>
            <a:chExt cx="8077200" cy="2277781"/>
          </a:xfrm>
        </p:grpSpPr>
        <p:sp>
          <p:nvSpPr>
            <p:cNvPr id="6" name="Freeform 5"/>
            <p:cNvSpPr/>
            <p:nvPr/>
          </p:nvSpPr>
          <p:spPr>
            <a:xfrm>
              <a:off x="609600" y="1947901"/>
              <a:ext cx="8077200" cy="1938300"/>
            </a:xfrm>
            <a:custGeom>
              <a:avLst/>
              <a:gdLst>
                <a:gd name="connsiteX0" fmla="*/ 0 w 8077200"/>
                <a:gd name="connsiteY0" fmla="*/ 0 h 2390849"/>
                <a:gd name="connsiteX1" fmla="*/ 8077200 w 8077200"/>
                <a:gd name="connsiteY1" fmla="*/ 0 h 2390849"/>
                <a:gd name="connsiteX2" fmla="*/ 8077200 w 8077200"/>
                <a:gd name="connsiteY2" fmla="*/ 2390849 h 2390849"/>
                <a:gd name="connsiteX3" fmla="*/ 0 w 8077200"/>
                <a:gd name="connsiteY3" fmla="*/ 2390849 h 2390849"/>
                <a:gd name="connsiteX4" fmla="*/ 0 w 8077200"/>
                <a:gd name="connsiteY4" fmla="*/ 0 h 2390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2390849">
                  <a:moveTo>
                    <a:pt x="0" y="0"/>
                  </a:moveTo>
                  <a:lnTo>
                    <a:pt x="8077200" y="0"/>
                  </a:lnTo>
                  <a:lnTo>
                    <a:pt x="8077200" y="2390849"/>
                  </a:lnTo>
                  <a:lnTo>
                    <a:pt x="0" y="2390849"/>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6880" tIns="479044" rIns="626880"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Most powerful way infants can communicate their needs</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Patterns - Hunger, anger, pain, and frustration cries</a:t>
              </a:r>
              <a:endParaRPr lang="en-US" sz="2300" kern="1200" dirty="0"/>
            </a:p>
          </p:txBody>
        </p:sp>
        <p:sp>
          <p:nvSpPr>
            <p:cNvPr id="7" name="Freeform 6"/>
            <p:cNvSpPr/>
            <p:nvPr/>
          </p:nvSpPr>
          <p:spPr>
            <a:xfrm>
              <a:off x="1013460" y="1608420"/>
              <a:ext cx="5654040" cy="678960"/>
            </a:xfrm>
            <a:custGeom>
              <a:avLst/>
              <a:gdLst>
                <a:gd name="connsiteX0" fmla="*/ 0 w 5654040"/>
                <a:gd name="connsiteY0" fmla="*/ 113162 h 678960"/>
                <a:gd name="connsiteX1" fmla="*/ 113162 w 5654040"/>
                <a:gd name="connsiteY1" fmla="*/ 0 h 678960"/>
                <a:gd name="connsiteX2" fmla="*/ 5540878 w 5654040"/>
                <a:gd name="connsiteY2" fmla="*/ 0 h 678960"/>
                <a:gd name="connsiteX3" fmla="*/ 5654040 w 5654040"/>
                <a:gd name="connsiteY3" fmla="*/ 113162 h 678960"/>
                <a:gd name="connsiteX4" fmla="*/ 5654040 w 5654040"/>
                <a:gd name="connsiteY4" fmla="*/ 565798 h 678960"/>
                <a:gd name="connsiteX5" fmla="*/ 5540878 w 5654040"/>
                <a:gd name="connsiteY5" fmla="*/ 678960 h 678960"/>
                <a:gd name="connsiteX6" fmla="*/ 113162 w 5654040"/>
                <a:gd name="connsiteY6" fmla="*/ 678960 h 678960"/>
                <a:gd name="connsiteX7" fmla="*/ 0 w 5654040"/>
                <a:gd name="connsiteY7" fmla="*/ 565798 h 678960"/>
                <a:gd name="connsiteX8" fmla="*/ 0 w 56540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678960">
                  <a:moveTo>
                    <a:pt x="0" y="113162"/>
                  </a:moveTo>
                  <a:cubicBezTo>
                    <a:pt x="0" y="50664"/>
                    <a:pt x="50664" y="0"/>
                    <a:pt x="113162" y="0"/>
                  </a:cubicBezTo>
                  <a:lnTo>
                    <a:pt x="5540878" y="0"/>
                  </a:lnTo>
                  <a:cubicBezTo>
                    <a:pt x="5603376" y="0"/>
                    <a:pt x="5654040" y="50664"/>
                    <a:pt x="5654040" y="113162"/>
                  </a:cubicBezTo>
                  <a:lnTo>
                    <a:pt x="5654040" y="565798"/>
                  </a:lnTo>
                  <a:cubicBezTo>
                    <a:pt x="5654040" y="628296"/>
                    <a:pt x="5603376" y="678960"/>
                    <a:pt x="5540878" y="678960"/>
                  </a:cubicBezTo>
                  <a:lnTo>
                    <a:pt x="113162" y="678960"/>
                  </a:lnTo>
                  <a:cubicBezTo>
                    <a:pt x="50664" y="678960"/>
                    <a:pt x="0" y="628296"/>
                    <a:pt x="0" y="565798"/>
                  </a:cubicBezTo>
                  <a:lnTo>
                    <a:pt x="0" y="1131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6853" tIns="33144" rIns="246853" bIns="33144" numCol="1" spcCol="1270" anchor="ctr" anchorCtr="0">
              <a:noAutofit/>
            </a:bodyPr>
            <a:lstStyle/>
            <a:p>
              <a:pPr lvl="0" algn="l" defTabSz="1022350" rtl="0">
                <a:lnSpc>
                  <a:spcPct val="90000"/>
                </a:lnSpc>
                <a:spcBef>
                  <a:spcPct val="0"/>
                </a:spcBef>
                <a:spcAft>
                  <a:spcPct val="35000"/>
                </a:spcAft>
              </a:pPr>
              <a:r>
                <a:rPr lang="en-US" sz="2300" kern="1200" dirty="0" smtClean="0"/>
                <a:t>Crying</a:t>
              </a:r>
              <a:endParaRPr lang="en-US" sz="2300" kern="1200" dirty="0"/>
            </a:p>
          </p:txBody>
        </p:sp>
      </p:grpSp>
      <p:grpSp>
        <p:nvGrpSpPr>
          <p:cNvPr id="11" name="Group 10"/>
          <p:cNvGrpSpPr/>
          <p:nvPr/>
        </p:nvGrpSpPr>
        <p:grpSpPr>
          <a:xfrm>
            <a:off x="609600" y="4138995"/>
            <a:ext cx="8077200" cy="2005830"/>
            <a:chOff x="609600" y="4462950"/>
            <a:chExt cx="8077200" cy="2005830"/>
          </a:xfrm>
        </p:grpSpPr>
        <p:sp>
          <p:nvSpPr>
            <p:cNvPr id="8" name="Freeform 7"/>
            <p:cNvSpPr/>
            <p:nvPr/>
          </p:nvSpPr>
          <p:spPr>
            <a:xfrm>
              <a:off x="609600" y="4802430"/>
              <a:ext cx="8077200" cy="1666350"/>
            </a:xfrm>
            <a:custGeom>
              <a:avLst/>
              <a:gdLst>
                <a:gd name="connsiteX0" fmla="*/ 0 w 8077200"/>
                <a:gd name="connsiteY0" fmla="*/ 0 h 1666350"/>
                <a:gd name="connsiteX1" fmla="*/ 8077200 w 8077200"/>
                <a:gd name="connsiteY1" fmla="*/ 0 h 1666350"/>
                <a:gd name="connsiteX2" fmla="*/ 8077200 w 8077200"/>
                <a:gd name="connsiteY2" fmla="*/ 1666350 h 1666350"/>
                <a:gd name="connsiteX3" fmla="*/ 0 w 8077200"/>
                <a:gd name="connsiteY3" fmla="*/ 1666350 h 1666350"/>
                <a:gd name="connsiteX4" fmla="*/ 0 w 8077200"/>
                <a:gd name="connsiteY4" fmla="*/ 0 h 166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1666350">
                  <a:moveTo>
                    <a:pt x="0" y="0"/>
                  </a:moveTo>
                  <a:lnTo>
                    <a:pt x="8077200" y="0"/>
                  </a:lnTo>
                  <a:lnTo>
                    <a:pt x="8077200" y="1666350"/>
                  </a:lnTo>
                  <a:lnTo>
                    <a:pt x="0" y="166635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6880" tIns="479044" rIns="626880"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t>Social smiling - When newborn infants gaze at their parents and smile at them</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Laughter - Smile-linked vocalization</a:t>
              </a:r>
              <a:endParaRPr lang="en-US" sz="2300" kern="1200" dirty="0"/>
            </a:p>
          </p:txBody>
        </p:sp>
        <p:sp>
          <p:nvSpPr>
            <p:cNvPr id="9" name="Freeform 8"/>
            <p:cNvSpPr/>
            <p:nvPr/>
          </p:nvSpPr>
          <p:spPr>
            <a:xfrm>
              <a:off x="1013460" y="4462950"/>
              <a:ext cx="5654040" cy="678960"/>
            </a:xfrm>
            <a:custGeom>
              <a:avLst/>
              <a:gdLst>
                <a:gd name="connsiteX0" fmla="*/ 0 w 5654040"/>
                <a:gd name="connsiteY0" fmla="*/ 113162 h 678960"/>
                <a:gd name="connsiteX1" fmla="*/ 113162 w 5654040"/>
                <a:gd name="connsiteY1" fmla="*/ 0 h 678960"/>
                <a:gd name="connsiteX2" fmla="*/ 5540878 w 5654040"/>
                <a:gd name="connsiteY2" fmla="*/ 0 h 678960"/>
                <a:gd name="connsiteX3" fmla="*/ 5654040 w 5654040"/>
                <a:gd name="connsiteY3" fmla="*/ 113162 h 678960"/>
                <a:gd name="connsiteX4" fmla="*/ 5654040 w 5654040"/>
                <a:gd name="connsiteY4" fmla="*/ 565798 h 678960"/>
                <a:gd name="connsiteX5" fmla="*/ 5540878 w 5654040"/>
                <a:gd name="connsiteY5" fmla="*/ 678960 h 678960"/>
                <a:gd name="connsiteX6" fmla="*/ 113162 w 5654040"/>
                <a:gd name="connsiteY6" fmla="*/ 678960 h 678960"/>
                <a:gd name="connsiteX7" fmla="*/ 0 w 5654040"/>
                <a:gd name="connsiteY7" fmla="*/ 565798 h 678960"/>
                <a:gd name="connsiteX8" fmla="*/ 0 w 56540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678960">
                  <a:moveTo>
                    <a:pt x="0" y="113162"/>
                  </a:moveTo>
                  <a:cubicBezTo>
                    <a:pt x="0" y="50664"/>
                    <a:pt x="50664" y="0"/>
                    <a:pt x="113162" y="0"/>
                  </a:cubicBezTo>
                  <a:lnTo>
                    <a:pt x="5540878" y="0"/>
                  </a:lnTo>
                  <a:cubicBezTo>
                    <a:pt x="5603376" y="0"/>
                    <a:pt x="5654040" y="50664"/>
                    <a:pt x="5654040" y="113162"/>
                  </a:cubicBezTo>
                  <a:lnTo>
                    <a:pt x="5654040" y="565798"/>
                  </a:lnTo>
                  <a:cubicBezTo>
                    <a:pt x="5654040" y="628296"/>
                    <a:pt x="5603376" y="678960"/>
                    <a:pt x="5540878" y="678960"/>
                  </a:cubicBezTo>
                  <a:lnTo>
                    <a:pt x="113162" y="678960"/>
                  </a:lnTo>
                  <a:cubicBezTo>
                    <a:pt x="50664" y="678960"/>
                    <a:pt x="0" y="628296"/>
                    <a:pt x="0" y="565798"/>
                  </a:cubicBezTo>
                  <a:lnTo>
                    <a:pt x="0" y="11316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6853" tIns="33144" rIns="246853" bIns="33144" numCol="1" spcCol="1270" anchor="ctr" anchorCtr="0">
              <a:noAutofit/>
            </a:bodyPr>
            <a:lstStyle/>
            <a:p>
              <a:pPr lvl="0" algn="l" defTabSz="1022350" rtl="0">
                <a:lnSpc>
                  <a:spcPct val="90000"/>
                </a:lnSpc>
                <a:spcBef>
                  <a:spcPct val="0"/>
                </a:spcBef>
                <a:spcAft>
                  <a:spcPct val="35000"/>
                </a:spcAft>
              </a:pPr>
              <a:r>
                <a:rPr lang="en-US" sz="2300" kern="1200" dirty="0" smtClean="0"/>
                <a:t>Smiling and laughing</a:t>
              </a:r>
              <a:endParaRPr lang="en-US" sz="2300" kern="1200" dirty="0"/>
            </a:p>
          </p:txBody>
        </p:sp>
      </p:grpSp>
    </p:spTree>
    <p:extLst>
      <p:ext uri="{BB962C8B-B14F-4D97-AF65-F5344CB8AC3E}">
        <p14:creationId xmlns:p14="http://schemas.microsoft.com/office/powerpoint/2010/main" val="32522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Sociability with </a:t>
            </a:r>
            <a:r>
              <a:rPr lang="en-US" dirty="0" err="1"/>
              <a:t>Nonsiblings</a:t>
            </a:r>
            <a:endParaRPr lang="en-US" dirty="0"/>
          </a:p>
        </p:txBody>
      </p:sp>
      <p:sp>
        <p:nvSpPr>
          <p:cNvPr id="3" name="Content Placeholder 2"/>
          <p:cNvSpPr>
            <a:spLocks noGrp="1"/>
          </p:cNvSpPr>
          <p:nvPr>
            <p:ph idx="1"/>
          </p:nvPr>
        </p:nvSpPr>
        <p:spPr/>
        <p:txBody>
          <a:bodyPr/>
          <a:lstStyle/>
          <a:p>
            <a:pPr>
              <a:defRPr/>
            </a:pPr>
            <a:r>
              <a:rPr lang="en-US" dirty="0"/>
              <a:t>Toddlers learn by imitating one </a:t>
            </a:r>
            <a:r>
              <a:rPr lang="en-US" dirty="0" smtClean="0"/>
              <a:t>another.</a:t>
            </a:r>
            <a:endParaRPr lang="en-US" dirty="0"/>
          </a:p>
          <a:p>
            <a:pPr>
              <a:defRPr/>
            </a:pPr>
            <a:r>
              <a:rPr lang="en-US" dirty="0"/>
              <a:t>Cooperative activity develops during the 2nd and 3rd years as social understanding </a:t>
            </a:r>
            <a:r>
              <a:rPr lang="en-US" dirty="0" smtClean="0"/>
              <a:t>grows.</a:t>
            </a:r>
            <a:endParaRPr lang="en-US" dirty="0"/>
          </a:p>
          <a:p>
            <a:pPr>
              <a:defRPr/>
            </a:pPr>
            <a:r>
              <a:rPr lang="en-US" dirty="0">
                <a:cs typeface="Times New Roman" pitchFamily="18" charset="0"/>
              </a:rPr>
              <a:t>Affected by temperamental traits and experience</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40</a:t>
            </a:fld>
            <a:endParaRPr lang="en-US" dirty="0"/>
          </a:p>
        </p:txBody>
      </p:sp>
    </p:spTree>
    <p:extLst>
      <p:ext uri="{BB962C8B-B14F-4D97-AF65-F5344CB8AC3E}">
        <p14:creationId xmlns:p14="http://schemas.microsoft.com/office/powerpoint/2010/main" val="1257856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Effects of Maternal Employment</a:t>
            </a:r>
          </a:p>
        </p:txBody>
      </p:sp>
      <p:sp>
        <p:nvSpPr>
          <p:cNvPr id="3" name="Content Placeholder 2"/>
          <p:cNvSpPr>
            <a:spLocks noGrp="1"/>
          </p:cNvSpPr>
          <p:nvPr>
            <p:ph idx="1"/>
          </p:nvPr>
        </p:nvSpPr>
        <p:spPr/>
        <p:txBody>
          <a:bodyPr/>
          <a:lstStyle/>
          <a:p>
            <a:pPr>
              <a:defRPr/>
            </a:pPr>
            <a:r>
              <a:rPr lang="en-US" dirty="0"/>
              <a:t>Negative effects on cognitive development at 15 months to 3 </a:t>
            </a:r>
            <a:r>
              <a:rPr lang="en-US" dirty="0" smtClean="0"/>
              <a:t>years. </a:t>
            </a:r>
            <a:endParaRPr lang="en-US" dirty="0"/>
          </a:p>
          <a:p>
            <a:pPr>
              <a:defRPr/>
            </a:pPr>
            <a:r>
              <a:rPr lang="en-US" dirty="0"/>
              <a:t>Maternal sensitivity and high-quality child care lessened negative </a:t>
            </a:r>
            <a:r>
              <a:rPr lang="en-US" dirty="0" smtClean="0"/>
              <a:t>effects.</a:t>
            </a: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41</a:t>
            </a:fld>
            <a:endParaRPr lang="en-US" dirty="0"/>
          </a:p>
        </p:txBody>
      </p:sp>
    </p:spTree>
    <p:extLst>
      <p:ext uri="{BB962C8B-B14F-4D97-AF65-F5344CB8AC3E}">
        <p14:creationId xmlns:p14="http://schemas.microsoft.com/office/powerpoint/2010/main" val="1927341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itchFamily="18" charset="0"/>
              </a:rPr>
              <a:t>Factors Affecting Early Child Care</a:t>
            </a:r>
            <a:endParaRPr lang="en-US" dirty="0"/>
          </a:p>
        </p:txBody>
      </p:sp>
      <p:sp>
        <p:nvSpPr>
          <p:cNvPr id="3" name="Content Placeholder 2"/>
          <p:cNvSpPr>
            <a:spLocks noGrp="1"/>
          </p:cNvSpPr>
          <p:nvPr>
            <p:ph idx="1"/>
          </p:nvPr>
        </p:nvSpPr>
        <p:spPr/>
        <p:txBody>
          <a:bodyPr/>
          <a:lstStyle/>
          <a:p>
            <a:pPr>
              <a:defRPr/>
            </a:pPr>
            <a:r>
              <a:rPr lang="en-US" dirty="0"/>
              <a:t>Temperament and gender </a:t>
            </a:r>
          </a:p>
          <a:p>
            <a:pPr>
              <a:defRPr/>
            </a:pPr>
            <a:r>
              <a:rPr lang="en-US" dirty="0">
                <a:cs typeface="Times New Roman" pitchFamily="18" charset="0"/>
              </a:rPr>
              <a:t>Quality of care</a:t>
            </a:r>
          </a:p>
          <a:p>
            <a:pPr lvl="1">
              <a:defRPr/>
            </a:pPr>
            <a:r>
              <a:rPr lang="en-US" dirty="0">
                <a:cs typeface="Times New Roman" pitchFamily="18" charset="0"/>
              </a:rPr>
              <a:t>Affects cognitive and psychosocial development</a:t>
            </a:r>
          </a:p>
          <a:p>
            <a:pPr lvl="1">
              <a:defRPr/>
            </a:pPr>
            <a:r>
              <a:rPr lang="en-US" dirty="0">
                <a:cs typeface="Times New Roman" pitchFamily="18" charset="0"/>
              </a:rPr>
              <a:t>Measured by:</a:t>
            </a:r>
          </a:p>
          <a:p>
            <a:pPr lvl="2">
              <a:defRPr/>
            </a:pPr>
            <a:r>
              <a:rPr lang="en-US" dirty="0">
                <a:cs typeface="Times New Roman" pitchFamily="18" charset="0"/>
              </a:rPr>
              <a:t>Structural characteristics </a:t>
            </a:r>
          </a:p>
          <a:p>
            <a:pPr lvl="2">
              <a:defRPr/>
            </a:pPr>
            <a:r>
              <a:rPr lang="en-US" dirty="0">
                <a:cs typeface="Times New Roman" pitchFamily="18" charset="0"/>
              </a:rPr>
              <a:t>Process characteristics</a:t>
            </a:r>
            <a:endParaRPr lang="en-US" dirty="0">
              <a:solidFill>
                <a:srgbClr val="FF0000"/>
              </a:solidFill>
              <a:cs typeface="Times New Roman" pitchFamily="18" charset="0"/>
            </a:endParaRPr>
          </a:p>
          <a:p>
            <a:pPr lvl="2">
              <a:defRPr/>
            </a:pPr>
            <a:r>
              <a:rPr lang="en-US" dirty="0">
                <a:cs typeface="Times New Roman" pitchFamily="18" charset="0"/>
              </a:rPr>
              <a:t>Developmental appropriateness of activities</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42</a:t>
            </a:fld>
            <a:endParaRPr lang="en-US" dirty="0"/>
          </a:p>
        </p:txBody>
      </p:sp>
    </p:spTree>
    <p:extLst>
      <p:ext uri="{BB962C8B-B14F-4D97-AF65-F5344CB8AC3E}">
        <p14:creationId xmlns:p14="http://schemas.microsoft.com/office/powerpoint/2010/main" val="1399676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NICHD Study: Isolating Child Care Effects</a:t>
            </a:r>
          </a:p>
        </p:txBody>
      </p:sp>
      <p:sp>
        <p:nvSpPr>
          <p:cNvPr id="3" name="Content Placeholder 2"/>
          <p:cNvSpPr>
            <a:spLocks noGrp="1"/>
          </p:cNvSpPr>
          <p:nvPr>
            <p:ph idx="1"/>
          </p:nvPr>
        </p:nvSpPr>
        <p:spPr/>
        <p:txBody>
          <a:bodyPr/>
          <a:lstStyle/>
          <a:p>
            <a:pPr>
              <a:defRPr/>
            </a:pPr>
            <a:r>
              <a:rPr lang="en-US" dirty="0"/>
              <a:t>Child care arrangements varied widely in type </a:t>
            </a:r>
            <a:r>
              <a:rPr lang="en-US"/>
              <a:t>and </a:t>
            </a:r>
            <a:r>
              <a:rPr lang="en-US" smtClean="0"/>
              <a:t>quality.</a:t>
            </a:r>
            <a:endParaRPr lang="en-US" dirty="0"/>
          </a:p>
          <a:p>
            <a:pPr>
              <a:defRPr/>
            </a:pPr>
            <a:r>
              <a:rPr lang="en-US" dirty="0"/>
              <a:t>Child care has no direct effect on </a:t>
            </a:r>
            <a:r>
              <a:rPr lang="en-US" dirty="0" smtClean="0"/>
              <a:t>attachment.</a:t>
            </a:r>
            <a:endParaRPr lang="en-US" dirty="0"/>
          </a:p>
          <a:p>
            <a:pPr>
              <a:defRPr/>
            </a:pPr>
            <a:r>
              <a:rPr lang="en-US" dirty="0"/>
              <a:t>Independent effects of child care was in interactions with </a:t>
            </a:r>
            <a:r>
              <a:rPr lang="en-US" dirty="0" smtClean="0"/>
              <a:t>peers.</a:t>
            </a:r>
            <a:endParaRPr lang="en-US" dirty="0"/>
          </a:p>
          <a:p>
            <a:pPr>
              <a:defRPr/>
            </a:pPr>
            <a:r>
              <a:rPr lang="en-US" dirty="0"/>
              <a:t>Quality, quantity, stability, and type of care have some influence on psychosocial and cognitive </a:t>
            </a:r>
            <a:r>
              <a:rPr lang="en-US" dirty="0" smtClean="0"/>
              <a:t>development.</a:t>
            </a:r>
            <a:endParaRPr lang="en-US" dirty="0"/>
          </a:p>
          <a:p>
            <a:pPr marL="0" indent="0">
              <a:buNone/>
              <a:defRPr/>
            </a:pPr>
            <a:endParaRPr lang="en-US"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43</a:t>
            </a:fld>
            <a:endParaRPr lang="en-US" dirty="0"/>
          </a:p>
        </p:txBody>
      </p:sp>
    </p:spTree>
    <p:extLst>
      <p:ext uri="{BB962C8B-B14F-4D97-AF65-F5344CB8AC3E}">
        <p14:creationId xmlns:p14="http://schemas.microsoft.com/office/powerpoint/2010/main" val="62249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Development</a:t>
            </a:r>
            <a:endParaRPr lang="en-US" dirty="0"/>
          </a:p>
        </p:txBody>
      </p:sp>
      <p:sp>
        <p:nvSpPr>
          <p:cNvPr id="3" name="Content Placeholder 2"/>
          <p:cNvSpPr>
            <a:spLocks noGrp="1"/>
          </p:cNvSpPr>
          <p:nvPr>
            <p:ph idx="1"/>
          </p:nvPr>
        </p:nvSpPr>
        <p:spPr/>
        <p:txBody>
          <a:bodyPr>
            <a:normAutofit lnSpcReduction="10000"/>
          </a:bodyPr>
          <a:lstStyle/>
          <a:p>
            <a:pPr>
              <a:defRPr/>
            </a:pPr>
            <a:r>
              <a:rPr lang="en-US" dirty="0"/>
              <a:t>Emotional development is an orderly </a:t>
            </a:r>
            <a:r>
              <a:rPr lang="en-US" dirty="0" smtClean="0"/>
              <a:t>process.</a:t>
            </a:r>
            <a:endParaRPr lang="en-US" dirty="0"/>
          </a:p>
          <a:p>
            <a:pPr lvl="1">
              <a:defRPr/>
            </a:pPr>
            <a:r>
              <a:rPr lang="en-US" dirty="0"/>
              <a:t>Complex emotions unfold from simpler </a:t>
            </a:r>
            <a:r>
              <a:rPr lang="en-US" dirty="0" smtClean="0"/>
              <a:t>ones.</a:t>
            </a:r>
            <a:endParaRPr lang="en-US" dirty="0"/>
          </a:p>
          <a:p>
            <a:pPr>
              <a:defRPr/>
            </a:pPr>
            <a:r>
              <a:rPr lang="en-US" dirty="0"/>
              <a:t>Babies show signs of contentment, interest, and distress soon after </a:t>
            </a:r>
            <a:r>
              <a:rPr lang="en-US" dirty="0" smtClean="0"/>
              <a:t>birth. </a:t>
            </a:r>
            <a:endParaRPr lang="en-US" dirty="0"/>
          </a:p>
          <a:p>
            <a:pPr>
              <a:defRPr/>
            </a:pPr>
            <a:r>
              <a:rPr lang="en-US" dirty="0"/>
              <a:t>Self-conscious emotions: Depend on </a:t>
            </a:r>
            <a:r>
              <a:rPr lang="en-US" dirty="0" smtClean="0"/>
              <a:t>self-awareness.</a:t>
            </a:r>
            <a:endParaRPr lang="en-US" dirty="0"/>
          </a:p>
          <a:p>
            <a:pPr lvl="1">
              <a:defRPr/>
            </a:pPr>
            <a:r>
              <a:rPr lang="en-US" dirty="0"/>
              <a:t>Embarrassment</a:t>
            </a:r>
          </a:p>
          <a:p>
            <a:pPr lvl="1">
              <a:defRPr/>
            </a:pPr>
            <a:r>
              <a:rPr lang="en-US" dirty="0"/>
              <a:t>Empathy</a:t>
            </a:r>
          </a:p>
          <a:p>
            <a:pPr lvl="1">
              <a:defRPr/>
            </a:pPr>
            <a:r>
              <a:rPr lang="en-US" dirty="0"/>
              <a:t>Envy</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5</a:t>
            </a:fld>
            <a:endParaRPr lang="en-US" dirty="0"/>
          </a:p>
        </p:txBody>
      </p:sp>
    </p:spTree>
    <p:extLst>
      <p:ext uri="{BB962C8B-B14F-4D97-AF65-F5344CB8AC3E}">
        <p14:creationId xmlns:p14="http://schemas.microsoft.com/office/powerpoint/2010/main" val="22769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Self-Awareness and Emotions</a:t>
            </a:r>
            <a:endParaRPr lang="en-US" dirty="0"/>
          </a:p>
        </p:txBody>
      </p:sp>
      <p:sp>
        <p:nvSpPr>
          <p:cNvPr id="3" name="Content Placeholder 2"/>
          <p:cNvSpPr>
            <a:spLocks noGrp="1"/>
          </p:cNvSpPr>
          <p:nvPr>
            <p:ph idx="1"/>
          </p:nvPr>
        </p:nvSpPr>
        <p:spPr/>
        <p:txBody>
          <a:bodyPr/>
          <a:lstStyle/>
          <a:p>
            <a:pPr>
              <a:defRPr/>
            </a:pPr>
            <a:r>
              <a:rPr lang="en-US" sz="3200" b="1" dirty="0" smtClean="0"/>
              <a:t>Self-awareness</a:t>
            </a:r>
            <a:endParaRPr lang="en-US" sz="3200" dirty="0" smtClean="0"/>
          </a:p>
          <a:p>
            <a:pPr lvl="1">
              <a:defRPr/>
            </a:pPr>
            <a:r>
              <a:rPr lang="en-US" sz="2800" dirty="0" smtClean="0"/>
              <a:t>Realization </a:t>
            </a:r>
            <a:r>
              <a:rPr lang="en-US" sz="2800" dirty="0"/>
              <a:t>that one’s existence and functioning are separate from those of other people and </a:t>
            </a:r>
            <a:r>
              <a:rPr lang="en-US" sz="2800" dirty="0" smtClean="0"/>
              <a:t>things.</a:t>
            </a:r>
            <a:endParaRPr lang="en-US" sz="2800" dirty="0"/>
          </a:p>
          <a:p>
            <a:pPr lvl="1">
              <a:defRPr/>
            </a:pPr>
            <a:r>
              <a:rPr lang="en-US" sz="2800" dirty="0"/>
              <a:t>Necessary before children can:</a:t>
            </a:r>
          </a:p>
          <a:p>
            <a:pPr lvl="2">
              <a:defRPr/>
            </a:pPr>
            <a:r>
              <a:rPr lang="en-US" sz="2800" dirty="0"/>
              <a:t>Be aware of being the focus of attention</a:t>
            </a:r>
          </a:p>
          <a:p>
            <a:pPr lvl="2">
              <a:defRPr/>
            </a:pPr>
            <a:r>
              <a:rPr lang="en-US" sz="2800" dirty="0"/>
              <a:t>Identify with what </a:t>
            </a:r>
            <a:r>
              <a:rPr lang="en-US" sz="2800" dirty="0" smtClean="0"/>
              <a:t>others are </a:t>
            </a:r>
            <a:r>
              <a:rPr lang="en-US" sz="2800" dirty="0"/>
              <a:t>feeling</a:t>
            </a:r>
          </a:p>
          <a:p>
            <a:pPr lvl="2">
              <a:defRPr/>
            </a:pPr>
            <a:r>
              <a:rPr lang="en-US" sz="2800" dirty="0"/>
              <a:t>Wish they had what someone else has</a:t>
            </a:r>
            <a:endParaRPr lang="en-US" sz="3200" dirty="0"/>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6</a:t>
            </a:fld>
            <a:endParaRPr lang="en-US" dirty="0"/>
          </a:p>
        </p:txBody>
      </p:sp>
    </p:spTree>
    <p:extLst>
      <p:ext uri="{BB962C8B-B14F-4D97-AF65-F5344CB8AC3E}">
        <p14:creationId xmlns:p14="http://schemas.microsoft.com/office/powerpoint/2010/main" val="19461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Self-Awareness and Emotions</a:t>
            </a:r>
            <a:endParaRPr lang="en-US" dirty="0"/>
          </a:p>
        </p:txBody>
      </p:sp>
      <p:sp>
        <p:nvSpPr>
          <p:cNvPr id="3" name="Content Placeholder 2"/>
          <p:cNvSpPr>
            <a:spLocks noGrp="1"/>
          </p:cNvSpPr>
          <p:nvPr>
            <p:ph idx="1"/>
          </p:nvPr>
        </p:nvSpPr>
        <p:spPr/>
        <p:txBody>
          <a:bodyPr/>
          <a:lstStyle/>
          <a:p>
            <a:pPr>
              <a:defRPr/>
            </a:pPr>
            <a:r>
              <a:rPr lang="en-US" sz="3600" b="1" dirty="0"/>
              <a:t>Self-evaluative emotions</a:t>
            </a:r>
            <a:r>
              <a:rPr lang="en-US" sz="3600" dirty="0"/>
              <a:t>: </a:t>
            </a:r>
            <a:endParaRPr lang="en-US" sz="3600" dirty="0" smtClean="0"/>
          </a:p>
          <a:p>
            <a:pPr lvl="1">
              <a:defRPr/>
            </a:pPr>
            <a:r>
              <a:rPr lang="en-US" sz="3200" dirty="0" smtClean="0"/>
              <a:t>Depend </a:t>
            </a:r>
            <a:r>
              <a:rPr lang="en-US" sz="3200" dirty="0"/>
              <a:t>on both self-awareness and knowledge of socially accepted standards of </a:t>
            </a:r>
            <a:r>
              <a:rPr lang="en-US" sz="3200" dirty="0" smtClean="0"/>
              <a:t>behavior.</a:t>
            </a:r>
            <a:endParaRPr lang="en-US" sz="3200" dirty="0"/>
          </a:p>
          <a:p>
            <a:pPr lvl="1">
              <a:defRPr/>
            </a:pPr>
            <a:r>
              <a:rPr lang="en-US" sz="3200" dirty="0"/>
              <a:t>Pride</a:t>
            </a:r>
          </a:p>
          <a:p>
            <a:pPr lvl="1">
              <a:defRPr/>
            </a:pPr>
            <a:r>
              <a:rPr lang="en-US" sz="3200" dirty="0"/>
              <a:t>Shame</a:t>
            </a:r>
          </a:p>
          <a:p>
            <a:pPr lvl="1">
              <a:defRPr/>
            </a:pPr>
            <a:r>
              <a:rPr lang="en-US" sz="3200" dirty="0"/>
              <a:t>Guilt</a:t>
            </a:r>
          </a:p>
          <a:p>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7</a:t>
            </a:fld>
            <a:endParaRPr lang="en-US" dirty="0"/>
          </a:p>
        </p:txBody>
      </p:sp>
    </p:spTree>
    <p:extLst>
      <p:ext uri="{BB962C8B-B14F-4D97-AF65-F5344CB8AC3E}">
        <p14:creationId xmlns:p14="http://schemas.microsoft.com/office/powerpoint/2010/main" val="27150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Brain Growth and Emotional Development</a:t>
            </a:r>
          </a:p>
        </p:txBody>
      </p:sp>
      <p:sp>
        <p:nvSpPr>
          <p:cNvPr id="3" name="Content Placeholder 2"/>
          <p:cNvSpPr>
            <a:spLocks noGrp="1"/>
          </p:cNvSpPr>
          <p:nvPr>
            <p:ph idx="1"/>
          </p:nvPr>
        </p:nvSpPr>
        <p:spPr/>
        <p:txBody>
          <a:bodyPr/>
          <a:lstStyle/>
          <a:p>
            <a:pPr>
              <a:defRPr/>
            </a:pPr>
            <a:r>
              <a:rPr lang="en-US" dirty="0"/>
              <a:t>Development of the brain after birth is closely connected with changes in emotional </a:t>
            </a:r>
            <a:r>
              <a:rPr lang="en-US" dirty="0" smtClean="0"/>
              <a:t>life.</a:t>
            </a:r>
            <a:endParaRPr lang="en-US" dirty="0"/>
          </a:p>
          <a:p>
            <a:pPr lvl="1">
              <a:defRPr/>
            </a:pPr>
            <a:r>
              <a:rPr lang="en-US" dirty="0"/>
              <a:t>Bidirectional process - Emotional </a:t>
            </a:r>
            <a:r>
              <a:rPr lang="en-US" dirty="0" smtClean="0"/>
              <a:t>experiences</a:t>
            </a:r>
            <a:endParaRPr lang="en-US" dirty="0"/>
          </a:p>
          <a:p>
            <a:pPr lvl="2">
              <a:defRPr/>
            </a:pPr>
            <a:r>
              <a:rPr lang="en-US" dirty="0"/>
              <a:t>Are affected by brain development </a:t>
            </a:r>
          </a:p>
          <a:p>
            <a:pPr lvl="2">
              <a:defRPr/>
            </a:pPr>
            <a:r>
              <a:rPr lang="en-US" dirty="0"/>
              <a:t>Have long-lasting effects on the structure of the </a:t>
            </a:r>
            <a:r>
              <a:rPr lang="en-US" dirty="0" smtClean="0"/>
              <a:t>brain</a:t>
            </a:r>
            <a:endParaRPr lang="en-US" dirty="0"/>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8</a:t>
            </a:fld>
            <a:endParaRPr lang="en-US" dirty="0"/>
          </a:p>
        </p:txBody>
      </p:sp>
    </p:spTree>
    <p:extLst>
      <p:ext uri="{BB962C8B-B14F-4D97-AF65-F5344CB8AC3E}">
        <p14:creationId xmlns:p14="http://schemas.microsoft.com/office/powerpoint/2010/main" val="33188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Brain Growth and Emotional Development</a:t>
            </a:r>
          </a:p>
        </p:txBody>
      </p:sp>
      <p:sp>
        <p:nvSpPr>
          <p:cNvPr id="4" name="Slide Number Placeholder 3"/>
          <p:cNvSpPr>
            <a:spLocks noGrp="1"/>
          </p:cNvSpPr>
          <p:nvPr>
            <p:ph type="sldNum" sz="quarter" idx="10"/>
          </p:nvPr>
        </p:nvSpPr>
        <p:spPr>
          <a:xfrm>
            <a:off x="6781800" y="6492875"/>
            <a:ext cx="2133600" cy="365125"/>
          </a:xfrm>
        </p:spPr>
        <p:txBody>
          <a:bodyPr/>
          <a:lstStyle/>
          <a:p>
            <a:r>
              <a:rPr lang="en-US" dirty="0"/>
              <a:t>8-</a:t>
            </a:r>
            <a:fld id="{43A33495-03CF-4DE3-AFC0-D8547E377C92}" type="slidenum">
              <a:rPr lang="en-US"/>
              <a:pPr/>
              <a:t>9</a:t>
            </a:fld>
            <a:endParaRPr lang="en-US" dirty="0"/>
          </a:p>
        </p:txBody>
      </p:sp>
      <p:grpSp>
        <p:nvGrpSpPr>
          <p:cNvPr id="15" name="Group 14"/>
          <p:cNvGrpSpPr/>
          <p:nvPr/>
        </p:nvGrpSpPr>
        <p:grpSpPr>
          <a:xfrm>
            <a:off x="457200" y="1616265"/>
            <a:ext cx="8305800" cy="1831409"/>
            <a:chOff x="457200" y="1616265"/>
            <a:chExt cx="8305800" cy="1831409"/>
          </a:xfrm>
        </p:grpSpPr>
        <p:sp>
          <p:nvSpPr>
            <p:cNvPr id="11" name="Freeform 10"/>
            <p:cNvSpPr/>
            <p:nvPr/>
          </p:nvSpPr>
          <p:spPr>
            <a:xfrm>
              <a:off x="457200" y="1926225"/>
              <a:ext cx="8305800" cy="1521449"/>
            </a:xfrm>
            <a:custGeom>
              <a:avLst/>
              <a:gdLst>
                <a:gd name="connsiteX0" fmla="*/ 0 w 8305800"/>
                <a:gd name="connsiteY0" fmla="*/ 0 h 1521449"/>
                <a:gd name="connsiteX1" fmla="*/ 8305800 w 8305800"/>
                <a:gd name="connsiteY1" fmla="*/ 0 h 1521449"/>
                <a:gd name="connsiteX2" fmla="*/ 8305800 w 8305800"/>
                <a:gd name="connsiteY2" fmla="*/ 1521449 h 1521449"/>
                <a:gd name="connsiteX3" fmla="*/ 0 w 8305800"/>
                <a:gd name="connsiteY3" fmla="*/ 1521449 h 1521449"/>
                <a:gd name="connsiteX4" fmla="*/ 0 w 8305800"/>
                <a:gd name="connsiteY4" fmla="*/ 0 h 152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1521449">
                  <a:moveTo>
                    <a:pt x="0" y="0"/>
                  </a:moveTo>
                  <a:lnTo>
                    <a:pt x="8305800" y="0"/>
                  </a:lnTo>
                  <a:lnTo>
                    <a:pt x="8305800" y="1521449"/>
                  </a:lnTo>
                  <a:lnTo>
                    <a:pt x="0" y="1521449"/>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4622" tIns="437388" rIns="644622"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Differentiation of basic emotions begins.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solidFill>
                    <a:srgbClr val="C00000"/>
                  </a:solidFill>
                </a:rPr>
                <a:t>Cerebral cortex becomes functional, bringing cognitive perceptions into play</a:t>
              </a:r>
              <a:r>
                <a:rPr lang="en-US" sz="2100" kern="1200" dirty="0" smtClean="0"/>
                <a:t>.</a:t>
              </a:r>
              <a:endParaRPr lang="en-US" sz="2100" kern="1200" dirty="0"/>
            </a:p>
          </p:txBody>
        </p:sp>
        <p:sp>
          <p:nvSpPr>
            <p:cNvPr id="12" name="Freeform 11"/>
            <p:cNvSpPr/>
            <p:nvPr/>
          </p:nvSpPr>
          <p:spPr>
            <a:xfrm>
              <a:off x="872490" y="1616265"/>
              <a:ext cx="5814060" cy="619920"/>
            </a:xfrm>
            <a:custGeom>
              <a:avLst/>
              <a:gdLst>
                <a:gd name="connsiteX0" fmla="*/ 0 w 5814060"/>
                <a:gd name="connsiteY0" fmla="*/ 103322 h 619920"/>
                <a:gd name="connsiteX1" fmla="*/ 103322 w 5814060"/>
                <a:gd name="connsiteY1" fmla="*/ 0 h 619920"/>
                <a:gd name="connsiteX2" fmla="*/ 5710738 w 5814060"/>
                <a:gd name="connsiteY2" fmla="*/ 0 h 619920"/>
                <a:gd name="connsiteX3" fmla="*/ 5814060 w 5814060"/>
                <a:gd name="connsiteY3" fmla="*/ 103322 h 619920"/>
                <a:gd name="connsiteX4" fmla="*/ 5814060 w 5814060"/>
                <a:gd name="connsiteY4" fmla="*/ 516598 h 619920"/>
                <a:gd name="connsiteX5" fmla="*/ 5710738 w 5814060"/>
                <a:gd name="connsiteY5" fmla="*/ 619920 h 619920"/>
                <a:gd name="connsiteX6" fmla="*/ 103322 w 5814060"/>
                <a:gd name="connsiteY6" fmla="*/ 619920 h 619920"/>
                <a:gd name="connsiteX7" fmla="*/ 0 w 5814060"/>
                <a:gd name="connsiteY7" fmla="*/ 516598 h 619920"/>
                <a:gd name="connsiteX8" fmla="*/ 0 w 581406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619920">
                  <a:moveTo>
                    <a:pt x="0" y="103322"/>
                  </a:moveTo>
                  <a:cubicBezTo>
                    <a:pt x="0" y="46259"/>
                    <a:pt x="46259" y="0"/>
                    <a:pt x="103322" y="0"/>
                  </a:cubicBezTo>
                  <a:lnTo>
                    <a:pt x="5710738" y="0"/>
                  </a:lnTo>
                  <a:cubicBezTo>
                    <a:pt x="5767801" y="0"/>
                    <a:pt x="5814060" y="46259"/>
                    <a:pt x="5814060" y="103322"/>
                  </a:cubicBezTo>
                  <a:lnTo>
                    <a:pt x="5814060" y="516598"/>
                  </a:lnTo>
                  <a:cubicBezTo>
                    <a:pt x="5814060" y="573661"/>
                    <a:pt x="5767801" y="619920"/>
                    <a:pt x="5710738" y="619920"/>
                  </a:cubicBezTo>
                  <a:lnTo>
                    <a:pt x="103322" y="619920"/>
                  </a:lnTo>
                  <a:cubicBezTo>
                    <a:pt x="46259" y="619920"/>
                    <a:pt x="0" y="573661"/>
                    <a:pt x="0" y="516598"/>
                  </a:cubicBezTo>
                  <a:lnTo>
                    <a:pt x="0" y="10332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020" tIns="30262" rIns="250020" bIns="30262" numCol="1" spcCol="1270" anchor="ctr" anchorCtr="0">
              <a:noAutofit/>
            </a:bodyPr>
            <a:lstStyle/>
            <a:p>
              <a:pPr lvl="0" algn="l" defTabSz="1066800" rtl="0">
                <a:lnSpc>
                  <a:spcPct val="90000"/>
                </a:lnSpc>
                <a:spcBef>
                  <a:spcPct val="0"/>
                </a:spcBef>
                <a:spcAft>
                  <a:spcPct val="35000"/>
                </a:spcAft>
              </a:pPr>
              <a:r>
                <a:rPr lang="en-US" sz="2400" b="0" kern="1200" dirty="0" smtClean="0"/>
                <a:t>First shift - First 3 months</a:t>
              </a:r>
              <a:endParaRPr lang="en-US" sz="2400" b="0" kern="1200" dirty="0"/>
            </a:p>
          </p:txBody>
        </p:sp>
      </p:grpSp>
      <p:grpSp>
        <p:nvGrpSpPr>
          <p:cNvPr id="16" name="Group 15"/>
          <p:cNvGrpSpPr/>
          <p:nvPr/>
        </p:nvGrpSpPr>
        <p:grpSpPr>
          <a:xfrm>
            <a:off x="457200" y="3561075"/>
            <a:ext cx="8305800" cy="2823660"/>
            <a:chOff x="457200" y="3561075"/>
            <a:chExt cx="8305800" cy="2823660"/>
          </a:xfrm>
        </p:grpSpPr>
        <p:sp>
          <p:nvSpPr>
            <p:cNvPr id="13" name="Freeform 12"/>
            <p:cNvSpPr/>
            <p:nvPr/>
          </p:nvSpPr>
          <p:spPr>
            <a:xfrm>
              <a:off x="457200" y="3871035"/>
              <a:ext cx="8305800" cy="2513700"/>
            </a:xfrm>
            <a:custGeom>
              <a:avLst/>
              <a:gdLst>
                <a:gd name="connsiteX0" fmla="*/ 0 w 8305800"/>
                <a:gd name="connsiteY0" fmla="*/ 0 h 2513700"/>
                <a:gd name="connsiteX1" fmla="*/ 8305800 w 8305800"/>
                <a:gd name="connsiteY1" fmla="*/ 0 h 2513700"/>
                <a:gd name="connsiteX2" fmla="*/ 8305800 w 8305800"/>
                <a:gd name="connsiteY2" fmla="*/ 2513700 h 2513700"/>
                <a:gd name="connsiteX3" fmla="*/ 0 w 8305800"/>
                <a:gd name="connsiteY3" fmla="*/ 2513700 h 2513700"/>
                <a:gd name="connsiteX4" fmla="*/ 0 w 8305800"/>
                <a:gd name="connsiteY4" fmla="*/ 0 h 251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2513700">
                  <a:moveTo>
                    <a:pt x="0" y="0"/>
                  </a:moveTo>
                  <a:lnTo>
                    <a:pt x="8305800" y="0"/>
                  </a:lnTo>
                  <a:lnTo>
                    <a:pt x="8305800" y="2513700"/>
                  </a:lnTo>
                  <a:lnTo>
                    <a:pt x="0" y="25137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4622" tIns="437388" rIns="644622"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solidFill>
                    <a:srgbClr val="C00000"/>
                  </a:solidFill>
                </a:rPr>
                <a:t>Frontal lobes begin to interact with the limbic system.</a:t>
              </a:r>
              <a:endParaRPr lang="en-US" sz="2100" kern="1200" dirty="0">
                <a:solidFill>
                  <a:srgbClr val="C00000"/>
                </a:solidFill>
              </a:endParaRPr>
            </a:p>
            <a:p>
              <a:pPr marL="228600" lvl="1" indent="-228600" algn="l" defTabSz="933450" rtl="0">
                <a:lnSpc>
                  <a:spcPct val="90000"/>
                </a:lnSpc>
                <a:spcBef>
                  <a:spcPct val="0"/>
                </a:spcBef>
                <a:spcAft>
                  <a:spcPct val="15000"/>
                </a:spcAft>
                <a:buChar char="••"/>
              </a:pPr>
              <a:r>
                <a:rPr lang="en-US" sz="2100" kern="1200" dirty="0" smtClean="0"/>
                <a:t>Seat of emotional reactions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Hippocampus become larger and more adult-like.</a:t>
              </a:r>
              <a:endParaRPr lang="en-US" sz="2100" kern="1200" dirty="0"/>
            </a:p>
            <a:p>
              <a:pPr marL="228600" lvl="1" indent="-228600" algn="l" defTabSz="933450" rtl="0">
                <a:lnSpc>
                  <a:spcPct val="90000"/>
                </a:lnSpc>
                <a:spcBef>
                  <a:spcPct val="0"/>
                </a:spcBef>
                <a:spcAft>
                  <a:spcPct val="15000"/>
                </a:spcAft>
                <a:buChar char="••"/>
              </a:pPr>
              <a:r>
                <a:rPr lang="en-US" sz="2100" kern="1200" dirty="0" smtClean="0">
                  <a:solidFill>
                    <a:srgbClr val="C00000"/>
                  </a:solidFill>
                </a:rPr>
                <a:t>Connections between the frontal cortex and the hypothalamus and limbic system may facilitate the relationship between the cognitive and emotional spheres.</a:t>
              </a:r>
              <a:endParaRPr lang="en-US" sz="2100" kern="1200" dirty="0">
                <a:solidFill>
                  <a:srgbClr val="C00000"/>
                </a:solidFill>
              </a:endParaRPr>
            </a:p>
          </p:txBody>
        </p:sp>
        <p:sp>
          <p:nvSpPr>
            <p:cNvPr id="14" name="Freeform 13"/>
            <p:cNvSpPr/>
            <p:nvPr/>
          </p:nvSpPr>
          <p:spPr>
            <a:xfrm>
              <a:off x="872490" y="3561075"/>
              <a:ext cx="5814060" cy="619920"/>
            </a:xfrm>
            <a:custGeom>
              <a:avLst/>
              <a:gdLst>
                <a:gd name="connsiteX0" fmla="*/ 0 w 5814060"/>
                <a:gd name="connsiteY0" fmla="*/ 103322 h 619920"/>
                <a:gd name="connsiteX1" fmla="*/ 103322 w 5814060"/>
                <a:gd name="connsiteY1" fmla="*/ 0 h 619920"/>
                <a:gd name="connsiteX2" fmla="*/ 5710738 w 5814060"/>
                <a:gd name="connsiteY2" fmla="*/ 0 h 619920"/>
                <a:gd name="connsiteX3" fmla="*/ 5814060 w 5814060"/>
                <a:gd name="connsiteY3" fmla="*/ 103322 h 619920"/>
                <a:gd name="connsiteX4" fmla="*/ 5814060 w 5814060"/>
                <a:gd name="connsiteY4" fmla="*/ 516598 h 619920"/>
                <a:gd name="connsiteX5" fmla="*/ 5710738 w 5814060"/>
                <a:gd name="connsiteY5" fmla="*/ 619920 h 619920"/>
                <a:gd name="connsiteX6" fmla="*/ 103322 w 5814060"/>
                <a:gd name="connsiteY6" fmla="*/ 619920 h 619920"/>
                <a:gd name="connsiteX7" fmla="*/ 0 w 5814060"/>
                <a:gd name="connsiteY7" fmla="*/ 516598 h 619920"/>
                <a:gd name="connsiteX8" fmla="*/ 0 w 581406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4060" h="619920">
                  <a:moveTo>
                    <a:pt x="0" y="103322"/>
                  </a:moveTo>
                  <a:cubicBezTo>
                    <a:pt x="0" y="46259"/>
                    <a:pt x="46259" y="0"/>
                    <a:pt x="103322" y="0"/>
                  </a:cubicBezTo>
                  <a:lnTo>
                    <a:pt x="5710738" y="0"/>
                  </a:lnTo>
                  <a:cubicBezTo>
                    <a:pt x="5767801" y="0"/>
                    <a:pt x="5814060" y="46259"/>
                    <a:pt x="5814060" y="103322"/>
                  </a:cubicBezTo>
                  <a:lnTo>
                    <a:pt x="5814060" y="516598"/>
                  </a:lnTo>
                  <a:cubicBezTo>
                    <a:pt x="5814060" y="573661"/>
                    <a:pt x="5767801" y="619920"/>
                    <a:pt x="5710738" y="619920"/>
                  </a:cubicBezTo>
                  <a:lnTo>
                    <a:pt x="103322" y="619920"/>
                  </a:lnTo>
                  <a:cubicBezTo>
                    <a:pt x="46259" y="619920"/>
                    <a:pt x="0" y="573661"/>
                    <a:pt x="0" y="516598"/>
                  </a:cubicBezTo>
                  <a:lnTo>
                    <a:pt x="0" y="10332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50020" tIns="30262" rIns="250020" bIns="30262" numCol="1" spcCol="1270" anchor="ctr" anchorCtr="0">
              <a:noAutofit/>
            </a:bodyPr>
            <a:lstStyle/>
            <a:p>
              <a:pPr lvl="0" algn="l" defTabSz="1066800" rtl="0">
                <a:lnSpc>
                  <a:spcPct val="90000"/>
                </a:lnSpc>
                <a:spcBef>
                  <a:spcPct val="0"/>
                </a:spcBef>
                <a:spcAft>
                  <a:spcPct val="35000"/>
                </a:spcAft>
              </a:pPr>
              <a:r>
                <a:rPr lang="en-US" sz="2400" b="0" kern="1200" dirty="0" smtClean="0"/>
                <a:t>Second shift - 9 or 10 months</a:t>
              </a:r>
              <a:endParaRPr lang="en-US" sz="2400" b="0" kern="1200" dirty="0"/>
            </a:p>
          </p:txBody>
        </p:sp>
      </p:grpSp>
    </p:spTree>
    <p:extLst>
      <p:ext uri="{BB962C8B-B14F-4D97-AF65-F5344CB8AC3E}">
        <p14:creationId xmlns:p14="http://schemas.microsoft.com/office/powerpoint/2010/main" val="1138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1954</Words>
  <Application>Microsoft Office PowerPoint</Application>
  <PresentationFormat>On-screen Show (4:3)</PresentationFormat>
  <Paragraphs>315</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Chapter 8 </vt:lpstr>
      <vt:lpstr>Foundations of Psychosocial Development</vt:lpstr>
      <vt:lpstr>Emotions</vt:lpstr>
      <vt:lpstr>First Signs of Emotion</vt:lpstr>
      <vt:lpstr>Emotional Development</vt:lpstr>
      <vt:lpstr>Self-Awareness and Emotions</vt:lpstr>
      <vt:lpstr>Self-Awareness and Emotions</vt:lpstr>
      <vt:lpstr>Brain Growth and Emotional Development</vt:lpstr>
      <vt:lpstr>Brain Growth and Emotional Development</vt:lpstr>
      <vt:lpstr>Brain Growth and Emotional Development</vt:lpstr>
      <vt:lpstr>Altruistic Helping, Empathy, and Social Cognition</vt:lpstr>
      <vt:lpstr>Altruistic Helping, Empathy, and Social Cognition</vt:lpstr>
      <vt:lpstr>Altruistic Helping, Empathy, and Social Cognition</vt:lpstr>
      <vt:lpstr>Temperament</vt:lpstr>
      <vt:lpstr>How Stable Is Temperament?</vt:lpstr>
      <vt:lpstr>Temperament and Adjustment</vt:lpstr>
      <vt:lpstr>Shyness and Boldness</vt:lpstr>
      <vt:lpstr>Trust</vt:lpstr>
      <vt:lpstr>Attachment</vt:lpstr>
      <vt:lpstr>Theories of Attachment</vt:lpstr>
      <vt:lpstr>How Attachment Is Established</vt:lpstr>
      <vt:lpstr>Individual Differences in Attachment</vt:lpstr>
      <vt:lpstr>The Strange Situation</vt:lpstr>
      <vt:lpstr>Role of Temperament</vt:lpstr>
      <vt:lpstr>Long-Term Effects of Attachment</vt:lpstr>
      <vt:lpstr>Emotional Communication with Caregivers</vt:lpstr>
      <vt:lpstr>Emerging Sense of Self</vt:lpstr>
      <vt:lpstr>Developing Autonomy</vt:lpstr>
      <vt:lpstr>PowerPoint Presentation</vt:lpstr>
      <vt:lpstr>Developing Self-Regulation</vt:lpstr>
      <vt:lpstr>Developing Self-Regulation</vt:lpstr>
      <vt:lpstr>Origins of Conscience</vt:lpstr>
      <vt:lpstr>Origins of Conscience</vt:lpstr>
      <vt:lpstr>Factors in the Success of Socialization</vt:lpstr>
      <vt:lpstr>Factors in the Success of Socialization</vt:lpstr>
      <vt:lpstr>Gender Differences in Infants and Toddlers</vt:lpstr>
      <vt:lpstr>How Parents Shape Gender Differences</vt:lpstr>
      <vt:lpstr>Siblings Relationships</vt:lpstr>
      <vt:lpstr>Siblings Relationships</vt:lpstr>
      <vt:lpstr>Sociability with Nonsiblings</vt:lpstr>
      <vt:lpstr>Effects of Maternal Employment</vt:lpstr>
      <vt:lpstr>Factors Affecting Early Child Care</vt:lpstr>
      <vt:lpstr>NICHD Study: Isolating Child Care Effects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69</cp:revision>
  <dcterms:created xsi:type="dcterms:W3CDTF">2013-07-02T09:37:40Z</dcterms:created>
  <dcterms:modified xsi:type="dcterms:W3CDTF">2014-11-17T13:55:46Z</dcterms:modified>
</cp:coreProperties>
</file>