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61" r:id="rId4"/>
    <p:sldId id="262" r:id="rId5"/>
    <p:sldId id="264" r:id="rId6"/>
    <p:sldId id="266" r:id="rId7"/>
    <p:sldId id="300" r:id="rId8"/>
    <p:sldId id="268" r:id="rId9"/>
    <p:sldId id="269" r:id="rId10"/>
    <p:sldId id="270" r:id="rId11"/>
    <p:sldId id="272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arat K Ravi" initials="BKR" lastIdx="3" clrIdx="0"/>
  <p:cmAuthor id="1" name="Swati Kaushik Dwivedi" initials="SKD" lastIdx="6" clrIdx="1"/>
  <p:cmAuthor id="2" name="Sharon Thomas" initials="ST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0"/>
    <a:srgbClr val="C72F2F"/>
    <a:srgbClr val="006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71" autoAdjust="0"/>
  </p:normalViewPr>
  <p:slideViewPr>
    <p:cSldViewPr>
      <p:cViewPr>
        <p:scale>
          <a:sx n="80" d="100"/>
          <a:sy n="80" d="100"/>
        </p:scale>
        <p:origin x="-45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26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340F-C927-4C9B-B51C-7BDC47D94D7B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99374-DD30-4174-ABCC-A720BF5EB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FD22-A378-47FA-A392-8125C412ABC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505C-90D3-4651-863D-C4589C4FD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77FDB9-8633-4F23-9BC1-76ABE33DB8A5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A82873-8E77-4C7F-B03F-37C3962B034D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D1ADC3-00E8-4337-B240-DF2241C7CC02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5902D-C46D-4145-A2E0-6B8B53903C3C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21B39-9939-4BC7-AD1A-FEB48184F5E1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74DF86-F80E-4204-8745-2076F9D674C3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5FB07B-8BC9-4269-861C-C69C9278B8BA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DA0619-D67A-457C-9896-01DE7BAA896D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AA6A60-6DD7-43CD-AB23-5955B638565E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505C-90D3-4651-863D-C4589C4FD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A94BB5-573C-4593-8C79-8214E2893C1F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89989C-C8F4-41D6-8245-88D55287D039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3F6D71-6C32-453E-A05A-C70A42BBB216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528762"/>
            <a:ext cx="3962400" cy="2438400"/>
          </a:xfrm>
          <a:noFill/>
          <a:ln w="19050" cap="rnd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114800"/>
            <a:ext cx="3505200" cy="1828800"/>
          </a:xfrm>
          <a:noFill/>
          <a:ln w="19050" cap="rnd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007400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" y="475695"/>
            <a:ext cx="4343400" cy="56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769" cy="475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02769" cy="487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91885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91885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8800"/>
            <a:ext cx="391885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91885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43200"/>
            <a:ext cx="391885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" y="3202619"/>
            <a:ext cx="391885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" y="3657600"/>
            <a:ext cx="391885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" y="4114800"/>
            <a:ext cx="391885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91885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391885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391885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738"/>
            <a:ext cx="391885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391885" cy="457200"/>
          </a:xfrm>
          <a:prstGeom prst="rect">
            <a:avLst/>
          </a:prstGeom>
        </p:spPr>
      </p:pic>
      <p:sp>
        <p:nvSpPr>
          <p:cNvPr id="28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200">
                <a:latin typeface="Times New Roman" pitchFamily="18" charset="0"/>
                <a:ea typeface="MS PGothic" pitchFamily="34" charset="-128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</p:spTree>
    <p:extLst>
      <p:ext uri="{BB962C8B-B14F-4D97-AF65-F5344CB8AC3E}">
        <p14:creationId xmlns:p14="http://schemas.microsoft.com/office/powerpoint/2010/main" val="3804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22" y="274638"/>
            <a:ext cx="8494776" cy="1173162"/>
          </a:xfrm>
          <a:ln w="15875">
            <a:solidFill>
              <a:srgbClr val="007400"/>
            </a:solidFill>
          </a:ln>
        </p:spPr>
        <p:txBody>
          <a:bodyPr/>
          <a:lstStyle>
            <a:lvl1pPr>
              <a:defRPr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600200"/>
            <a:ext cx="8512631" cy="4876800"/>
          </a:xfrm>
          <a:solidFill>
            <a:schemeClr val="bg1"/>
          </a:solidFill>
          <a:ln w="15875">
            <a:solidFill>
              <a:srgbClr val="007400"/>
            </a:solidFill>
          </a:ln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800"/>
            </a:lvl1pPr>
            <a:lvl2pPr marL="742950" indent="-28575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600"/>
            </a:lvl2pPr>
            <a:lvl3pPr marL="1143000" indent="-2286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74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74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769" cy="475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02769" cy="4873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9188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91885" cy="457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8800"/>
            <a:ext cx="39188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91885" cy="457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43200"/>
            <a:ext cx="391885" cy="457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" y="3202619"/>
            <a:ext cx="391885" cy="457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" y="3657600"/>
            <a:ext cx="391885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" y="4114800"/>
            <a:ext cx="391885" cy="457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91885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391885" cy="457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391885" cy="457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738"/>
            <a:ext cx="391885" cy="457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391885" cy="457200"/>
          </a:xfrm>
          <a:prstGeom prst="rect">
            <a:avLst/>
          </a:prstGeom>
        </p:spPr>
      </p:pic>
      <p:sp>
        <p:nvSpPr>
          <p:cNvPr id="21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ea typeface="MS PGothic" pitchFamily="34" charset="-128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547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5-</a:t>
            </a:r>
            <a:fld id="{1554D329-120F-4D02-944C-9103E59C19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400"/>
                </a:solidFill>
              </a:defRPr>
            </a:lvl1pPr>
          </a:lstStyle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057400"/>
            <a:ext cx="3962400" cy="1371600"/>
          </a:xfrm>
        </p:spPr>
        <p:txBody>
          <a:bodyPr>
            <a:normAutofit/>
          </a:bodyPr>
          <a:lstStyle/>
          <a:p>
            <a:r>
              <a:rPr lang="en-US" dirty="0"/>
              <a:t> Chapter 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3581400"/>
            <a:ext cx="3505200" cy="1828800"/>
          </a:xfrm>
        </p:spPr>
        <p:txBody>
          <a:bodyPr/>
          <a:lstStyle/>
          <a:p>
            <a:r>
              <a:rPr lang="en-US" dirty="0"/>
              <a:t>Birth and the Newborn Baby </a:t>
            </a:r>
          </a:p>
        </p:txBody>
      </p:sp>
    </p:spTree>
    <p:extLst>
      <p:ext uri="{BB962C8B-B14F-4D97-AF65-F5344CB8AC3E}">
        <p14:creationId xmlns:p14="http://schemas.microsoft.com/office/powerpoint/2010/main" val="38085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Medicated Versus </a:t>
            </a:r>
            <a:r>
              <a:rPr lang="en-US" sz="3600" dirty="0" err="1" smtClean="0"/>
              <a:t>Nonmedicated</a:t>
            </a:r>
            <a:r>
              <a:rPr lang="en-US" sz="3600" dirty="0" smtClean="0"/>
              <a:t> Delivery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38" y="2213010"/>
            <a:ext cx="3667534" cy="3803579"/>
            <a:chOff x="609638" y="2213010"/>
            <a:chExt cx="3667534" cy="3803579"/>
          </a:xfrm>
        </p:grpSpPr>
        <p:sp>
          <p:nvSpPr>
            <p:cNvPr id="5" name="Freeform 4"/>
            <p:cNvSpPr/>
            <p:nvPr/>
          </p:nvSpPr>
          <p:spPr>
            <a:xfrm>
              <a:off x="609638" y="2213010"/>
              <a:ext cx="3667534" cy="1267200"/>
            </a:xfrm>
            <a:custGeom>
              <a:avLst/>
              <a:gdLst>
                <a:gd name="connsiteX0" fmla="*/ 0 w 3667534"/>
                <a:gd name="connsiteY0" fmla="*/ 0 h 1267200"/>
                <a:gd name="connsiteX1" fmla="*/ 3667534 w 3667534"/>
                <a:gd name="connsiteY1" fmla="*/ 0 h 1267200"/>
                <a:gd name="connsiteX2" fmla="*/ 3667534 w 3667534"/>
                <a:gd name="connsiteY2" fmla="*/ 1267200 h 1267200"/>
                <a:gd name="connsiteX3" fmla="*/ 0 w 3667534"/>
                <a:gd name="connsiteY3" fmla="*/ 1267200 h 1267200"/>
                <a:gd name="connsiteX4" fmla="*/ 0 w 3667534"/>
                <a:gd name="connsiteY4" fmla="*/ 0 h 1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534" h="1267200">
                  <a:moveTo>
                    <a:pt x="0" y="0"/>
                  </a:moveTo>
                  <a:lnTo>
                    <a:pt x="3667534" y="0"/>
                  </a:lnTo>
                  <a:lnTo>
                    <a:pt x="3667534" y="1267200"/>
                  </a:lnTo>
                  <a:lnTo>
                    <a:pt x="0" y="126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Natural childbirth</a:t>
              </a:r>
              <a:endParaRPr lang="en-US" sz="3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9638" y="3480210"/>
              <a:ext cx="3667534" cy="2536379"/>
            </a:xfrm>
            <a:custGeom>
              <a:avLst/>
              <a:gdLst>
                <a:gd name="connsiteX0" fmla="*/ 0 w 3667534"/>
                <a:gd name="connsiteY0" fmla="*/ 0 h 2536379"/>
                <a:gd name="connsiteX1" fmla="*/ 3667534 w 3667534"/>
                <a:gd name="connsiteY1" fmla="*/ 0 h 2536379"/>
                <a:gd name="connsiteX2" fmla="*/ 3667534 w 3667534"/>
                <a:gd name="connsiteY2" fmla="*/ 2536379 h 2536379"/>
                <a:gd name="connsiteX3" fmla="*/ 0 w 3667534"/>
                <a:gd name="connsiteY3" fmla="*/ 2536379 h 2536379"/>
                <a:gd name="connsiteX4" fmla="*/ 0 w 3667534"/>
                <a:gd name="connsiteY4" fmla="*/ 0 h 253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534" h="2536379">
                  <a:moveTo>
                    <a:pt x="0" y="0"/>
                  </a:moveTo>
                  <a:lnTo>
                    <a:pt x="3667534" y="0"/>
                  </a:lnTo>
                  <a:lnTo>
                    <a:pt x="3667534" y="2536379"/>
                  </a:lnTo>
                  <a:lnTo>
                    <a:pt x="0" y="2536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Lamaze method</a:t>
              </a:r>
              <a:endParaRPr lang="en-US" sz="2800" kern="1200" dirty="0"/>
            </a:p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Water births</a:t>
              </a:r>
              <a:endParaRPr lang="en-US" sz="2800" kern="1200" dirty="0"/>
            </a:p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Bradley method</a:t>
              </a:r>
              <a:endParaRPr lang="en-US" sz="2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0627" y="2213010"/>
            <a:ext cx="3667534" cy="3803579"/>
            <a:chOff x="4790627" y="2213010"/>
            <a:chExt cx="3667534" cy="3803579"/>
          </a:xfrm>
        </p:grpSpPr>
        <p:sp>
          <p:nvSpPr>
            <p:cNvPr id="7" name="Freeform 6"/>
            <p:cNvSpPr/>
            <p:nvPr/>
          </p:nvSpPr>
          <p:spPr>
            <a:xfrm>
              <a:off x="4790627" y="2213010"/>
              <a:ext cx="3667534" cy="1267200"/>
            </a:xfrm>
            <a:custGeom>
              <a:avLst/>
              <a:gdLst>
                <a:gd name="connsiteX0" fmla="*/ 0 w 3667534"/>
                <a:gd name="connsiteY0" fmla="*/ 0 h 1267200"/>
                <a:gd name="connsiteX1" fmla="*/ 3667534 w 3667534"/>
                <a:gd name="connsiteY1" fmla="*/ 0 h 1267200"/>
                <a:gd name="connsiteX2" fmla="*/ 3667534 w 3667534"/>
                <a:gd name="connsiteY2" fmla="*/ 1267200 h 1267200"/>
                <a:gd name="connsiteX3" fmla="*/ 0 w 3667534"/>
                <a:gd name="connsiteY3" fmla="*/ 1267200 h 1267200"/>
                <a:gd name="connsiteX4" fmla="*/ 0 w 3667534"/>
                <a:gd name="connsiteY4" fmla="*/ 0 h 1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534" h="1267200">
                  <a:moveTo>
                    <a:pt x="0" y="0"/>
                  </a:moveTo>
                  <a:lnTo>
                    <a:pt x="3667534" y="0"/>
                  </a:lnTo>
                  <a:lnTo>
                    <a:pt x="3667534" y="1267200"/>
                  </a:lnTo>
                  <a:lnTo>
                    <a:pt x="0" y="1267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Medicated childbirth</a:t>
              </a:r>
              <a:endParaRPr lang="en-US" sz="3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90627" y="3480210"/>
              <a:ext cx="3667534" cy="2536379"/>
            </a:xfrm>
            <a:custGeom>
              <a:avLst/>
              <a:gdLst>
                <a:gd name="connsiteX0" fmla="*/ 0 w 3667534"/>
                <a:gd name="connsiteY0" fmla="*/ 0 h 2536379"/>
                <a:gd name="connsiteX1" fmla="*/ 3667534 w 3667534"/>
                <a:gd name="connsiteY1" fmla="*/ 0 h 2536379"/>
                <a:gd name="connsiteX2" fmla="*/ 3667534 w 3667534"/>
                <a:gd name="connsiteY2" fmla="*/ 2536379 h 2536379"/>
                <a:gd name="connsiteX3" fmla="*/ 0 w 3667534"/>
                <a:gd name="connsiteY3" fmla="*/ 2536379 h 2536379"/>
                <a:gd name="connsiteX4" fmla="*/ 0 w 3667534"/>
                <a:gd name="connsiteY4" fmla="*/ 0 h 253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534" h="2536379">
                  <a:moveTo>
                    <a:pt x="0" y="0"/>
                  </a:moveTo>
                  <a:lnTo>
                    <a:pt x="3667534" y="0"/>
                  </a:lnTo>
                  <a:lnTo>
                    <a:pt x="3667534" y="2536379"/>
                  </a:lnTo>
                  <a:lnTo>
                    <a:pt x="0" y="2536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Local </a:t>
              </a:r>
              <a:endParaRPr lang="en-US" sz="2800" kern="1200" dirty="0"/>
            </a:p>
            <a:p>
              <a:pPr marL="457200" lvl="2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err="1" smtClean="0"/>
                <a:t>Pedunal</a:t>
              </a:r>
              <a:r>
                <a:rPr lang="en-US" sz="2600" kern="1200" dirty="0" smtClean="0"/>
                <a:t> block</a:t>
              </a:r>
              <a:endParaRPr lang="en-US" sz="2600" kern="1200" dirty="0"/>
            </a:p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smtClean="0"/>
                <a:t>Analgesic</a:t>
              </a:r>
              <a:endParaRPr lang="en-US" sz="2800" kern="1200" dirty="0"/>
            </a:p>
            <a:p>
              <a:pPr marL="457200" lvl="2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Regional </a:t>
              </a:r>
              <a:endParaRPr lang="en-US" sz="2600" kern="1200" dirty="0"/>
            </a:p>
            <a:p>
              <a:pPr marL="457200" lvl="2" indent="-22860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600" kern="1200" dirty="0" smtClean="0"/>
                <a:t>Epidural or spinal</a:t>
              </a:r>
              <a:endParaRPr lang="en-US" sz="2600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Newborn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Neonatal period</a:t>
            </a:r>
            <a:r>
              <a:rPr lang="en-US" dirty="0" smtClean="0"/>
              <a:t>: Transition from the uterus to an independent existence.</a:t>
            </a:r>
          </a:p>
          <a:p>
            <a:pPr>
              <a:defRPr/>
            </a:pPr>
            <a:r>
              <a:rPr lang="en-US" dirty="0" smtClean="0"/>
              <a:t>Size and appearance</a:t>
            </a:r>
          </a:p>
          <a:p>
            <a:pPr lvl="1">
              <a:defRPr/>
            </a:pPr>
            <a:r>
              <a:rPr lang="en-US" b="1" dirty="0" smtClean="0"/>
              <a:t>Neonates</a:t>
            </a:r>
            <a:r>
              <a:rPr lang="en-US" dirty="0" smtClean="0"/>
              <a:t>: Newborn baby, up to 4 weeks old</a:t>
            </a:r>
          </a:p>
          <a:p>
            <a:pPr lvl="2">
              <a:defRPr/>
            </a:pPr>
            <a:r>
              <a:rPr lang="en-US" dirty="0" smtClean="0"/>
              <a:t>Are 7 ½ pounds and 20 inches long</a:t>
            </a:r>
          </a:p>
          <a:p>
            <a:pPr lvl="2">
              <a:defRPr/>
            </a:pPr>
            <a:r>
              <a:rPr lang="en-US" dirty="0" smtClean="0"/>
              <a:t>Have large head, ¼ the body length</a:t>
            </a:r>
          </a:p>
          <a:p>
            <a:pPr lvl="2">
              <a:defRPr/>
            </a:pPr>
            <a:r>
              <a:rPr lang="en-US" dirty="0" smtClean="0"/>
              <a:t>Have red skin, birthmarks, and receding chin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Distinctive Features of Neonates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Newborns have: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/>
              <a:t>Fontanels - Soft spots where the bones of the skull do not </a:t>
            </a:r>
            <a:r>
              <a:rPr lang="en-US" dirty="0" smtClean="0"/>
              <a:t>meet.</a:t>
            </a:r>
            <a:endParaRPr lang="en-US" dirty="0"/>
          </a:p>
          <a:p>
            <a:pPr lvl="2">
              <a:defRPr/>
            </a:pPr>
            <a:r>
              <a:rPr lang="en-US" dirty="0"/>
              <a:t>Lead to misshapen head</a:t>
            </a:r>
          </a:p>
          <a:p>
            <a:pPr lvl="1">
              <a:defRPr/>
            </a:pPr>
            <a:r>
              <a:rPr lang="en-US" dirty="0"/>
              <a:t>Lanugo - Fuzzy prenatal hair on the shoulders, has not yet fallen </a:t>
            </a:r>
            <a:r>
              <a:rPr lang="en-US" dirty="0" smtClean="0"/>
              <a:t>off.</a:t>
            </a:r>
            <a:endParaRPr lang="en-US" dirty="0"/>
          </a:p>
          <a:p>
            <a:pPr lvl="1">
              <a:defRPr/>
            </a:pPr>
            <a:r>
              <a:rPr lang="en-US" dirty="0" err="1"/>
              <a:t>Vernix</a:t>
            </a:r>
            <a:r>
              <a:rPr lang="en-US" dirty="0"/>
              <a:t> </a:t>
            </a:r>
            <a:r>
              <a:rPr lang="en-US" dirty="0" err="1"/>
              <a:t>caseosa</a:t>
            </a:r>
            <a:r>
              <a:rPr lang="en-US" dirty="0"/>
              <a:t> - Formed in the womb by secretions from the fetal oil </a:t>
            </a:r>
            <a:r>
              <a:rPr lang="en-US" dirty="0" smtClean="0"/>
              <a:t>glands.</a:t>
            </a:r>
            <a:endParaRPr lang="en-US" dirty="0"/>
          </a:p>
          <a:p>
            <a:pPr lvl="2">
              <a:defRPr/>
            </a:pPr>
            <a:r>
              <a:rPr lang="en-US" dirty="0"/>
              <a:t>Protects against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Body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baby’s </a:t>
            </a:r>
            <a:r>
              <a:rPr lang="en-US" dirty="0"/>
              <a:t>systems and functions operate on their own after </a:t>
            </a:r>
            <a:r>
              <a:rPr lang="en-US" dirty="0" smtClean="0"/>
              <a:t>birth.</a:t>
            </a:r>
            <a:endParaRPr lang="en-US" dirty="0"/>
          </a:p>
          <a:p>
            <a:pPr>
              <a:defRPr/>
            </a:pPr>
            <a:r>
              <a:rPr lang="en-US" dirty="0"/>
              <a:t>Most of this transition occurs during the first 4 to 6 hours after </a:t>
            </a:r>
            <a:r>
              <a:rPr lang="en-US" dirty="0" smtClean="0"/>
              <a:t>delivery.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Most babies begin breathing soon after they are exposed to </a:t>
            </a:r>
            <a:r>
              <a:rPr lang="en-US" dirty="0" smtClean="0"/>
              <a:t>air.</a:t>
            </a:r>
            <a:endParaRPr lang="en-US" dirty="0"/>
          </a:p>
          <a:p>
            <a:pPr lvl="1">
              <a:defRPr/>
            </a:pPr>
            <a:r>
              <a:rPr lang="en-US" b="1" dirty="0"/>
              <a:t>Anoxia</a:t>
            </a:r>
            <a:r>
              <a:rPr lang="en-US" dirty="0"/>
              <a:t>: Lack of oxygen</a:t>
            </a:r>
          </a:p>
          <a:p>
            <a:pPr lvl="1">
              <a:defRPr/>
            </a:pPr>
            <a:r>
              <a:rPr lang="en-US" dirty="0"/>
              <a:t>Hypoxia - Reduced oxygen supply</a:t>
            </a:r>
          </a:p>
          <a:p>
            <a:pPr>
              <a:defRPr/>
            </a:pPr>
            <a:r>
              <a:rPr lang="en-US" dirty="0"/>
              <a:t>Babies are born alert and ready to begin </a:t>
            </a:r>
            <a:r>
              <a:rPr lang="en-US" dirty="0" smtClean="0"/>
              <a:t>feeding.</a:t>
            </a:r>
            <a:endParaRPr lang="en-US" dirty="0"/>
          </a:p>
          <a:p>
            <a:pPr lvl="1">
              <a:defRPr/>
            </a:pPr>
            <a:r>
              <a:rPr lang="en-US" dirty="0"/>
              <a:t>Have a strong sucking reflex to take in </a:t>
            </a:r>
            <a:r>
              <a:rPr lang="en-US" dirty="0" smtClean="0"/>
              <a:t>milk.</a:t>
            </a:r>
            <a:endParaRPr lang="en-US" dirty="0"/>
          </a:p>
          <a:p>
            <a:pPr lvl="1">
              <a:defRPr/>
            </a:pPr>
            <a:r>
              <a:rPr lang="en-US" dirty="0"/>
              <a:t>Have gastrointestinal secretions to </a:t>
            </a:r>
            <a:r>
              <a:rPr lang="en-US" dirty="0" smtClean="0"/>
              <a:t>digest.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Babies eliminate toxins from their bodies </a:t>
            </a:r>
            <a:r>
              <a:rPr lang="en-US" dirty="0" smtClean="0"/>
              <a:t>independently.</a:t>
            </a:r>
            <a:endParaRPr lang="en-US" dirty="0"/>
          </a:p>
          <a:p>
            <a:pPr lvl="1">
              <a:defRPr/>
            </a:pPr>
            <a:r>
              <a:rPr lang="en-US" dirty="0"/>
              <a:t>Meconium - Stringy, greenish-black waste matter formed in the intestinal </a:t>
            </a:r>
            <a:r>
              <a:rPr lang="en-US" dirty="0" smtClean="0"/>
              <a:t>tract.</a:t>
            </a:r>
            <a:endParaRPr lang="en-US" dirty="0"/>
          </a:p>
          <a:p>
            <a:pPr lvl="1">
              <a:defRPr/>
            </a:pPr>
            <a:r>
              <a:rPr lang="en-US" dirty="0"/>
              <a:t>Babies begin to urinate on a regular </a:t>
            </a:r>
            <a:r>
              <a:rPr lang="en-US" dirty="0" smtClean="0"/>
              <a:t>basis.</a:t>
            </a:r>
            <a:endParaRPr lang="en-US" dirty="0"/>
          </a:p>
          <a:p>
            <a:pPr lvl="2">
              <a:defRPr/>
            </a:pPr>
            <a:r>
              <a:rPr lang="en-US" dirty="0"/>
              <a:t>Volume of urine is proportionate to food </a:t>
            </a:r>
            <a:r>
              <a:rPr lang="en-US" dirty="0" smtClean="0"/>
              <a:t>intake.</a:t>
            </a:r>
            <a:endParaRPr lang="en-US" dirty="0"/>
          </a:p>
          <a:p>
            <a:pPr lvl="2">
              <a:defRPr/>
            </a:pPr>
            <a:r>
              <a:rPr lang="en-US" dirty="0"/>
              <a:t>Sphincter muscles open automatically when bowel and bladder is </a:t>
            </a:r>
            <a:r>
              <a:rPr lang="en-US" dirty="0" smtClean="0"/>
              <a:t>full.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Body temperature is kept constant by layers of fat that develop during the last 2 months of fetal </a:t>
            </a:r>
            <a:r>
              <a:rPr lang="en-US" dirty="0" smtClean="0"/>
              <a:t>life.</a:t>
            </a:r>
            <a:endParaRPr lang="en-US" dirty="0"/>
          </a:p>
          <a:p>
            <a:pPr>
              <a:defRPr/>
            </a:pPr>
            <a:r>
              <a:rPr lang="en-US" b="1" dirty="0"/>
              <a:t>Neonatal jaundice</a:t>
            </a:r>
            <a:r>
              <a:rPr lang="en-US" dirty="0"/>
              <a:t>: Skin and eyeballs look </a:t>
            </a:r>
            <a:r>
              <a:rPr lang="en-US" dirty="0" smtClean="0"/>
              <a:t>yellow.</a:t>
            </a:r>
            <a:endParaRPr lang="en-US" dirty="0"/>
          </a:p>
          <a:p>
            <a:pPr lvl="1">
              <a:defRPr/>
            </a:pPr>
            <a:r>
              <a:rPr lang="en-US" dirty="0"/>
              <a:t>Develops </a:t>
            </a:r>
            <a:r>
              <a:rPr lang="en-US" dirty="0" smtClean="0"/>
              <a:t>3 to 4 </a:t>
            </a:r>
            <a:r>
              <a:rPr lang="en-US" dirty="0"/>
              <a:t>days after </a:t>
            </a:r>
            <a:r>
              <a:rPr lang="en-US" dirty="0" smtClean="0"/>
              <a:t>birth.</a:t>
            </a:r>
            <a:endParaRPr lang="en-US" dirty="0"/>
          </a:p>
          <a:p>
            <a:pPr lvl="1">
              <a:defRPr/>
            </a:pPr>
            <a:r>
              <a:rPr lang="en-US" dirty="0"/>
              <a:t>Caused by the immaturity of the liver and failure to filter out </a:t>
            </a:r>
            <a:r>
              <a:rPr lang="en-US" dirty="0" smtClean="0"/>
              <a:t>bilirubin.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5.2  - </a:t>
            </a:r>
            <a:r>
              <a:rPr lang="en-US" dirty="0" smtClean="0"/>
              <a:t>A Comparison </a:t>
            </a:r>
            <a:r>
              <a:rPr lang="en-US" dirty="0"/>
              <a:t>of Prenatal and Postnatal Life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\\172.50.0.5\epub\P16275112_HSSL_OLC_2013_A\Customer Supplied Data\Alpana\Martorell_13e\Digital images\ch05_labeled\pap35430_t05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" y="1903413"/>
            <a:ext cx="8222332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Medical and Behavioral Assessment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 delivery, most babies are assessed using the </a:t>
            </a:r>
            <a:r>
              <a:rPr lang="en-US" b="1" dirty="0" smtClean="0"/>
              <a:t>Apgar scale</a:t>
            </a:r>
            <a:r>
              <a:rPr lang="en-US" dirty="0" smtClean="0"/>
              <a:t>: </a:t>
            </a:r>
          </a:p>
          <a:p>
            <a:pPr lvl="1" eaLnBrk="1" hangingPunct="1">
              <a:defRPr/>
            </a:pPr>
            <a:r>
              <a:rPr lang="en-US" dirty="0" smtClean="0"/>
              <a:t>Appearance - Color</a:t>
            </a:r>
          </a:p>
          <a:p>
            <a:pPr lvl="1" eaLnBrk="1" hangingPunct="1">
              <a:defRPr/>
            </a:pPr>
            <a:r>
              <a:rPr lang="en-US" dirty="0" smtClean="0"/>
              <a:t>Pulse - Heart rate</a:t>
            </a:r>
          </a:p>
          <a:p>
            <a:pPr lvl="1" eaLnBrk="1" hangingPunct="1">
              <a:defRPr/>
            </a:pPr>
            <a:r>
              <a:rPr lang="en-US" dirty="0" smtClean="0"/>
              <a:t>Grimace - Reflex irritability</a:t>
            </a:r>
          </a:p>
          <a:p>
            <a:pPr lvl="1" eaLnBrk="1" hangingPunct="1">
              <a:defRPr/>
            </a:pPr>
            <a:r>
              <a:rPr lang="en-US" dirty="0" smtClean="0"/>
              <a:t>Activity - Muscle tone</a:t>
            </a:r>
          </a:p>
          <a:p>
            <a:pPr lvl="1" eaLnBrk="1" hangingPunct="1">
              <a:defRPr/>
            </a:pPr>
            <a:r>
              <a:rPr lang="en-US" dirty="0" smtClean="0"/>
              <a:t>Respiration - Breathing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Brazelton Neonatal Behavioral Assessment Scale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Neurological and behavioral test</a:t>
            </a:r>
          </a:p>
          <a:p>
            <a:pPr eaLnBrk="1" hangingPunct="1">
              <a:defRPr/>
            </a:pPr>
            <a:r>
              <a:rPr lang="en-US" dirty="0"/>
              <a:t>Measures neonate’s responses to the </a:t>
            </a:r>
            <a:r>
              <a:rPr lang="en-US" dirty="0" smtClean="0"/>
              <a:t>environment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Motor </a:t>
            </a:r>
            <a:r>
              <a:rPr lang="en-US" dirty="0">
                <a:ea typeface="+mn-ea"/>
                <a:cs typeface="+mn-cs"/>
              </a:rPr>
              <a:t>organization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Reflexes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State changes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Attention and interactive capacities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Central nervous system </a:t>
            </a:r>
            <a:r>
              <a:rPr lang="en-US" dirty="0" smtClean="0">
                <a:ea typeface="+mn-ea"/>
                <a:cs typeface="+mn-cs"/>
              </a:rPr>
              <a:t>instability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cs typeface="Times New Roman" pitchFamily="18" charset="0"/>
              </a:rPr>
              <a:t>How Birthing Has Changed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Prior to the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century, birth </a:t>
            </a:r>
            <a:r>
              <a:rPr lang="en-US" dirty="0"/>
              <a:t>was a female social </a:t>
            </a:r>
            <a:r>
              <a:rPr lang="en-US" dirty="0" smtClean="0"/>
              <a:t>ritual.</a:t>
            </a:r>
          </a:p>
          <a:p>
            <a:pPr lvl="2" eaLnBrk="1" hangingPunct="1">
              <a:defRPr/>
            </a:pPr>
            <a:r>
              <a:rPr lang="en-US" dirty="0" smtClean="0"/>
              <a:t>Home deliveries and midwives</a:t>
            </a:r>
          </a:p>
          <a:p>
            <a:pPr eaLnBrk="1" hangingPunct="1">
              <a:defRPr/>
            </a:pPr>
            <a:r>
              <a:rPr lang="en-US" dirty="0" smtClean="0"/>
              <a:t>Reducing the risks of childbirth</a:t>
            </a:r>
          </a:p>
          <a:p>
            <a:pPr lvl="1" eaLnBrk="1" hangingPunct="1">
              <a:defRPr/>
            </a:pPr>
            <a:r>
              <a:rPr lang="en-US" dirty="0" smtClean="0"/>
              <a:t>Growing use </a:t>
            </a:r>
            <a:r>
              <a:rPr lang="en-US" dirty="0"/>
              <a:t>of maternity </a:t>
            </a:r>
            <a:r>
              <a:rPr lang="en-US" dirty="0" smtClean="0"/>
              <a:t>hospitals</a:t>
            </a:r>
          </a:p>
          <a:p>
            <a:pPr lvl="2" eaLnBrk="1" hangingPunct="1">
              <a:defRPr/>
            </a:pPr>
            <a:r>
              <a:rPr lang="en-US" dirty="0" smtClean="0"/>
              <a:t>Antibiotics and safe anesthesia</a:t>
            </a:r>
          </a:p>
          <a:p>
            <a:pPr lvl="2" eaLnBrk="1" hangingPunct="1">
              <a:defRPr/>
            </a:pPr>
            <a:r>
              <a:rPr lang="en-US" dirty="0" smtClean="0"/>
              <a:t>Improved hygiene and drugs for inducing labor</a:t>
            </a:r>
          </a:p>
          <a:p>
            <a:pPr lvl="2" eaLnBrk="1" hangingPunct="1">
              <a:defRPr/>
            </a:pPr>
            <a:r>
              <a:rPr lang="en-US" dirty="0"/>
              <a:t> Blood </a:t>
            </a:r>
            <a:r>
              <a:rPr lang="en-US" dirty="0" smtClean="0"/>
              <a:t>transfusion and better </a:t>
            </a:r>
            <a:r>
              <a:rPr lang="en-US" dirty="0"/>
              <a:t>prenatal assessment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Neonatal Screening for Medical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detect correctible defects</a:t>
            </a:r>
          </a:p>
          <a:p>
            <a:pPr lvl="1">
              <a:defRPr/>
            </a:pPr>
            <a:r>
              <a:rPr lang="en-US" dirty="0" smtClean="0"/>
              <a:t>Enzyme disorder phenylketonuria</a:t>
            </a:r>
          </a:p>
          <a:p>
            <a:pPr lvl="1">
              <a:defRPr/>
            </a:pPr>
            <a:r>
              <a:rPr lang="en-US" dirty="0" smtClean="0"/>
              <a:t>Congenital hypothyroidism </a:t>
            </a:r>
          </a:p>
          <a:p>
            <a:pPr lvl="1">
              <a:defRPr/>
            </a:pPr>
            <a:r>
              <a:rPr lang="en-US" dirty="0" err="1" smtClean="0"/>
              <a:t>Galactosemia</a:t>
            </a:r>
            <a:endParaRPr lang="en-US" dirty="0" smtClean="0"/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xpensive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States of Arousal and Activity Levels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State of arousal</a:t>
            </a:r>
            <a:r>
              <a:rPr lang="en-US" dirty="0" smtClean="0"/>
              <a:t>: </a:t>
            </a:r>
            <a:r>
              <a:rPr lang="en-US" dirty="0"/>
              <a:t>Infant’s physiological and behavioral  status at a given moment in the periodic daily cycle of wakefulness, sleep, and </a:t>
            </a:r>
            <a:r>
              <a:rPr lang="en-US" dirty="0" smtClean="0"/>
              <a:t>activity.</a:t>
            </a:r>
            <a:r>
              <a:rPr lang="en-US" dirty="0"/>
              <a:t>	</a:t>
            </a:r>
          </a:p>
          <a:p>
            <a:pPr lvl="1" eaLnBrk="1" hangingPunct="1">
              <a:defRPr/>
            </a:pPr>
            <a:r>
              <a:rPr lang="en-US" dirty="0" smtClean="0"/>
              <a:t>Is inborn and governs periodic cycles of activity.</a:t>
            </a:r>
          </a:p>
          <a:p>
            <a:pPr eaLnBrk="1" hangingPunct="1">
              <a:defRPr/>
            </a:pPr>
            <a:r>
              <a:rPr lang="en-US" dirty="0" smtClean="0"/>
              <a:t>Newborns alternate between quiet and active sleep.</a:t>
            </a:r>
          </a:p>
          <a:p>
            <a:pPr lvl="1" eaLnBrk="1" hangingPunct="1">
              <a:defRPr/>
            </a:pPr>
            <a:r>
              <a:rPr lang="en-US" dirty="0" smtClean="0"/>
              <a:t>Active sleep appears to be the equivalent of rapid eye movement sleep.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Table 5.4 - States of Arousal in Infancy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\\172.50.0.5\epub\P16275112_HSSL_OLC_2013_A\Customer Supplied Data\Alpana\Martorell_13e\Digital images\ch05_labeled\pap35430_t05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830387"/>
            <a:ext cx="6657975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Complications of Childbirth and Their Aftermath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Low birth weight babies</a:t>
            </a:r>
            <a:r>
              <a:rPr lang="en-US" dirty="0"/>
              <a:t>:  Neonates born weighing less than 2,500 grams at </a:t>
            </a:r>
            <a:r>
              <a:rPr lang="en-US" dirty="0" smtClean="0"/>
              <a:t>birth.</a:t>
            </a:r>
            <a:endParaRPr lang="en-US" dirty="0"/>
          </a:p>
          <a:p>
            <a:pPr lvl="1">
              <a:defRPr/>
            </a:pPr>
            <a:r>
              <a:rPr lang="en-US" b="1" dirty="0"/>
              <a:t>Preterm infants</a:t>
            </a:r>
            <a:r>
              <a:rPr lang="en-US" dirty="0"/>
              <a:t>: Born before the 37</a:t>
            </a:r>
            <a:r>
              <a:rPr lang="en-US" baseline="30000" dirty="0"/>
              <a:t>th</a:t>
            </a:r>
            <a:r>
              <a:rPr lang="en-US" dirty="0"/>
              <a:t> week of </a:t>
            </a:r>
            <a:r>
              <a:rPr lang="en-US" dirty="0" smtClean="0"/>
              <a:t>gestation.</a:t>
            </a:r>
            <a:endParaRPr lang="en-US" dirty="0"/>
          </a:p>
          <a:p>
            <a:pPr lvl="1">
              <a:defRPr/>
            </a:pPr>
            <a:r>
              <a:rPr lang="en-US" b="1" dirty="0" smtClean="0"/>
              <a:t>Small-for-date </a:t>
            </a:r>
            <a:r>
              <a:rPr lang="en-US" b="1" dirty="0"/>
              <a:t>infants</a:t>
            </a:r>
            <a:r>
              <a:rPr lang="en-US" dirty="0"/>
              <a:t>: Infants whose birth weight is less than that of 90 percent of babies of the same gestational age as a result of slow fetal </a:t>
            </a:r>
            <a:r>
              <a:rPr lang="en-US" dirty="0" smtClean="0"/>
              <a:t>growth.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Factors </a:t>
            </a:r>
            <a:r>
              <a:rPr lang="en-US" sz="3600" dirty="0" smtClean="0"/>
              <a:t>Contributing </a:t>
            </a:r>
            <a:r>
              <a:rPr lang="en-US" sz="3600" dirty="0"/>
              <a:t>to </a:t>
            </a:r>
            <a:r>
              <a:rPr lang="en-US" sz="3600" dirty="0" smtClean="0"/>
              <a:t>Low Birth </a:t>
            </a:r>
            <a:r>
              <a:rPr lang="en-US" sz="3600" dirty="0"/>
              <a:t>Weight </a:t>
            </a:r>
            <a:r>
              <a:rPr lang="en-US" sz="3600" dirty="0" smtClean="0"/>
              <a:t>Babies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Demographic and socioeconomic factors</a:t>
            </a:r>
          </a:p>
          <a:p>
            <a:pPr>
              <a:defRPr/>
            </a:pPr>
            <a:r>
              <a:rPr lang="en-US" dirty="0"/>
              <a:t>Medical factors predating the pregnancy</a:t>
            </a:r>
          </a:p>
          <a:p>
            <a:pPr>
              <a:defRPr/>
            </a:pPr>
            <a:r>
              <a:rPr lang="en-US" dirty="0"/>
              <a:t>Prenatal behavioral and environmental factors</a:t>
            </a:r>
          </a:p>
          <a:p>
            <a:pPr>
              <a:defRPr/>
            </a:pPr>
            <a:r>
              <a:rPr lang="en-US" dirty="0"/>
              <a:t>Medical conditions associated with the 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Low Birth Weight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Immediate treatment</a:t>
            </a:r>
          </a:p>
          <a:p>
            <a:pPr lvl="1" eaLnBrk="1" hangingPunct="1">
              <a:defRPr/>
            </a:pPr>
            <a:r>
              <a:rPr lang="en-US" dirty="0" smtClean="0"/>
              <a:t>Feeding intravenously</a:t>
            </a:r>
          </a:p>
          <a:p>
            <a:pPr lvl="1" eaLnBrk="1" hangingPunct="1">
              <a:defRPr/>
            </a:pPr>
            <a:r>
              <a:rPr lang="en-US" dirty="0" smtClean="0"/>
              <a:t>Feeding mothers’ milk can help prevent infection</a:t>
            </a:r>
          </a:p>
          <a:p>
            <a:pPr lvl="1" eaLnBrk="1" hangingPunct="1">
              <a:defRPr/>
            </a:pPr>
            <a:r>
              <a:rPr lang="en-US" dirty="0" smtClean="0"/>
              <a:t>Placing infant in an </a:t>
            </a:r>
            <a:r>
              <a:rPr lang="en-US" dirty="0" err="1" smtClean="0"/>
              <a:t>isolette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Kangaroo care</a:t>
            </a:r>
            <a:r>
              <a:rPr lang="en-US" dirty="0" smtClean="0"/>
              <a:t>: Skin-to-skin contact in which a newborn is laid face down between the mother’s breasts.</a:t>
            </a:r>
          </a:p>
          <a:p>
            <a:pPr lvl="1" eaLnBrk="1" hangingPunct="1">
              <a:defRPr/>
            </a:pPr>
            <a:r>
              <a:rPr lang="en-US" dirty="0" smtClean="0"/>
              <a:t>Administering surfactant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Birth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Long-term outcomes</a:t>
            </a:r>
          </a:p>
          <a:p>
            <a:pPr lvl="1">
              <a:defRPr/>
            </a:pPr>
            <a:r>
              <a:rPr lang="en-US" dirty="0"/>
              <a:t>Increased risk of:</a:t>
            </a:r>
          </a:p>
          <a:p>
            <a:pPr lvl="2">
              <a:defRPr/>
            </a:pPr>
            <a:r>
              <a:rPr lang="en-US" dirty="0"/>
              <a:t>Adult-onset diabetes</a:t>
            </a:r>
          </a:p>
          <a:p>
            <a:pPr lvl="2">
              <a:defRPr/>
            </a:pPr>
            <a:r>
              <a:rPr lang="en-US" dirty="0"/>
              <a:t>Cardiovascular disease</a:t>
            </a:r>
          </a:p>
          <a:p>
            <a:pPr lvl="1">
              <a:defRPr/>
            </a:pPr>
            <a:r>
              <a:rPr lang="en-US" dirty="0"/>
              <a:t>Impaired mental development</a:t>
            </a:r>
          </a:p>
          <a:p>
            <a:pPr lvl="2">
              <a:defRPr/>
            </a:pPr>
            <a:r>
              <a:rPr lang="en-US" dirty="0"/>
              <a:t>Due to lack of </a:t>
            </a:r>
            <a:r>
              <a:rPr lang="en-US" dirty="0" err="1"/>
              <a:t>Docosahexaenoic</a:t>
            </a:r>
            <a:r>
              <a:rPr lang="en-US" dirty="0"/>
              <a:t>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Birth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Problems  </a:t>
            </a:r>
            <a:r>
              <a:rPr lang="en-US" dirty="0" smtClean="0"/>
              <a:t>that can be:</a:t>
            </a:r>
            <a:endParaRPr lang="en-US" dirty="0"/>
          </a:p>
          <a:p>
            <a:pPr lvl="2">
              <a:defRPr/>
            </a:pPr>
            <a:r>
              <a:rPr lang="en-US" dirty="0"/>
              <a:t>Neurological </a:t>
            </a:r>
          </a:p>
          <a:p>
            <a:pPr lvl="2">
              <a:defRPr/>
            </a:pPr>
            <a:r>
              <a:rPr lang="en-US" dirty="0"/>
              <a:t>Sensory</a:t>
            </a:r>
          </a:p>
          <a:p>
            <a:pPr lvl="2">
              <a:defRPr/>
            </a:pPr>
            <a:r>
              <a:rPr lang="en-US" dirty="0"/>
              <a:t>Cognitive</a:t>
            </a:r>
          </a:p>
          <a:p>
            <a:pPr lvl="2">
              <a:defRPr/>
            </a:pPr>
            <a:r>
              <a:rPr lang="en-US" dirty="0"/>
              <a:t>Educational </a:t>
            </a:r>
          </a:p>
          <a:p>
            <a:pPr lvl="2">
              <a:defRPr/>
            </a:pPr>
            <a:r>
              <a:rPr lang="en-US" dirty="0"/>
              <a:t>Behavioral </a:t>
            </a:r>
          </a:p>
          <a:p>
            <a:pPr lvl="1">
              <a:defRPr/>
            </a:pPr>
            <a:r>
              <a:rPr lang="en-US" dirty="0"/>
              <a:t>Lower </a:t>
            </a:r>
            <a:r>
              <a:rPr lang="en-US" dirty="0" smtClean="0"/>
              <a:t>IQs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Fetus not yet born as of 42 weeks’ </a:t>
            </a:r>
            <a:r>
              <a:rPr lang="en-US" dirty="0" smtClean="0"/>
              <a:t>gestation.</a:t>
            </a:r>
            <a:endParaRPr lang="en-US" dirty="0"/>
          </a:p>
          <a:p>
            <a:pPr lvl="1">
              <a:defRPr/>
            </a:pPr>
            <a:r>
              <a:rPr lang="en-US" dirty="0"/>
              <a:t>Tend to be long and thin</a:t>
            </a:r>
          </a:p>
          <a:p>
            <a:pPr lvl="1">
              <a:defRPr/>
            </a:pPr>
            <a:r>
              <a:rPr lang="en-US" dirty="0"/>
              <a:t>Complicates labor</a:t>
            </a:r>
          </a:p>
          <a:p>
            <a:pPr lvl="1">
              <a:defRPr/>
            </a:pPr>
            <a:r>
              <a:rPr lang="en-US" dirty="0"/>
              <a:t>Risk of brain damage or death</a:t>
            </a:r>
          </a:p>
          <a:p>
            <a:pPr>
              <a:defRPr/>
            </a:pPr>
            <a:r>
              <a:rPr lang="en-US" dirty="0"/>
              <a:t>Induction of labor as fetuses are in danger of brain damage or </a:t>
            </a:r>
            <a:r>
              <a:rPr lang="en-US" dirty="0" smtClean="0"/>
              <a:t>death.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Death of a fetus at or after the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week of </a:t>
            </a:r>
            <a:r>
              <a:rPr lang="en-US" dirty="0" smtClean="0"/>
              <a:t>gestation.</a:t>
            </a:r>
            <a:endParaRPr lang="en-US" dirty="0"/>
          </a:p>
          <a:p>
            <a:pPr>
              <a:defRPr/>
            </a:pPr>
            <a:r>
              <a:rPr lang="en-US" dirty="0"/>
              <a:t>Cause is not </a:t>
            </a:r>
            <a:r>
              <a:rPr lang="en-US" dirty="0" smtClean="0"/>
              <a:t>clear.</a:t>
            </a:r>
            <a:endParaRPr lang="en-US" dirty="0"/>
          </a:p>
          <a:p>
            <a:pPr lvl="1">
              <a:defRPr/>
            </a:pPr>
            <a:r>
              <a:rPr lang="en-US" dirty="0"/>
              <a:t>Small fetuses indicate </a:t>
            </a:r>
            <a:r>
              <a:rPr lang="en-US" dirty="0" smtClean="0"/>
              <a:t>malnourishment.</a:t>
            </a:r>
            <a:endParaRPr lang="en-US" dirty="0"/>
          </a:p>
          <a:p>
            <a:pPr>
              <a:defRPr/>
            </a:pPr>
            <a:r>
              <a:rPr lang="en-US" dirty="0"/>
              <a:t>Women over </a:t>
            </a:r>
            <a:r>
              <a:rPr lang="en-US" dirty="0" smtClean="0"/>
              <a:t>age 35 </a:t>
            </a:r>
            <a:r>
              <a:rPr lang="en-US" dirty="0"/>
              <a:t>or under </a:t>
            </a:r>
            <a:r>
              <a:rPr lang="en-US" dirty="0" smtClean="0"/>
              <a:t>age 20 </a:t>
            </a:r>
            <a:r>
              <a:rPr lang="en-US" dirty="0"/>
              <a:t>have higher </a:t>
            </a:r>
            <a:r>
              <a:rPr lang="en-US" dirty="0" smtClean="0"/>
              <a:t>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Times New Roman" pitchFamily="18" charset="0"/>
              </a:rPr>
              <a:t>Contemporary </a:t>
            </a:r>
            <a:r>
              <a:rPr lang="en-US" dirty="0" smtClean="0">
                <a:cs typeface="Times New Roman" pitchFamily="18" charset="0"/>
              </a:rPr>
              <a:t>Settings </a:t>
            </a:r>
            <a:r>
              <a:rPr lang="en-US" dirty="0">
                <a:cs typeface="Times New Roman" pitchFamily="18" charset="0"/>
              </a:rPr>
              <a:t>for </a:t>
            </a:r>
            <a:r>
              <a:rPr lang="en-US" dirty="0" smtClean="0">
                <a:cs typeface="Times New Roman" pitchFamily="18" charset="0"/>
              </a:rPr>
              <a:t>Childbirth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birth has become a surgical </a:t>
            </a:r>
            <a:r>
              <a:rPr lang="en-US" dirty="0" smtClean="0"/>
              <a:t>act.</a:t>
            </a:r>
            <a:endParaRPr lang="en-US" dirty="0"/>
          </a:p>
          <a:p>
            <a:r>
              <a:rPr lang="en-US" dirty="0"/>
              <a:t>Home births with trained nurse-midwives</a:t>
            </a:r>
          </a:p>
          <a:p>
            <a:r>
              <a:rPr lang="en-US" dirty="0"/>
              <a:t>Homelike birth centers</a:t>
            </a:r>
          </a:p>
          <a:p>
            <a:pPr lvl="1"/>
            <a:r>
              <a:rPr lang="en-US" dirty="0" err="1"/>
              <a:t>Demedicalizing</a:t>
            </a:r>
            <a:r>
              <a:rPr lang="en-US" dirty="0"/>
              <a:t> birthing experience</a:t>
            </a:r>
          </a:p>
          <a:p>
            <a:pPr lvl="1"/>
            <a:r>
              <a:rPr lang="en-US" dirty="0"/>
              <a:t>Rooming-in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Supportive Environment and Birth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Appropriate environmental characteristics can help an infant develop </a:t>
            </a:r>
            <a:r>
              <a:rPr lang="en-US" dirty="0" smtClean="0"/>
              <a:t>optimally.</a:t>
            </a:r>
            <a:endParaRPr lang="en-US" dirty="0"/>
          </a:p>
          <a:p>
            <a:pPr>
              <a:defRPr/>
            </a:pPr>
            <a:r>
              <a:rPr lang="en-US" dirty="0"/>
              <a:t>Kauai Study</a:t>
            </a:r>
          </a:p>
          <a:p>
            <a:pPr lvl="1">
              <a:defRPr/>
            </a:pPr>
            <a:r>
              <a:rPr lang="en-US" b="1" dirty="0"/>
              <a:t>Protective factors</a:t>
            </a:r>
            <a:r>
              <a:rPr lang="en-US" dirty="0"/>
              <a:t>: Factors that reduce the impact of potentially negative influences and tend to predict positive </a:t>
            </a:r>
            <a:r>
              <a:rPr lang="en-US" dirty="0" smtClean="0"/>
              <a:t>outcomes.</a:t>
            </a:r>
            <a:endParaRPr lang="en-US" dirty="0"/>
          </a:p>
          <a:p>
            <a:pPr lvl="2">
              <a:defRPr/>
            </a:pPr>
            <a:r>
              <a:rPr lang="en-US" dirty="0"/>
              <a:t>Individual attributes</a:t>
            </a:r>
          </a:p>
          <a:p>
            <a:pPr lvl="2">
              <a:defRPr/>
            </a:pPr>
            <a:r>
              <a:rPr lang="en-US" dirty="0"/>
              <a:t>Affectionate ties </a:t>
            </a:r>
          </a:p>
          <a:p>
            <a:pPr lvl="2">
              <a:defRPr/>
            </a:pPr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Childbirth and Bonding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Mother-infant bond</a:t>
            </a:r>
            <a:r>
              <a:rPr lang="en-US" dirty="0" smtClean="0"/>
              <a:t>: Close, caring connection between mother and newborn.</a:t>
            </a:r>
          </a:p>
          <a:p>
            <a:pPr lvl="1" eaLnBrk="1" hangingPunct="1">
              <a:defRPr/>
            </a:pPr>
            <a:r>
              <a:rPr lang="en-US" dirty="0" smtClean="0"/>
              <a:t>Ethological approach</a:t>
            </a:r>
          </a:p>
          <a:p>
            <a:pPr lvl="2" eaLnBrk="1" hangingPunct="1">
              <a:defRPr/>
            </a:pPr>
            <a:r>
              <a:rPr lang="en-US" dirty="0" smtClean="0"/>
              <a:t>Behavior in human beings is </a:t>
            </a:r>
            <a:r>
              <a:rPr lang="en-US" dirty="0"/>
              <a:t>biologically </a:t>
            </a:r>
            <a:r>
              <a:rPr lang="en-US" dirty="0" smtClean="0"/>
              <a:t>influenced. </a:t>
            </a:r>
          </a:p>
          <a:p>
            <a:pPr lvl="2">
              <a:defRPr/>
            </a:pPr>
            <a:r>
              <a:rPr lang="en-US" dirty="0" smtClean="0"/>
              <a:t>Emphasizes critical </a:t>
            </a:r>
            <a:r>
              <a:rPr lang="en-US" dirty="0"/>
              <a:t>or </a:t>
            </a:r>
            <a:r>
              <a:rPr lang="en-US" dirty="0" smtClean="0"/>
              <a:t>sensitive periods </a:t>
            </a:r>
            <a:r>
              <a:rPr lang="en-US" dirty="0"/>
              <a:t>for development of certain </a:t>
            </a:r>
            <a:r>
              <a:rPr lang="en-US" dirty="0" smtClean="0"/>
              <a:t>behaviors.</a:t>
            </a:r>
          </a:p>
          <a:p>
            <a:pPr lvl="1" eaLnBrk="1" hangingPunct="1">
              <a:defRPr/>
            </a:pPr>
            <a:r>
              <a:rPr lang="en-US" b="1" dirty="0" smtClean="0"/>
              <a:t>Imprinting</a:t>
            </a:r>
            <a:r>
              <a:rPr lang="en-US" dirty="0"/>
              <a:t>: </a:t>
            </a:r>
            <a:r>
              <a:rPr lang="en-US" dirty="0" smtClean="0"/>
              <a:t>During a </a:t>
            </a:r>
            <a:r>
              <a:rPr lang="en-US" dirty="0"/>
              <a:t>critical period in early </a:t>
            </a:r>
            <a:r>
              <a:rPr lang="en-US" dirty="0" smtClean="0"/>
              <a:t>development, a </a:t>
            </a:r>
            <a:r>
              <a:rPr lang="en-US" dirty="0"/>
              <a:t>young animal forms </a:t>
            </a:r>
            <a:r>
              <a:rPr lang="en-US" dirty="0" smtClean="0"/>
              <a:t>an attachment </a:t>
            </a:r>
            <a:r>
              <a:rPr lang="en-US" dirty="0"/>
              <a:t>to the </a:t>
            </a:r>
            <a:r>
              <a:rPr lang="en-US" dirty="0" smtClean="0"/>
              <a:t>first </a:t>
            </a:r>
            <a:r>
              <a:rPr lang="en-US" dirty="0"/>
              <a:t>moving </a:t>
            </a:r>
            <a:r>
              <a:rPr lang="en-US" dirty="0" smtClean="0"/>
              <a:t>object it sees.</a:t>
            </a:r>
          </a:p>
          <a:p>
            <a:pPr lvl="1" eaLnBrk="1" hangingPunct="1">
              <a:defRPr/>
            </a:pPr>
            <a:r>
              <a:rPr lang="en-US" dirty="0" smtClean="0"/>
              <a:t>Infants develop attachment figures over a span of 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Childbirth and Bonding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Fathers form close bonds with their babies.</a:t>
            </a:r>
          </a:p>
          <a:p>
            <a:pPr lvl="1" eaLnBrk="1" hangingPunct="1">
              <a:defRPr/>
            </a:pPr>
            <a:r>
              <a:rPr lang="en-US" dirty="0" smtClean="0"/>
              <a:t>Involved fathers show decreases in testosterone levels over the course of a pregnancy.</a:t>
            </a:r>
          </a:p>
          <a:p>
            <a:pPr lvl="2" eaLnBrk="1" hangingPunct="1">
              <a:defRPr/>
            </a:pPr>
            <a:r>
              <a:rPr lang="en-US" dirty="0" smtClean="0"/>
              <a:t>Suggesting their bodies’ physiology is preparing them for parenting behaviors.</a:t>
            </a:r>
          </a:p>
          <a:p>
            <a:pPr lvl="1" eaLnBrk="1" hangingPunct="1">
              <a:defRPr/>
            </a:pPr>
            <a:r>
              <a:rPr lang="en-US" dirty="0" smtClean="0"/>
              <a:t>Impacted by the quality of the relationship between the mother and father.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Do Newborns Need from Their Mothers?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Feeding is not the most important thing babies get from their mothers.</a:t>
            </a:r>
          </a:p>
          <a:p>
            <a:pPr lvl="1" eaLnBrk="1" hangingPunct="1">
              <a:defRPr/>
            </a:pPr>
            <a:r>
              <a:rPr lang="en-US" dirty="0" smtClean="0"/>
              <a:t>Harry Harlow’s experiment</a:t>
            </a:r>
          </a:p>
          <a:p>
            <a:pPr lvl="1" eaLnBrk="1" hangingPunct="1">
              <a:defRPr/>
            </a:pPr>
            <a:r>
              <a:rPr lang="en-US" dirty="0" smtClean="0"/>
              <a:t>Mothering includes:</a:t>
            </a:r>
          </a:p>
          <a:p>
            <a:pPr lvl="2" eaLnBrk="1" hangingPunct="1">
              <a:defRPr/>
            </a:pPr>
            <a:r>
              <a:rPr lang="en-US" dirty="0"/>
              <a:t>Comfort of close bodily contact</a:t>
            </a:r>
          </a:p>
          <a:p>
            <a:pPr lvl="2" eaLnBrk="1" hangingPunct="1">
              <a:defRPr/>
            </a:pPr>
            <a:r>
              <a:rPr lang="en-US" dirty="0" smtClean="0"/>
              <a:t>Satisfaction of an innate need to cling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Father’s Role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Differs by culture</a:t>
            </a:r>
          </a:p>
          <a:p>
            <a:pPr eaLnBrk="1" hangingPunct="1">
              <a:defRPr/>
            </a:pPr>
            <a:r>
              <a:rPr lang="en-US" dirty="0" smtClean="0"/>
              <a:t>Father’s frequent and positive involvement with his child is directly related to the child’s:</a:t>
            </a:r>
          </a:p>
          <a:p>
            <a:pPr lvl="1" eaLnBrk="1" hangingPunct="1">
              <a:defRPr/>
            </a:pPr>
            <a:r>
              <a:rPr lang="en-US" dirty="0" smtClean="0"/>
              <a:t>Well-being and physical</a:t>
            </a:r>
          </a:p>
          <a:p>
            <a:pPr lvl="1" eaLnBrk="1" hangingPunct="1">
              <a:defRPr/>
            </a:pPr>
            <a:r>
              <a:rPr lang="en-US" dirty="0" smtClean="0"/>
              <a:t>Cognitive and social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Parenthood Affects Marital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Marital satisfaction declines during the child-raising years.</a:t>
            </a:r>
          </a:p>
          <a:p>
            <a:pPr eaLnBrk="1" hangingPunct="1">
              <a:defRPr/>
            </a:pPr>
            <a:r>
              <a:rPr lang="en-US" dirty="0" smtClean="0"/>
              <a:t>Causes</a:t>
            </a:r>
          </a:p>
          <a:p>
            <a:pPr lvl="1" eaLnBrk="1" hangingPunct="1">
              <a:defRPr/>
            </a:pPr>
            <a:r>
              <a:rPr lang="en-US" dirty="0" smtClean="0"/>
              <a:t>Multiple stressors affecting their health and state of mind</a:t>
            </a:r>
          </a:p>
          <a:p>
            <a:pPr lvl="1" eaLnBrk="1" hangingPunct="1">
              <a:defRPr/>
            </a:pPr>
            <a:r>
              <a:rPr lang="en-US" dirty="0" smtClean="0"/>
              <a:t>Feeling of isolation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Parenthood Affects Marital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Satisfaction depends on:</a:t>
            </a:r>
          </a:p>
          <a:p>
            <a:pPr lvl="1" eaLnBrk="1" hangingPunct="1">
              <a:defRPr/>
            </a:pPr>
            <a:r>
              <a:rPr lang="en-US" dirty="0"/>
              <a:t>Planned pregnancy</a:t>
            </a:r>
          </a:p>
          <a:p>
            <a:pPr lvl="1" eaLnBrk="1" hangingPunct="1">
              <a:defRPr/>
            </a:pPr>
            <a:r>
              <a:rPr lang="en-US" dirty="0"/>
              <a:t>Unplanned pregnancy</a:t>
            </a:r>
          </a:p>
          <a:p>
            <a:pPr>
              <a:defRPr/>
            </a:pPr>
            <a:r>
              <a:rPr lang="en-US" dirty="0"/>
              <a:t>Attending counseling sessions from the last trimester of the pregnancy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Parturition: </a:t>
            </a:r>
            <a:r>
              <a:rPr lang="en-US" dirty="0"/>
              <a:t>Process of giving </a:t>
            </a:r>
            <a:r>
              <a:rPr lang="en-US" dirty="0" smtClean="0"/>
              <a:t>birth.</a:t>
            </a:r>
            <a:endParaRPr lang="en-US" b="1" dirty="0"/>
          </a:p>
          <a:p>
            <a:pPr lvl="1">
              <a:defRPr/>
            </a:pPr>
            <a:r>
              <a:rPr lang="en-US" dirty="0"/>
              <a:t>Begins about two weeks before </a:t>
            </a:r>
            <a:r>
              <a:rPr lang="en-US" dirty="0" smtClean="0"/>
              <a:t>delivery.</a:t>
            </a:r>
            <a:endParaRPr lang="en-US" dirty="0"/>
          </a:p>
          <a:p>
            <a:pPr lvl="1">
              <a:defRPr/>
            </a:pPr>
            <a:r>
              <a:rPr lang="en-US" dirty="0"/>
              <a:t>Determined by increase in the rate of production of </a:t>
            </a:r>
            <a:r>
              <a:rPr lang="en-US" dirty="0" err="1"/>
              <a:t>corticotropin</a:t>
            </a:r>
            <a:r>
              <a:rPr lang="en-US" dirty="0"/>
              <a:t>-releasing </a:t>
            </a:r>
            <a:r>
              <a:rPr lang="en-US" dirty="0" smtClean="0"/>
              <a:t>hormone.</a:t>
            </a:r>
            <a:endParaRPr lang="en-US" dirty="0"/>
          </a:p>
          <a:p>
            <a:pPr lvl="1">
              <a:defRPr/>
            </a:pPr>
            <a:r>
              <a:rPr lang="en-US" dirty="0"/>
              <a:t>Uterine, </a:t>
            </a:r>
            <a:r>
              <a:rPr lang="en-US" dirty="0" smtClean="0"/>
              <a:t>cervical, </a:t>
            </a:r>
            <a:r>
              <a:rPr lang="en-US" dirty="0"/>
              <a:t>and other changes </a:t>
            </a:r>
            <a:r>
              <a:rPr lang="en-US" dirty="0" smtClean="0"/>
              <a:t>occur.</a:t>
            </a:r>
            <a:endParaRPr lang="en-US" dirty="0"/>
          </a:p>
          <a:p>
            <a:pPr lvl="1">
              <a:defRPr/>
            </a:pPr>
            <a:r>
              <a:rPr lang="en-US" dirty="0"/>
              <a:t>False contractions may </a:t>
            </a:r>
            <a:r>
              <a:rPr lang="en-US" dirty="0" smtClean="0"/>
              <a:t>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Childbirth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6706" y="2347808"/>
            <a:ext cx="2961195" cy="3381582"/>
            <a:chOff x="536706" y="2347808"/>
            <a:chExt cx="2961195" cy="3381582"/>
          </a:xfrm>
        </p:grpSpPr>
        <p:sp>
          <p:nvSpPr>
            <p:cNvPr id="5" name="Freeform 4"/>
            <p:cNvSpPr/>
            <p:nvPr/>
          </p:nvSpPr>
          <p:spPr>
            <a:xfrm>
              <a:off x="536706" y="2347808"/>
              <a:ext cx="2961195" cy="1184478"/>
            </a:xfrm>
            <a:custGeom>
              <a:avLst/>
              <a:gdLst>
                <a:gd name="connsiteX0" fmla="*/ 0 w 2961195"/>
                <a:gd name="connsiteY0" fmla="*/ 0 h 1184478"/>
                <a:gd name="connsiteX1" fmla="*/ 2368956 w 2961195"/>
                <a:gd name="connsiteY1" fmla="*/ 0 h 1184478"/>
                <a:gd name="connsiteX2" fmla="*/ 2961195 w 2961195"/>
                <a:gd name="connsiteY2" fmla="*/ 592239 h 1184478"/>
                <a:gd name="connsiteX3" fmla="*/ 2368956 w 2961195"/>
                <a:gd name="connsiteY3" fmla="*/ 1184478 h 1184478"/>
                <a:gd name="connsiteX4" fmla="*/ 0 w 2961195"/>
                <a:gd name="connsiteY4" fmla="*/ 1184478 h 1184478"/>
                <a:gd name="connsiteX5" fmla="*/ 592239 w 2961195"/>
                <a:gd name="connsiteY5" fmla="*/ 592239 h 1184478"/>
                <a:gd name="connsiteX6" fmla="*/ 0 w 2961195"/>
                <a:gd name="connsiteY6" fmla="*/ 0 h 118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195" h="1184478">
                  <a:moveTo>
                    <a:pt x="0" y="0"/>
                  </a:moveTo>
                  <a:lnTo>
                    <a:pt x="2368956" y="0"/>
                  </a:lnTo>
                  <a:lnTo>
                    <a:pt x="2961195" y="592239"/>
                  </a:lnTo>
                  <a:lnTo>
                    <a:pt x="2368956" y="1184478"/>
                  </a:lnTo>
                  <a:lnTo>
                    <a:pt x="0" y="1184478"/>
                  </a:lnTo>
                  <a:lnTo>
                    <a:pt x="592239" y="5922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2249" tIns="26670" rIns="618909" bIns="2667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Labor</a:t>
              </a:r>
              <a:endParaRPr lang="en-US" sz="2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6706" y="3680346"/>
              <a:ext cx="2368956" cy="2049044"/>
            </a:xfrm>
            <a:custGeom>
              <a:avLst/>
              <a:gdLst>
                <a:gd name="connsiteX0" fmla="*/ 0 w 2368956"/>
                <a:gd name="connsiteY0" fmla="*/ 0 h 2049044"/>
                <a:gd name="connsiteX1" fmla="*/ 2368956 w 2368956"/>
                <a:gd name="connsiteY1" fmla="*/ 0 h 2049044"/>
                <a:gd name="connsiteX2" fmla="*/ 2368956 w 2368956"/>
                <a:gd name="connsiteY2" fmla="*/ 2049044 h 2049044"/>
                <a:gd name="connsiteX3" fmla="*/ 0 w 2368956"/>
                <a:gd name="connsiteY3" fmla="*/ 2049044 h 2049044"/>
                <a:gd name="connsiteX4" fmla="*/ 0 w 2368956"/>
                <a:gd name="connsiteY4" fmla="*/ 0 h 204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6" h="2049044">
                  <a:moveTo>
                    <a:pt x="0" y="0"/>
                  </a:moveTo>
                  <a:lnTo>
                    <a:pt x="2368956" y="0"/>
                  </a:lnTo>
                  <a:lnTo>
                    <a:pt x="2368956" y="2049044"/>
                  </a:lnTo>
                  <a:lnTo>
                    <a:pt x="0" y="20490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Lasts 12 to </a:t>
              </a:r>
              <a:r>
                <a:rPr lang="en-US" sz="2000" kern="1200" dirty="0" smtClean="0"/>
                <a:t>24 </a:t>
              </a:r>
              <a:r>
                <a:rPr lang="en-US" sz="2000" kern="1200" dirty="0" smtClean="0"/>
                <a:t>hours</a:t>
              </a:r>
              <a:endParaRPr lang="en-US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Regular and increasingly uterine contractions</a:t>
              </a:r>
              <a:endParaRPr lang="en-US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Stage lasts until the cervix is fully open</a:t>
              </a:r>
              <a:endParaRPr lang="en-US" sz="20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81902" y="2347808"/>
            <a:ext cx="2961195" cy="3381582"/>
            <a:chOff x="3281902" y="2347808"/>
            <a:chExt cx="2961195" cy="3381582"/>
          </a:xfrm>
        </p:grpSpPr>
        <p:sp>
          <p:nvSpPr>
            <p:cNvPr id="7" name="Freeform 6"/>
            <p:cNvSpPr/>
            <p:nvPr/>
          </p:nvSpPr>
          <p:spPr>
            <a:xfrm>
              <a:off x="3281902" y="2347808"/>
              <a:ext cx="2961195" cy="1184478"/>
            </a:xfrm>
            <a:custGeom>
              <a:avLst/>
              <a:gdLst>
                <a:gd name="connsiteX0" fmla="*/ 0 w 2961195"/>
                <a:gd name="connsiteY0" fmla="*/ 0 h 1184478"/>
                <a:gd name="connsiteX1" fmla="*/ 2368956 w 2961195"/>
                <a:gd name="connsiteY1" fmla="*/ 0 h 1184478"/>
                <a:gd name="connsiteX2" fmla="*/ 2961195 w 2961195"/>
                <a:gd name="connsiteY2" fmla="*/ 592239 h 1184478"/>
                <a:gd name="connsiteX3" fmla="*/ 2368956 w 2961195"/>
                <a:gd name="connsiteY3" fmla="*/ 1184478 h 1184478"/>
                <a:gd name="connsiteX4" fmla="*/ 0 w 2961195"/>
                <a:gd name="connsiteY4" fmla="*/ 1184478 h 1184478"/>
                <a:gd name="connsiteX5" fmla="*/ 592239 w 2961195"/>
                <a:gd name="connsiteY5" fmla="*/ 592239 h 1184478"/>
                <a:gd name="connsiteX6" fmla="*/ 0 w 2961195"/>
                <a:gd name="connsiteY6" fmla="*/ 0 h 118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195" h="1184478">
                  <a:moveTo>
                    <a:pt x="0" y="0"/>
                  </a:moveTo>
                  <a:lnTo>
                    <a:pt x="2368956" y="0"/>
                  </a:lnTo>
                  <a:lnTo>
                    <a:pt x="2961195" y="592239"/>
                  </a:lnTo>
                  <a:lnTo>
                    <a:pt x="2368956" y="1184478"/>
                  </a:lnTo>
                  <a:lnTo>
                    <a:pt x="0" y="1184478"/>
                  </a:lnTo>
                  <a:lnTo>
                    <a:pt x="592239" y="5922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2249" tIns="26670" rIns="618909" bIns="2667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Birth</a:t>
              </a:r>
              <a:endParaRPr lang="en-US" sz="2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81902" y="3680346"/>
              <a:ext cx="2368956" cy="2049044"/>
            </a:xfrm>
            <a:custGeom>
              <a:avLst/>
              <a:gdLst>
                <a:gd name="connsiteX0" fmla="*/ 0 w 2368956"/>
                <a:gd name="connsiteY0" fmla="*/ 0 h 2049044"/>
                <a:gd name="connsiteX1" fmla="*/ 2368956 w 2368956"/>
                <a:gd name="connsiteY1" fmla="*/ 0 h 2049044"/>
                <a:gd name="connsiteX2" fmla="*/ 2368956 w 2368956"/>
                <a:gd name="connsiteY2" fmla="*/ 2049044 h 2049044"/>
                <a:gd name="connsiteX3" fmla="*/ 0 w 2368956"/>
                <a:gd name="connsiteY3" fmla="*/ 2049044 h 2049044"/>
                <a:gd name="connsiteX4" fmla="*/ 0 w 2368956"/>
                <a:gd name="connsiteY4" fmla="*/ 0 h 204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6" h="2049044">
                  <a:moveTo>
                    <a:pt x="0" y="0"/>
                  </a:moveTo>
                  <a:lnTo>
                    <a:pt x="2368956" y="0"/>
                  </a:lnTo>
                  <a:lnTo>
                    <a:pt x="2368956" y="2049044"/>
                  </a:lnTo>
                  <a:lnTo>
                    <a:pt x="0" y="20490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Lasts 1 to 2 hours</a:t>
              </a:r>
              <a:endParaRPr lang="en-US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Baby’s head begins to move through the cervix into the vaginal canal</a:t>
              </a:r>
              <a:endParaRPr lang="en-US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Baby completely emerges out</a:t>
              </a: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27097" y="2347808"/>
            <a:ext cx="2961195" cy="3381582"/>
            <a:chOff x="6027097" y="2347808"/>
            <a:chExt cx="2961195" cy="3381582"/>
          </a:xfrm>
        </p:grpSpPr>
        <p:sp>
          <p:nvSpPr>
            <p:cNvPr id="9" name="Freeform 8"/>
            <p:cNvSpPr/>
            <p:nvPr/>
          </p:nvSpPr>
          <p:spPr>
            <a:xfrm>
              <a:off x="6027097" y="2347808"/>
              <a:ext cx="2961195" cy="1184478"/>
            </a:xfrm>
            <a:custGeom>
              <a:avLst/>
              <a:gdLst>
                <a:gd name="connsiteX0" fmla="*/ 0 w 2961195"/>
                <a:gd name="connsiteY0" fmla="*/ 0 h 1184478"/>
                <a:gd name="connsiteX1" fmla="*/ 2368956 w 2961195"/>
                <a:gd name="connsiteY1" fmla="*/ 0 h 1184478"/>
                <a:gd name="connsiteX2" fmla="*/ 2961195 w 2961195"/>
                <a:gd name="connsiteY2" fmla="*/ 592239 h 1184478"/>
                <a:gd name="connsiteX3" fmla="*/ 2368956 w 2961195"/>
                <a:gd name="connsiteY3" fmla="*/ 1184478 h 1184478"/>
                <a:gd name="connsiteX4" fmla="*/ 0 w 2961195"/>
                <a:gd name="connsiteY4" fmla="*/ 1184478 h 1184478"/>
                <a:gd name="connsiteX5" fmla="*/ 592239 w 2961195"/>
                <a:gd name="connsiteY5" fmla="*/ 592239 h 1184478"/>
                <a:gd name="connsiteX6" fmla="*/ 0 w 2961195"/>
                <a:gd name="connsiteY6" fmla="*/ 0 h 118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195" h="1184478">
                  <a:moveTo>
                    <a:pt x="0" y="0"/>
                  </a:moveTo>
                  <a:lnTo>
                    <a:pt x="2368956" y="0"/>
                  </a:lnTo>
                  <a:lnTo>
                    <a:pt x="2961195" y="592239"/>
                  </a:lnTo>
                  <a:lnTo>
                    <a:pt x="2368956" y="1184478"/>
                  </a:lnTo>
                  <a:lnTo>
                    <a:pt x="0" y="1184478"/>
                  </a:lnTo>
                  <a:lnTo>
                    <a:pt x="592239" y="5922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2249" tIns="26670" rIns="618909" bIns="2667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Afterbirth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027097" y="3680346"/>
              <a:ext cx="2368956" cy="2049044"/>
            </a:xfrm>
            <a:custGeom>
              <a:avLst/>
              <a:gdLst>
                <a:gd name="connsiteX0" fmla="*/ 0 w 2368956"/>
                <a:gd name="connsiteY0" fmla="*/ 0 h 2049044"/>
                <a:gd name="connsiteX1" fmla="*/ 2368956 w 2368956"/>
                <a:gd name="connsiteY1" fmla="*/ 0 h 2049044"/>
                <a:gd name="connsiteX2" fmla="*/ 2368956 w 2368956"/>
                <a:gd name="connsiteY2" fmla="*/ 2049044 h 2049044"/>
                <a:gd name="connsiteX3" fmla="*/ 0 w 2368956"/>
                <a:gd name="connsiteY3" fmla="*/ 2049044 h 2049044"/>
                <a:gd name="connsiteX4" fmla="*/ 0 w 2368956"/>
                <a:gd name="connsiteY4" fmla="*/ 0 h 204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56" h="2049044">
                  <a:moveTo>
                    <a:pt x="0" y="0"/>
                  </a:moveTo>
                  <a:lnTo>
                    <a:pt x="2368956" y="0"/>
                  </a:lnTo>
                  <a:lnTo>
                    <a:pt x="2368956" y="2049044"/>
                  </a:lnTo>
                  <a:lnTo>
                    <a:pt x="0" y="20490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Lasts 10 minutes to 1 hour</a:t>
              </a:r>
              <a:endParaRPr lang="en-US" sz="2000" kern="1200" dirty="0"/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Placenta and the remainder of the umbilical cord are expelled</a:t>
              </a:r>
              <a:endParaRPr lang="en-US" sz="2000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Electronic Fetal Monitoring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Tracks the fetus’s heartbeat during labor and delivery.</a:t>
            </a:r>
          </a:p>
          <a:p>
            <a:pPr lvl="1" eaLnBrk="1" hangingPunct="1">
              <a:defRPr/>
            </a:pPr>
            <a:r>
              <a:rPr lang="en-US" dirty="0" smtClean="0"/>
              <a:t>Indicates how the fetal heart is responding to the stress of uterine contractions.</a:t>
            </a:r>
          </a:p>
          <a:p>
            <a:pPr lvl="1" eaLnBrk="1" hangingPunct="1">
              <a:defRPr/>
            </a:pPr>
            <a:r>
              <a:rPr lang="en-US" dirty="0" smtClean="0"/>
              <a:t>Provides valuable </a:t>
            </a:r>
            <a:r>
              <a:rPr lang="en-US" dirty="0"/>
              <a:t>information in high-risk </a:t>
            </a:r>
            <a:r>
              <a:rPr lang="en-US" dirty="0" smtClean="0"/>
              <a:t>deliveries.</a:t>
            </a:r>
          </a:p>
          <a:p>
            <a:pPr eaLnBrk="1" hangingPunct="1">
              <a:defRPr/>
            </a:pPr>
            <a:r>
              <a:rPr lang="en-US" dirty="0" smtClean="0"/>
              <a:t>Drawbacks </a:t>
            </a:r>
          </a:p>
          <a:p>
            <a:pPr lvl="1" eaLnBrk="1" hangingPunct="1">
              <a:defRPr/>
            </a:pPr>
            <a:r>
              <a:rPr lang="en-US" dirty="0" smtClean="0"/>
              <a:t>Costly</a:t>
            </a:r>
          </a:p>
          <a:p>
            <a:pPr lvl="1" eaLnBrk="1" hangingPunct="1">
              <a:defRPr/>
            </a:pPr>
            <a:r>
              <a:rPr lang="en-US" dirty="0" smtClean="0"/>
              <a:t>Restricts the mother’s movements during labor.</a:t>
            </a:r>
          </a:p>
          <a:p>
            <a:pPr lvl="1" eaLnBrk="1" hangingPunct="1">
              <a:defRPr/>
            </a:pPr>
            <a:r>
              <a:rPr lang="en-US" dirty="0" smtClean="0"/>
              <a:t>Has an extremely high false-positive rate.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800" dirty="0" smtClean="0"/>
              <a:t>Vaginal Versus Cesarean Delivery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Vaginal delivery is the usual </a:t>
            </a:r>
            <a:r>
              <a:rPr lang="en-US" dirty="0" smtClean="0"/>
              <a:t>method.</a:t>
            </a:r>
            <a:endParaRPr lang="en-US" dirty="0"/>
          </a:p>
          <a:p>
            <a:pPr lvl="0"/>
            <a:r>
              <a:rPr lang="en-US" b="1" dirty="0"/>
              <a:t>Cesarean delivery</a:t>
            </a:r>
            <a:r>
              <a:rPr lang="en-US" dirty="0"/>
              <a:t>: Surgically removing the baby from the </a:t>
            </a:r>
            <a:r>
              <a:rPr lang="en-US" dirty="0" smtClean="0"/>
              <a:t>uterus.</a:t>
            </a:r>
            <a:endParaRPr lang="en-US" dirty="0"/>
          </a:p>
          <a:p>
            <a:pPr lvl="1"/>
            <a:r>
              <a:rPr lang="en-US" dirty="0"/>
              <a:t>Labor progresses too slowly</a:t>
            </a:r>
          </a:p>
          <a:p>
            <a:pPr lvl="1"/>
            <a:r>
              <a:rPr lang="en-US" dirty="0"/>
              <a:t>Fetus seems to be in trouble</a:t>
            </a:r>
          </a:p>
          <a:p>
            <a:pPr lvl="1"/>
            <a:r>
              <a:rPr lang="en-US" dirty="0"/>
              <a:t>Vaginal bleeding</a:t>
            </a:r>
          </a:p>
          <a:p>
            <a:pPr lvl="1"/>
            <a:r>
              <a:rPr lang="en-US" dirty="0"/>
              <a:t>Breech or transverse position of fetus</a:t>
            </a:r>
          </a:p>
          <a:p>
            <a:pPr lvl="1"/>
            <a:r>
              <a:rPr lang="en-US" dirty="0"/>
              <a:t>Head is too big to pass through the mother’s </a:t>
            </a:r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Disadvantages of Cesarean Delivery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9234" y="1928001"/>
            <a:ext cx="3347070" cy="4144997"/>
            <a:chOff x="1219234" y="1928001"/>
            <a:chExt cx="3347070" cy="4144997"/>
          </a:xfrm>
        </p:grpSpPr>
        <p:sp>
          <p:nvSpPr>
            <p:cNvPr id="5" name="Freeform 4"/>
            <p:cNvSpPr/>
            <p:nvPr/>
          </p:nvSpPr>
          <p:spPr>
            <a:xfrm>
              <a:off x="1219234" y="1928001"/>
              <a:ext cx="3347070" cy="1036800"/>
            </a:xfrm>
            <a:custGeom>
              <a:avLst/>
              <a:gdLst>
                <a:gd name="connsiteX0" fmla="*/ 0 w 3347070"/>
                <a:gd name="connsiteY0" fmla="*/ 0 h 1036800"/>
                <a:gd name="connsiteX1" fmla="*/ 3347070 w 3347070"/>
                <a:gd name="connsiteY1" fmla="*/ 0 h 1036800"/>
                <a:gd name="connsiteX2" fmla="*/ 3347070 w 3347070"/>
                <a:gd name="connsiteY2" fmla="*/ 1036800 h 1036800"/>
                <a:gd name="connsiteX3" fmla="*/ 0 w 3347070"/>
                <a:gd name="connsiteY3" fmla="*/ 1036800 h 1036800"/>
                <a:gd name="connsiteX4" fmla="*/ 0 w 3347070"/>
                <a:gd name="connsiteY4" fmla="*/ 0 h 10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070" h="1036800">
                  <a:moveTo>
                    <a:pt x="0" y="0"/>
                  </a:moveTo>
                  <a:lnTo>
                    <a:pt x="3347070" y="0"/>
                  </a:lnTo>
                  <a:lnTo>
                    <a:pt x="3347070" y="1036800"/>
                  </a:lnTo>
                  <a:lnTo>
                    <a:pt x="0" y="1036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Mother</a:t>
              </a:r>
              <a:endParaRPr lang="en-US" sz="3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19234" y="2964801"/>
              <a:ext cx="3347070" cy="3108197"/>
            </a:xfrm>
            <a:custGeom>
              <a:avLst/>
              <a:gdLst>
                <a:gd name="connsiteX0" fmla="*/ 0 w 3347070"/>
                <a:gd name="connsiteY0" fmla="*/ 0 h 3108197"/>
                <a:gd name="connsiteX1" fmla="*/ 3347070 w 3347070"/>
                <a:gd name="connsiteY1" fmla="*/ 0 h 3108197"/>
                <a:gd name="connsiteX2" fmla="*/ 3347070 w 3347070"/>
                <a:gd name="connsiteY2" fmla="*/ 3108197 h 3108197"/>
                <a:gd name="connsiteX3" fmla="*/ 0 w 3347070"/>
                <a:gd name="connsiteY3" fmla="*/ 3108197 h 3108197"/>
                <a:gd name="connsiteX4" fmla="*/ 0 w 3347070"/>
                <a:gd name="connsiteY4" fmla="*/ 0 h 310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070" h="3108197">
                  <a:moveTo>
                    <a:pt x="0" y="0"/>
                  </a:moveTo>
                  <a:lnTo>
                    <a:pt x="3347070" y="0"/>
                  </a:lnTo>
                  <a:lnTo>
                    <a:pt x="3347070" y="3108197"/>
                  </a:lnTo>
                  <a:lnTo>
                    <a:pt x="0" y="3108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Bleeding</a:t>
              </a:r>
              <a:endParaRPr lang="en-U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Infection</a:t>
              </a:r>
              <a:endParaRPr lang="en-U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Damage to pelvic organs</a:t>
              </a:r>
              <a:endParaRPr lang="en-U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Postoperative pain</a:t>
              </a:r>
              <a:endParaRPr lang="en-US" sz="2500" kern="1200" dirty="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Risks of problems in future pregnancies</a:t>
              </a:r>
              <a:endParaRPr lang="en-US" sz="2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4894" y="1928001"/>
            <a:ext cx="3347070" cy="4144997"/>
            <a:chOff x="5034894" y="1928001"/>
            <a:chExt cx="3347070" cy="4144997"/>
          </a:xfrm>
        </p:grpSpPr>
        <p:sp>
          <p:nvSpPr>
            <p:cNvPr id="7" name="Freeform 6"/>
            <p:cNvSpPr/>
            <p:nvPr/>
          </p:nvSpPr>
          <p:spPr>
            <a:xfrm>
              <a:off x="5034894" y="1928001"/>
              <a:ext cx="3347070" cy="1036800"/>
            </a:xfrm>
            <a:custGeom>
              <a:avLst/>
              <a:gdLst>
                <a:gd name="connsiteX0" fmla="*/ 0 w 3347070"/>
                <a:gd name="connsiteY0" fmla="*/ 0 h 1036800"/>
                <a:gd name="connsiteX1" fmla="*/ 3347070 w 3347070"/>
                <a:gd name="connsiteY1" fmla="*/ 0 h 1036800"/>
                <a:gd name="connsiteX2" fmla="*/ 3347070 w 3347070"/>
                <a:gd name="connsiteY2" fmla="*/ 1036800 h 1036800"/>
                <a:gd name="connsiteX3" fmla="*/ 0 w 3347070"/>
                <a:gd name="connsiteY3" fmla="*/ 1036800 h 1036800"/>
                <a:gd name="connsiteX4" fmla="*/ 0 w 3347070"/>
                <a:gd name="connsiteY4" fmla="*/ 0 h 10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070" h="1036800">
                  <a:moveTo>
                    <a:pt x="0" y="0"/>
                  </a:moveTo>
                  <a:lnTo>
                    <a:pt x="3347070" y="0"/>
                  </a:lnTo>
                  <a:lnTo>
                    <a:pt x="3347070" y="1036800"/>
                  </a:lnTo>
                  <a:lnTo>
                    <a:pt x="0" y="1036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Baby</a:t>
              </a:r>
              <a:endParaRPr lang="en-US" sz="3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034894" y="2964801"/>
              <a:ext cx="3347070" cy="3108197"/>
            </a:xfrm>
            <a:custGeom>
              <a:avLst/>
              <a:gdLst>
                <a:gd name="connsiteX0" fmla="*/ 0 w 3347070"/>
                <a:gd name="connsiteY0" fmla="*/ 0 h 3108197"/>
                <a:gd name="connsiteX1" fmla="*/ 3347070 w 3347070"/>
                <a:gd name="connsiteY1" fmla="*/ 0 h 3108197"/>
                <a:gd name="connsiteX2" fmla="*/ 3347070 w 3347070"/>
                <a:gd name="connsiteY2" fmla="*/ 3108197 h 3108197"/>
                <a:gd name="connsiteX3" fmla="*/ 0 w 3347070"/>
                <a:gd name="connsiteY3" fmla="*/ 3108197 h 3108197"/>
                <a:gd name="connsiteX4" fmla="*/ 0 w 3347070"/>
                <a:gd name="connsiteY4" fmla="*/ 0 h 310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070" h="3108197">
                  <a:moveTo>
                    <a:pt x="0" y="0"/>
                  </a:moveTo>
                  <a:lnTo>
                    <a:pt x="3347070" y="0"/>
                  </a:lnTo>
                  <a:lnTo>
                    <a:pt x="3347070" y="3108197"/>
                  </a:lnTo>
                  <a:lnTo>
                    <a:pt x="0" y="3108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smtClean="0"/>
                <a:t>Deprives the baby of hormones that:</a:t>
              </a:r>
              <a:endParaRPr lang="en-US" sz="2500" kern="1200" dirty="0"/>
            </a:p>
            <a:p>
              <a:pPr marL="457200" lvl="2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Clear the lungs of excess fluid</a:t>
              </a:r>
              <a:endParaRPr lang="en-US" sz="2300" kern="1200" dirty="0"/>
            </a:p>
            <a:p>
              <a:pPr marL="457200" lvl="2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Mobilize stored fuel to nourish cells</a:t>
              </a:r>
              <a:endParaRPr lang="en-US" sz="2300" kern="1200" dirty="0"/>
            </a:p>
            <a:p>
              <a:pPr marL="457200" lvl="2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Send blood to the heart and brain</a:t>
              </a:r>
              <a:endParaRPr lang="en-US" sz="2300" kern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Medicated Versus </a:t>
            </a:r>
            <a:r>
              <a:rPr lang="en-US" sz="3600" dirty="0" err="1" smtClean="0"/>
              <a:t>Nonmedicated</a:t>
            </a:r>
            <a:r>
              <a:rPr lang="en-US" sz="3600" dirty="0" smtClean="0"/>
              <a:t>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Natural, </a:t>
            </a:r>
            <a:r>
              <a:rPr lang="en-US" dirty="0"/>
              <a:t>or</a:t>
            </a:r>
            <a:r>
              <a:rPr lang="en-US" b="1" dirty="0"/>
              <a:t> prepared, childbirth</a:t>
            </a:r>
            <a:r>
              <a:rPr lang="en-US" dirty="0" smtClean="0"/>
              <a:t>: Method of childbirth that seeks to:</a:t>
            </a:r>
          </a:p>
          <a:p>
            <a:pPr lvl="1">
              <a:defRPr/>
            </a:pPr>
            <a:r>
              <a:rPr lang="en-US" dirty="0" smtClean="0"/>
              <a:t>Reduce or eliminate the use of drugs</a:t>
            </a:r>
          </a:p>
          <a:p>
            <a:pPr lvl="1">
              <a:defRPr/>
            </a:pPr>
            <a:r>
              <a:rPr lang="en-US" dirty="0" smtClean="0"/>
              <a:t>Enable both parents to participate fully</a:t>
            </a:r>
          </a:p>
          <a:p>
            <a:pPr lvl="1">
              <a:defRPr/>
            </a:pPr>
            <a:r>
              <a:rPr lang="en-US" dirty="0" smtClean="0"/>
              <a:t>Control perceptions of pain</a:t>
            </a:r>
          </a:p>
          <a:p>
            <a:pPr>
              <a:defRPr/>
            </a:pPr>
            <a:r>
              <a:rPr lang="en-US" b="1" dirty="0" smtClean="0"/>
              <a:t>Doula</a:t>
            </a:r>
            <a:r>
              <a:rPr lang="en-US" dirty="0" smtClean="0"/>
              <a:t>: Experienced mentor who furnishes emotional support and information for a woman during labor.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5-</a:t>
            </a:r>
            <a:fld id="{43A33495-03CF-4DE3-AFC0-D8547E377C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1392</Words>
  <Application>Microsoft Office PowerPoint</Application>
  <PresentationFormat>On-screen Show (4:3)</PresentationFormat>
  <Paragraphs>272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Chapter 5 </vt:lpstr>
      <vt:lpstr>How Birthing Has Changed</vt:lpstr>
      <vt:lpstr>Contemporary Settings for Childbirth</vt:lpstr>
      <vt:lpstr>The Birth Process</vt:lpstr>
      <vt:lpstr>Stages of Childbirth</vt:lpstr>
      <vt:lpstr>Electronic Fetal Monitoring</vt:lpstr>
      <vt:lpstr>Vaginal Versus Cesarean Delivery</vt:lpstr>
      <vt:lpstr>Disadvantages of Cesarean Delivery </vt:lpstr>
      <vt:lpstr>Medicated Versus Nonmedicated Delivery</vt:lpstr>
      <vt:lpstr>Medicated Versus Nonmedicated Delivery</vt:lpstr>
      <vt:lpstr>The Newborn Baby</vt:lpstr>
      <vt:lpstr>Distinctive Features of Neonates</vt:lpstr>
      <vt:lpstr>Body Systems</vt:lpstr>
      <vt:lpstr>Body Systems</vt:lpstr>
      <vt:lpstr>Body Systems</vt:lpstr>
      <vt:lpstr>Body Systems</vt:lpstr>
      <vt:lpstr>Table 5.2  - A Comparison of Prenatal and Postnatal Life</vt:lpstr>
      <vt:lpstr>Medical and Behavioral Assessment</vt:lpstr>
      <vt:lpstr>Brazelton Neonatal Behavioral Assessment Scale</vt:lpstr>
      <vt:lpstr>Neonatal Screening for Medical Conditions</vt:lpstr>
      <vt:lpstr>States of Arousal and Activity Levels</vt:lpstr>
      <vt:lpstr>Table 5.4 - States of Arousal in Infancy</vt:lpstr>
      <vt:lpstr>Complications of Childbirth and Their Aftermath</vt:lpstr>
      <vt:lpstr>Factors Contributing to Low Birth Weight Babies</vt:lpstr>
      <vt:lpstr>Low Birth Weight</vt:lpstr>
      <vt:lpstr>Low Birth Weight</vt:lpstr>
      <vt:lpstr>Low Birth Weight</vt:lpstr>
      <vt:lpstr>Postmaturity</vt:lpstr>
      <vt:lpstr>Stillbirth</vt:lpstr>
      <vt:lpstr>Supportive Environment and Birth Complications</vt:lpstr>
      <vt:lpstr>Childbirth and Bonding</vt:lpstr>
      <vt:lpstr>Childbirth and Bonding</vt:lpstr>
      <vt:lpstr>What Do Newborns Need from Their Mothers? </vt:lpstr>
      <vt:lpstr>Father’s Role</vt:lpstr>
      <vt:lpstr>How Parenthood Affects Marital Satisfaction</vt:lpstr>
      <vt:lpstr>How Parenthood Affects Marital Satisfaction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D. Vandergrift</cp:lastModifiedBy>
  <cp:revision>41</cp:revision>
  <dcterms:created xsi:type="dcterms:W3CDTF">2013-07-02T09:37:40Z</dcterms:created>
  <dcterms:modified xsi:type="dcterms:W3CDTF">2014-10-06T13:12:15Z</dcterms:modified>
</cp:coreProperties>
</file>