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0"/>
  </p:notesMasterIdLst>
  <p:sldIdLst>
    <p:sldId id="256" r:id="rId2"/>
    <p:sldId id="260" r:id="rId3"/>
    <p:sldId id="298" r:id="rId4"/>
    <p:sldId id="299" r:id="rId5"/>
    <p:sldId id="262" r:id="rId6"/>
    <p:sldId id="263" r:id="rId7"/>
    <p:sldId id="302" r:id="rId8"/>
    <p:sldId id="264" r:id="rId9"/>
    <p:sldId id="265" r:id="rId10"/>
    <p:sldId id="266" r:id="rId11"/>
    <p:sldId id="267" r:id="rId12"/>
    <p:sldId id="273" r:id="rId13"/>
    <p:sldId id="271" r:id="rId14"/>
    <p:sldId id="277" r:id="rId15"/>
    <p:sldId id="274" r:id="rId16"/>
    <p:sldId id="276" r:id="rId17"/>
    <p:sldId id="279" r:id="rId18"/>
    <p:sldId id="303" r:id="rId19"/>
    <p:sldId id="280" r:id="rId20"/>
    <p:sldId id="281" r:id="rId21"/>
    <p:sldId id="282" r:id="rId22"/>
    <p:sldId id="283" r:id="rId23"/>
    <p:sldId id="284" r:id="rId24"/>
    <p:sldId id="286" r:id="rId25"/>
    <p:sldId id="291" r:id="rId26"/>
    <p:sldId id="292" r:id="rId27"/>
    <p:sldId id="290" r:id="rId28"/>
    <p:sldId id="293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400"/>
    <a:srgbClr val="C72F2F"/>
    <a:srgbClr val="0060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018" autoAdjust="0"/>
    <p:restoredTop sz="94660"/>
  </p:normalViewPr>
  <p:slideViewPr>
    <p:cSldViewPr>
      <p:cViewPr>
        <p:scale>
          <a:sx n="80" d="100"/>
          <a:sy n="80" d="100"/>
        </p:scale>
        <p:origin x="-370" y="-12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E8D90B1-8089-40D1-9A80-2B888B02CF3F}" type="datetimeFigureOut">
              <a:rPr lang="en-US"/>
              <a:pPr>
                <a:defRPr/>
              </a:pPr>
              <a:t>9/28/2015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F5B8BC9-7541-443A-A53C-8C6DC6BF6A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6164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425703" y="475695"/>
            <a:ext cx="4343400" cy="56292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11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032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457200"/>
            <a:ext cx="403225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9144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1371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1828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6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22860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7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2743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8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-1588" y="3201988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9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-1588" y="3657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0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-1588" y="4114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1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45720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2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5029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3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54864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4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5951538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5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6400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Shape 21"/>
          <p:cNvSpPr txBox="1">
            <a:spLocks noChangeArrowheads="1"/>
          </p:cNvSpPr>
          <p:nvPr userDrawn="1"/>
        </p:nvSpPr>
        <p:spPr bwMode="auto">
          <a:xfrm>
            <a:off x="1162050" y="6477000"/>
            <a:ext cx="6762750" cy="365125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latin typeface="Times New Roman" pitchFamily="18" charset="0"/>
                <a:ea typeface="MS PGothic" pitchFamily="34" charset="-128"/>
              </a:rPr>
              <a:t>Copyright © 2014 McGraw-Hill Education. All rights reserved. No reproduction or distribution without the prior written consent of  McGraw-Hill Education.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29200" y="1528762"/>
            <a:ext cx="3962400" cy="2438400"/>
          </a:xfrm>
          <a:noFill/>
          <a:ln w="19050" cap="rnd">
            <a:noFill/>
          </a:ln>
          <a:effectLst>
            <a:innerShdw blurRad="114300">
              <a:prstClr val="black"/>
            </a:innerShdw>
          </a:effectLst>
        </p:spPr>
        <p:txBody>
          <a:bodyPr/>
          <a:lstStyle>
            <a:lvl1pPr>
              <a:defRPr>
                <a:solidFill>
                  <a:srgbClr val="007400"/>
                </a:solidFill>
                <a:latin typeface="Bookman Old Style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0" y="4114800"/>
            <a:ext cx="3505200" cy="1828800"/>
          </a:xfrm>
          <a:noFill/>
          <a:ln w="19050" cap="rnd">
            <a:noFill/>
          </a:ln>
        </p:spPr>
        <p:txBody>
          <a:bodyPr/>
          <a:lstStyle>
            <a:lvl1pPr marL="0" indent="0" algn="ctr">
              <a:buNone/>
              <a:defRPr>
                <a:solidFill>
                  <a:srgbClr val="007400"/>
                </a:solidFill>
                <a:latin typeface="Bookman Old Style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3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032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4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457200"/>
            <a:ext cx="403225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5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9144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371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7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828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8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22860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9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2743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0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588" y="3201988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588" y="3657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2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588" y="4114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3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45720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4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5029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5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54864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5951538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47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6400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Shape 21"/>
          <p:cNvSpPr txBox="1">
            <a:spLocks noChangeArrowheads="1"/>
          </p:cNvSpPr>
          <p:nvPr userDrawn="1"/>
        </p:nvSpPr>
        <p:spPr bwMode="auto">
          <a:xfrm>
            <a:off x="1162050" y="6477000"/>
            <a:ext cx="6762750" cy="365125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latin typeface="Times New Roman" pitchFamily="18" charset="0"/>
                <a:ea typeface="MS PGothic" pitchFamily="34" charset="-128"/>
              </a:rPr>
              <a:t>Copyright © 2014 McGraw-Hill Education. All rights reserved. No reproduction or distribution without the prior written consent of  McGraw-Hill Education.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722" y="274638"/>
            <a:ext cx="8494776" cy="1173162"/>
          </a:xfrm>
          <a:ln w="15875">
            <a:solidFill>
              <a:srgbClr val="007400"/>
            </a:solidFill>
          </a:ln>
        </p:spPr>
        <p:txBody>
          <a:bodyPr/>
          <a:lstStyle>
            <a:lvl1pPr>
              <a:defRPr>
                <a:solidFill>
                  <a:srgbClr val="007400"/>
                </a:solidFill>
                <a:latin typeface="Bookman Old Style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769" y="1600200"/>
            <a:ext cx="8512631" cy="4876800"/>
          </a:xfrm>
          <a:solidFill>
            <a:schemeClr val="bg1"/>
          </a:solidFill>
          <a:ln w="15875">
            <a:solidFill>
              <a:srgbClr val="007400"/>
            </a:solidFill>
          </a:ln>
        </p:spPr>
        <p:txBody>
          <a:bodyPr/>
          <a:lstStyle>
            <a:lvl1pPr marL="342900" indent="-342900">
              <a:spcAft>
                <a:spcPts val="1200"/>
              </a:spcAft>
              <a:buClr>
                <a:srgbClr val="007400"/>
              </a:buClr>
              <a:buFont typeface="Wingdings" pitchFamily="2" charset="2"/>
              <a:buChar char="§"/>
              <a:defRPr sz="2800"/>
            </a:lvl1pPr>
            <a:lvl2pPr marL="742950" indent="-285750">
              <a:spcAft>
                <a:spcPts val="1200"/>
              </a:spcAft>
              <a:buClr>
                <a:srgbClr val="007400"/>
              </a:buClr>
              <a:buFont typeface="Wingdings" pitchFamily="2" charset="2"/>
              <a:buChar char="§"/>
              <a:defRPr sz="2600"/>
            </a:lvl2pPr>
            <a:lvl3pPr marL="1143000" indent="-228600">
              <a:spcAft>
                <a:spcPts val="1200"/>
              </a:spcAft>
              <a:buClr>
                <a:srgbClr val="007400"/>
              </a:buClr>
              <a:buFont typeface="Wingdings" pitchFamily="2" charset="2"/>
              <a:buChar char="§"/>
              <a:defRPr/>
            </a:lvl3pPr>
            <a:lvl4pPr marL="1600200" indent="-228600">
              <a:buClr>
                <a:srgbClr val="007400"/>
              </a:buClr>
              <a:buFont typeface="Wingdings" pitchFamily="2" charset="2"/>
              <a:buChar char="§"/>
              <a:defRPr/>
            </a:lvl4pPr>
            <a:lvl5pPr marL="2057400" indent="-228600">
              <a:buClr>
                <a:srgbClr val="007400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934200" y="6454775"/>
            <a:ext cx="2133600" cy="3651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3-</a:t>
            </a:r>
            <a:fld id="{4B10E1FC-4B9D-4E31-BFC1-2AB7B2A280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rgbClr val="0074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3-</a:t>
            </a:r>
            <a:fld id="{263F8754-F65A-42DC-A220-A8962941E2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53000" y="2057400"/>
            <a:ext cx="3962400" cy="1371600"/>
          </a:xfrm>
          <a:noFill/>
          <a:ln/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cs typeface="Times New Roman" pitchFamily="18" charset="0"/>
              </a:rPr>
              <a:t>Chapter 3</a:t>
            </a:r>
            <a:endParaRPr lang="en-US" dirty="0"/>
          </a:p>
        </p:txBody>
      </p:sp>
      <p:sp>
        <p:nvSpPr>
          <p:cNvPr id="5125" name="Subtitle 2"/>
          <p:cNvSpPr>
            <a:spLocks noGrp="1"/>
          </p:cNvSpPr>
          <p:nvPr>
            <p:ph type="subTitle" idx="1"/>
          </p:nvPr>
        </p:nvSpPr>
        <p:spPr>
          <a:xfrm>
            <a:off x="5181600" y="3581400"/>
            <a:ext cx="3505200" cy="1828800"/>
          </a:xfrm>
          <a:ln w="9525"/>
        </p:spPr>
        <p:txBody>
          <a:bodyPr/>
          <a:lstStyle/>
          <a:p>
            <a:r>
              <a:rPr lang="en-US" smtClean="0"/>
              <a:t>Forming A New Life: Conception, Heredity, and Environment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417513" y="274638"/>
            <a:ext cx="8494712" cy="1173162"/>
          </a:xfrm>
        </p:spPr>
        <p:txBody>
          <a:bodyPr/>
          <a:lstStyle/>
          <a:p>
            <a:r>
              <a:rPr lang="en-US" smtClean="0"/>
              <a:t>Alternative Ways to Parenthood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225" y="1600200"/>
            <a:ext cx="8512175" cy="4876800"/>
          </a:xfrm>
        </p:spPr>
        <p:txBody>
          <a:bodyPr rtlCol="0">
            <a:normAutofit fontScale="92500" lnSpcReduction="20000"/>
          </a:bodyPr>
          <a:lstStyle/>
          <a:p>
            <a:pPr fontAlgn="auto">
              <a:defRPr/>
            </a:pPr>
            <a:r>
              <a:rPr lang="en-US" dirty="0"/>
              <a:t>Male infertility</a:t>
            </a:r>
          </a:p>
          <a:p>
            <a:pPr lvl="1" fontAlgn="auto">
              <a:defRPr/>
            </a:pPr>
            <a:r>
              <a:rPr lang="en-US" dirty="0" err="1" smtClean="0"/>
              <a:t>Intracytoplasmic</a:t>
            </a:r>
            <a:r>
              <a:rPr lang="en-US" dirty="0" smtClean="0"/>
              <a:t> </a:t>
            </a:r>
            <a:r>
              <a:rPr lang="en-US" dirty="0"/>
              <a:t>sperm injection (ICSI)</a:t>
            </a:r>
          </a:p>
          <a:p>
            <a:pPr lvl="1" fontAlgn="auto">
              <a:defRPr/>
            </a:pPr>
            <a:r>
              <a:rPr lang="en-US" dirty="0"/>
              <a:t>Artificial insemination</a:t>
            </a:r>
          </a:p>
          <a:p>
            <a:pPr lvl="1" fontAlgn="auto">
              <a:defRPr/>
            </a:pPr>
            <a:r>
              <a:rPr lang="en-US" dirty="0"/>
              <a:t>Artificial insemination by a donor (AID)</a:t>
            </a:r>
          </a:p>
          <a:p>
            <a:pPr fontAlgn="auto">
              <a:defRPr/>
            </a:pPr>
            <a:r>
              <a:rPr lang="en-US" dirty="0"/>
              <a:t>Gamete </a:t>
            </a:r>
            <a:r>
              <a:rPr lang="en-US" dirty="0" err="1" smtClean="0"/>
              <a:t>intrafallopian</a:t>
            </a:r>
            <a:r>
              <a:rPr lang="en-US" dirty="0" smtClean="0"/>
              <a:t> </a:t>
            </a:r>
            <a:r>
              <a:rPr lang="en-US" dirty="0"/>
              <a:t>transfer (GIFT)</a:t>
            </a:r>
          </a:p>
          <a:p>
            <a:pPr fontAlgn="auto">
              <a:defRPr/>
            </a:pPr>
            <a:r>
              <a:rPr lang="en-US" dirty="0"/>
              <a:t>Zygote </a:t>
            </a:r>
            <a:r>
              <a:rPr lang="en-US" dirty="0" err="1" smtClean="0"/>
              <a:t>intrafallopian</a:t>
            </a:r>
            <a:r>
              <a:rPr lang="en-US" dirty="0" smtClean="0"/>
              <a:t> </a:t>
            </a:r>
            <a:r>
              <a:rPr lang="en-US" dirty="0"/>
              <a:t>transfer (ZIFT)</a:t>
            </a:r>
          </a:p>
          <a:p>
            <a:pPr fontAlgn="auto">
              <a:defRPr/>
            </a:pPr>
            <a:r>
              <a:rPr lang="en-US" dirty="0"/>
              <a:t>Surrogate </a:t>
            </a:r>
            <a:r>
              <a:rPr lang="en-US" dirty="0" smtClean="0"/>
              <a:t>motherhood</a:t>
            </a:r>
          </a:p>
          <a:p>
            <a:pPr lvl="1" fontAlgn="auto">
              <a:defRPr/>
            </a:pPr>
            <a:r>
              <a:rPr lang="en-US" dirty="0" smtClean="0"/>
              <a:t>Surrogate - Fertile woman impregnated </a:t>
            </a:r>
            <a:r>
              <a:rPr lang="en-US" dirty="0"/>
              <a:t>by </a:t>
            </a:r>
            <a:r>
              <a:rPr lang="en-US" dirty="0" smtClean="0"/>
              <a:t>a prospective father by artificial insemination.</a:t>
            </a:r>
            <a:endParaRPr lang="en-US" dirty="0"/>
          </a:p>
          <a:p>
            <a:pPr fontAlgn="auto">
              <a:defRPr/>
            </a:pPr>
            <a:endParaRPr lang="en-US" dirty="0"/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solidFill>
                  <a:srgbClr val="007400"/>
                </a:solidFill>
              </a:rPr>
              <a:t>3-</a:t>
            </a:r>
            <a:fld id="{782902B0-5C52-4D04-8419-74CDC9255CDA}" type="slidenum">
              <a:rPr lang="en-US">
                <a:solidFill>
                  <a:srgbClr val="007400"/>
                </a:solidFill>
              </a:rPr>
              <a:pPr/>
              <a:t>10</a:t>
            </a:fld>
            <a:endParaRPr lang="en-US">
              <a:solidFill>
                <a:srgbClr val="0074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417513" y="274638"/>
            <a:ext cx="8494712" cy="1173162"/>
          </a:xfrm>
        </p:spPr>
        <p:txBody>
          <a:bodyPr/>
          <a:lstStyle/>
          <a:p>
            <a:r>
              <a:rPr lang="en-US" smtClean="0"/>
              <a:t>Mechanisms of Heredity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225" y="1600200"/>
            <a:ext cx="8512175" cy="4876800"/>
          </a:xfrm>
        </p:spPr>
        <p:txBody>
          <a:bodyPr/>
          <a:lstStyle/>
          <a:p>
            <a:r>
              <a:rPr lang="en-US" b="1" dirty="0" smtClean="0"/>
              <a:t>Heredity </a:t>
            </a:r>
          </a:p>
          <a:p>
            <a:pPr lvl="1"/>
            <a:r>
              <a:rPr lang="en-US" dirty="0" smtClean="0"/>
              <a:t>Genetic transmission of heritable characteristics from parents to offspring.</a:t>
            </a:r>
          </a:p>
          <a:p>
            <a:r>
              <a:rPr lang="en-US" b="1" dirty="0" smtClean="0"/>
              <a:t>Genetic code</a:t>
            </a:r>
            <a:endParaRPr lang="en-US" dirty="0" smtClean="0"/>
          </a:p>
          <a:p>
            <a:pPr lvl="1"/>
            <a:r>
              <a:rPr lang="en-US" dirty="0" smtClean="0"/>
              <a:t>Sequence of bases within the DNA molecule.</a:t>
            </a:r>
          </a:p>
          <a:p>
            <a:pPr lvl="1"/>
            <a:r>
              <a:rPr lang="en-US" dirty="0" smtClean="0"/>
              <a:t>Set of rules that govern the formation of proteins that determine the structure and functions of living cells.</a:t>
            </a:r>
          </a:p>
          <a:p>
            <a:endParaRPr lang="en-US" dirty="0" smtClean="0"/>
          </a:p>
        </p:txBody>
      </p:sp>
      <p:sp>
        <p:nvSpPr>
          <p:cNvPr id="17411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solidFill>
                  <a:srgbClr val="007400"/>
                </a:solidFill>
              </a:rPr>
              <a:t>3-</a:t>
            </a:r>
            <a:fld id="{FDD5D037-3265-49E5-8F6B-08D14F7D1476}" type="slidenum">
              <a:rPr lang="en-US">
                <a:solidFill>
                  <a:srgbClr val="007400"/>
                </a:solidFill>
              </a:rPr>
              <a:pPr/>
              <a:t>11</a:t>
            </a:fld>
            <a:endParaRPr lang="en-US">
              <a:solidFill>
                <a:srgbClr val="0074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417513" y="274638"/>
            <a:ext cx="8494712" cy="1173162"/>
          </a:xfrm>
        </p:spPr>
        <p:txBody>
          <a:bodyPr/>
          <a:lstStyle/>
          <a:p>
            <a:r>
              <a:rPr lang="en-US" smtClean="0"/>
              <a:t>Genetic 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225" y="1600200"/>
            <a:ext cx="8512175" cy="4876800"/>
          </a:xfrm>
        </p:spPr>
        <p:txBody>
          <a:bodyPr rtlCol="0">
            <a:normAutofit fontScale="40000" lnSpcReduction="20000"/>
          </a:bodyPr>
          <a:lstStyle/>
          <a:p>
            <a:pPr fontAlgn="auto">
              <a:defRPr/>
            </a:pPr>
            <a:r>
              <a:rPr lang="en-US" sz="8600" b="1" dirty="0"/>
              <a:t>Chromosomes</a:t>
            </a:r>
            <a:r>
              <a:rPr lang="en-US" sz="8600" dirty="0"/>
              <a:t>: </a:t>
            </a:r>
            <a:r>
              <a:rPr lang="en-US" sz="8600" dirty="0" smtClean="0"/>
              <a:t>Coils </a:t>
            </a:r>
            <a:r>
              <a:rPr lang="en-US" sz="8600" dirty="0"/>
              <a:t>of DNA that consist of </a:t>
            </a:r>
            <a:r>
              <a:rPr lang="en-US" sz="8600" dirty="0" smtClean="0"/>
              <a:t>genes.</a:t>
            </a:r>
            <a:endParaRPr lang="en-US" sz="8600" dirty="0"/>
          </a:p>
          <a:p>
            <a:pPr lvl="1" fontAlgn="auto">
              <a:defRPr/>
            </a:pPr>
            <a:r>
              <a:rPr lang="en-US" sz="8000" b="1" dirty="0" smtClean="0"/>
              <a:t>Genes</a:t>
            </a:r>
            <a:r>
              <a:rPr lang="en-US" sz="8000" dirty="0" smtClean="0"/>
              <a:t>: </a:t>
            </a:r>
            <a:r>
              <a:rPr lang="en-US" sz="8000" dirty="0"/>
              <a:t>Small segments of DNA located in definite positions on particular </a:t>
            </a:r>
            <a:r>
              <a:rPr lang="en-US" sz="8000" dirty="0" smtClean="0"/>
              <a:t>chromosomes. </a:t>
            </a:r>
          </a:p>
          <a:p>
            <a:pPr lvl="2" fontAlgn="auto">
              <a:defRPr/>
            </a:pPr>
            <a:r>
              <a:rPr lang="en-US" sz="7400" dirty="0" smtClean="0"/>
              <a:t>Functional </a:t>
            </a:r>
            <a:r>
              <a:rPr lang="en-US" sz="7400" dirty="0"/>
              <a:t>units of heredity</a:t>
            </a:r>
          </a:p>
          <a:p>
            <a:pPr lvl="2" fontAlgn="auto">
              <a:defRPr/>
            </a:pPr>
            <a:r>
              <a:rPr lang="en-US" sz="7400" dirty="0"/>
              <a:t>Located in a definite position on </a:t>
            </a:r>
            <a:r>
              <a:rPr lang="en-US" sz="7400" dirty="0" smtClean="0"/>
              <a:t>chromosome</a:t>
            </a:r>
            <a:endParaRPr lang="en-US" sz="7400" dirty="0"/>
          </a:p>
          <a:p>
            <a:pPr fontAlgn="auto">
              <a:defRPr/>
            </a:pPr>
            <a:r>
              <a:rPr lang="en-US" sz="8600" b="1" dirty="0" smtClean="0"/>
              <a:t>Human </a:t>
            </a:r>
            <a:r>
              <a:rPr lang="en-US" sz="8600" b="1" dirty="0"/>
              <a:t>genome</a:t>
            </a:r>
            <a:r>
              <a:rPr lang="en-US" sz="8600" dirty="0"/>
              <a:t>: Complete sequence of genes in the human </a:t>
            </a:r>
            <a:r>
              <a:rPr lang="en-US" sz="8600" dirty="0" smtClean="0"/>
              <a:t>body.</a:t>
            </a:r>
            <a:endParaRPr lang="en-US" sz="8600" dirty="0"/>
          </a:p>
        </p:txBody>
      </p:sp>
      <p:sp>
        <p:nvSpPr>
          <p:cNvPr id="20483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solidFill>
                  <a:srgbClr val="007400"/>
                </a:solidFill>
              </a:rPr>
              <a:t>3-</a:t>
            </a:r>
            <a:fld id="{9DB4E110-B975-4AB2-9B86-9DAA3B7DB2CE}" type="slidenum">
              <a:rPr lang="en-US">
                <a:solidFill>
                  <a:srgbClr val="007400"/>
                </a:solidFill>
              </a:rPr>
              <a:pPr/>
              <a:t>12</a:t>
            </a:fld>
            <a:endParaRPr lang="en-US">
              <a:solidFill>
                <a:srgbClr val="0074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417513" y="274638"/>
            <a:ext cx="8494712" cy="1173162"/>
          </a:xfrm>
        </p:spPr>
        <p:txBody>
          <a:bodyPr/>
          <a:lstStyle/>
          <a:p>
            <a:r>
              <a:rPr lang="en-US" dirty="0" smtClean="0"/>
              <a:t>Cell Division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225" y="1600200"/>
            <a:ext cx="8512175" cy="4876800"/>
          </a:xfrm>
        </p:spPr>
        <p:txBody>
          <a:bodyPr rtlCol="0">
            <a:normAutofit fontScale="92500" lnSpcReduction="20000"/>
          </a:bodyPr>
          <a:lstStyle/>
          <a:p>
            <a:pPr fontAlgn="auto">
              <a:defRPr/>
            </a:pPr>
            <a:r>
              <a:rPr lang="en-US" b="1" dirty="0" smtClean="0"/>
              <a:t>Meiosis </a:t>
            </a:r>
          </a:p>
          <a:p>
            <a:pPr lvl="1" fontAlgn="auto">
              <a:defRPr/>
            </a:pPr>
            <a:r>
              <a:rPr lang="en-US" dirty="0" smtClean="0"/>
              <a:t>Type </a:t>
            </a:r>
            <a:r>
              <a:rPr lang="en-US" dirty="0"/>
              <a:t>of cell division which the sex cells undergo when they are </a:t>
            </a:r>
            <a:r>
              <a:rPr lang="en-US" dirty="0" smtClean="0"/>
              <a:t>developing.</a:t>
            </a:r>
          </a:p>
          <a:p>
            <a:pPr lvl="1" fontAlgn="auto">
              <a:defRPr/>
            </a:pPr>
            <a:r>
              <a:rPr lang="en-US" dirty="0" smtClean="0"/>
              <a:t>Crossing Over</a:t>
            </a:r>
            <a:endParaRPr lang="en-US" dirty="0"/>
          </a:p>
          <a:p>
            <a:pPr lvl="1" fontAlgn="auto">
              <a:defRPr/>
            </a:pPr>
            <a:r>
              <a:rPr lang="en-US" dirty="0"/>
              <a:t>Each sex cell ends up with only 23 </a:t>
            </a:r>
            <a:r>
              <a:rPr lang="en-US" dirty="0" smtClean="0"/>
              <a:t>chromosomes.</a:t>
            </a:r>
            <a:endParaRPr lang="en-US" dirty="0"/>
          </a:p>
          <a:p>
            <a:pPr fontAlgn="auto">
              <a:defRPr/>
            </a:pPr>
            <a:r>
              <a:rPr lang="en-US" b="1" dirty="0"/>
              <a:t>Mitosis </a:t>
            </a:r>
            <a:endParaRPr lang="en-US" b="1" dirty="0" smtClean="0"/>
          </a:p>
          <a:p>
            <a:pPr lvl="1" fontAlgn="auto">
              <a:defRPr/>
            </a:pPr>
            <a:r>
              <a:rPr lang="en-US" dirty="0" smtClean="0"/>
              <a:t>Process </a:t>
            </a:r>
            <a:r>
              <a:rPr lang="en-US" dirty="0"/>
              <a:t>by which the </a:t>
            </a:r>
            <a:r>
              <a:rPr lang="en-US" dirty="0" err="1"/>
              <a:t>nonsex</a:t>
            </a:r>
            <a:r>
              <a:rPr lang="en-US" dirty="0"/>
              <a:t> cells divide in half over and over </a:t>
            </a:r>
            <a:r>
              <a:rPr lang="en-US" dirty="0" smtClean="0"/>
              <a:t>again.</a:t>
            </a:r>
            <a:endParaRPr lang="en-US" dirty="0"/>
          </a:p>
          <a:p>
            <a:pPr lvl="1" fontAlgn="auto">
              <a:defRPr/>
            </a:pPr>
            <a:r>
              <a:rPr lang="en-US" dirty="0"/>
              <a:t>DNA replicates itself, so that each newly formed cell has the same DNA structure as all the </a:t>
            </a:r>
            <a:r>
              <a:rPr lang="en-US" dirty="0" smtClean="0"/>
              <a:t>others.</a:t>
            </a:r>
            <a:endParaRPr lang="en-US" dirty="0"/>
          </a:p>
          <a:p>
            <a:pPr fontAlgn="auto">
              <a:defRPr/>
            </a:pPr>
            <a:endParaRPr lang="en-US" dirty="0"/>
          </a:p>
        </p:txBody>
      </p:sp>
      <p:sp>
        <p:nvSpPr>
          <p:cNvPr id="21507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solidFill>
                  <a:srgbClr val="007400"/>
                </a:solidFill>
              </a:rPr>
              <a:t>3-</a:t>
            </a:r>
            <a:fld id="{D95D5107-2C30-4C69-90DD-D0EE1C490266}" type="slidenum">
              <a:rPr lang="en-US">
                <a:solidFill>
                  <a:srgbClr val="007400"/>
                </a:solidFill>
              </a:rPr>
              <a:pPr/>
              <a:t>13</a:t>
            </a:fld>
            <a:endParaRPr lang="en-US">
              <a:solidFill>
                <a:srgbClr val="0074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417513" y="274638"/>
            <a:ext cx="8494712" cy="1173162"/>
          </a:xfrm>
        </p:spPr>
        <p:txBody>
          <a:bodyPr/>
          <a:lstStyle/>
          <a:p>
            <a:r>
              <a:rPr lang="en-US" dirty="0" smtClean="0"/>
              <a:t>Genotypes and Phenotypes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225" y="1600200"/>
            <a:ext cx="8512175" cy="4876800"/>
          </a:xfrm>
        </p:spPr>
        <p:txBody>
          <a:bodyPr/>
          <a:lstStyle/>
          <a:p>
            <a:r>
              <a:rPr lang="en-US" b="1" dirty="0" smtClean="0"/>
              <a:t>Phenotype</a:t>
            </a:r>
            <a:r>
              <a:rPr lang="en-US" dirty="0" smtClean="0"/>
              <a:t>: Observable characteristics of a person.</a:t>
            </a:r>
          </a:p>
          <a:p>
            <a:r>
              <a:rPr lang="en-US" b="1" dirty="0" smtClean="0"/>
              <a:t>Genotype</a:t>
            </a:r>
            <a:r>
              <a:rPr lang="en-US" dirty="0" smtClean="0"/>
              <a:t>: Genetic makeup of a person, containing both expressed and unexpressed characteristics.</a:t>
            </a:r>
          </a:p>
          <a:p>
            <a:endParaRPr lang="en-US" dirty="0" smtClean="0"/>
          </a:p>
        </p:txBody>
      </p:sp>
      <p:sp>
        <p:nvSpPr>
          <p:cNvPr id="26627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solidFill>
                  <a:srgbClr val="007400"/>
                </a:solidFill>
              </a:rPr>
              <a:t>3-</a:t>
            </a:r>
            <a:fld id="{7B5147D5-A260-408A-8D7B-A6656D3A00CC}" type="slidenum">
              <a:rPr lang="en-US">
                <a:solidFill>
                  <a:srgbClr val="007400"/>
                </a:solidFill>
              </a:rPr>
              <a:pPr/>
              <a:t>14</a:t>
            </a:fld>
            <a:endParaRPr lang="en-US">
              <a:solidFill>
                <a:srgbClr val="0074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513" y="274638"/>
            <a:ext cx="8494712" cy="117316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cs typeface="Times New Roman" pitchFamily="18" charset="0"/>
              </a:rPr>
              <a:t>Patterns of Genetic Transmission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225" y="1600200"/>
            <a:ext cx="8512175" cy="4876800"/>
          </a:xfrm>
        </p:spPr>
        <p:txBody>
          <a:bodyPr/>
          <a:lstStyle/>
          <a:p>
            <a:r>
              <a:rPr lang="en-US" b="1" dirty="0" smtClean="0">
                <a:cs typeface="Times New Roman" pitchFamily="18" charset="0"/>
              </a:rPr>
              <a:t>Dominant and recessive inheritance</a:t>
            </a:r>
          </a:p>
          <a:p>
            <a:pPr lvl="1"/>
            <a:r>
              <a:rPr lang="en-US" dirty="0" smtClean="0">
                <a:cs typeface="Times New Roman" pitchFamily="18" charset="0"/>
              </a:rPr>
              <a:t>Every offspring gets a pair of alleles for each characteristic, one from each parent.</a:t>
            </a:r>
          </a:p>
          <a:p>
            <a:pPr lvl="2"/>
            <a:r>
              <a:rPr lang="en-US" b="1" dirty="0" smtClean="0">
                <a:cs typeface="Times New Roman" pitchFamily="18" charset="0"/>
              </a:rPr>
              <a:t>Alleles</a:t>
            </a:r>
            <a:r>
              <a:rPr lang="en-US" dirty="0" smtClean="0">
                <a:cs typeface="Times New Roman" pitchFamily="18" charset="0"/>
              </a:rPr>
              <a:t>: Two or more alternative forms of a gene that can occupy the same position on paired chromosomes and affect the same trait.</a:t>
            </a:r>
          </a:p>
          <a:p>
            <a:pPr lvl="2"/>
            <a:r>
              <a:rPr lang="en-US" b="1" dirty="0">
                <a:solidFill>
                  <a:srgbClr val="000000"/>
                </a:solidFill>
                <a:cs typeface="Times New Roman" pitchFamily="18" charset="0"/>
              </a:rPr>
              <a:t>Homozygous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: Possessing two identical alleles for a trait.</a:t>
            </a:r>
          </a:p>
          <a:p>
            <a:pPr lvl="2"/>
            <a:r>
              <a:rPr lang="en-US" b="1" dirty="0">
                <a:solidFill>
                  <a:srgbClr val="000000"/>
                </a:solidFill>
                <a:cs typeface="Times New Roman" pitchFamily="18" charset="0"/>
              </a:rPr>
              <a:t>Heterozygous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: Possessing differing alleles for a trait.</a:t>
            </a:r>
          </a:p>
          <a:p>
            <a:pPr lvl="2"/>
            <a:endParaRPr lang="en-US" dirty="0" smtClean="0">
              <a:cs typeface="Times New Roman" pitchFamily="18" charset="0"/>
            </a:endParaRPr>
          </a:p>
          <a:p>
            <a:endParaRPr lang="en-US" dirty="0" smtClean="0"/>
          </a:p>
        </p:txBody>
      </p:sp>
      <p:sp>
        <p:nvSpPr>
          <p:cNvPr id="23555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solidFill>
                  <a:srgbClr val="007400"/>
                </a:solidFill>
              </a:rPr>
              <a:t>3-</a:t>
            </a:r>
            <a:fld id="{0EF1B3CE-01CE-4DD6-9201-D98A4F097BF9}" type="slidenum">
              <a:rPr lang="en-US">
                <a:solidFill>
                  <a:srgbClr val="007400"/>
                </a:solidFill>
              </a:rPr>
              <a:pPr/>
              <a:t>15</a:t>
            </a:fld>
            <a:endParaRPr lang="en-US">
              <a:solidFill>
                <a:srgbClr val="0074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417513" y="274638"/>
            <a:ext cx="8494712" cy="1173162"/>
          </a:xfrm>
        </p:spPr>
        <p:txBody>
          <a:bodyPr/>
          <a:lstStyle/>
          <a:p>
            <a:r>
              <a:rPr lang="en-US" smtClean="0">
                <a:cs typeface="Times New Roman" pitchFamily="18" charset="0"/>
              </a:rPr>
              <a:t>Patterns of Genetic Transmission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225" y="1600200"/>
            <a:ext cx="8512175" cy="4876800"/>
          </a:xfrm>
        </p:spPr>
        <p:txBody>
          <a:bodyPr rtlCol="0">
            <a:normAutofit lnSpcReduction="10000"/>
          </a:bodyPr>
          <a:lstStyle/>
          <a:p>
            <a:pPr fontAlgn="auto">
              <a:defRPr/>
            </a:pPr>
            <a:r>
              <a:rPr lang="en-US" b="1" dirty="0" smtClean="0">
                <a:cs typeface="Times New Roman" pitchFamily="18" charset="0"/>
              </a:rPr>
              <a:t>Polygenic inheritance</a:t>
            </a:r>
            <a:endParaRPr lang="en-US" dirty="0" smtClean="0">
              <a:cs typeface="Times New Roman" pitchFamily="18" charset="0"/>
            </a:endParaRPr>
          </a:p>
          <a:p>
            <a:pPr lvl="1" fontAlgn="auto">
              <a:defRPr/>
            </a:pPr>
            <a:r>
              <a:rPr lang="en-US" dirty="0" smtClean="0">
                <a:cs typeface="Times New Roman" pitchFamily="18" charset="0"/>
              </a:rPr>
              <a:t>Pattern </a:t>
            </a:r>
            <a:r>
              <a:rPr lang="en-US" dirty="0">
                <a:cs typeface="Times New Roman" pitchFamily="18" charset="0"/>
              </a:rPr>
              <a:t>of inheritance in which multiple genes at different sites on chromosomes affect a complex </a:t>
            </a:r>
            <a:r>
              <a:rPr lang="en-US" dirty="0" smtClean="0">
                <a:cs typeface="Times New Roman" pitchFamily="18" charset="0"/>
              </a:rPr>
              <a:t>trait.</a:t>
            </a:r>
            <a:endParaRPr lang="en-US" dirty="0">
              <a:cs typeface="Times New Roman" pitchFamily="18" charset="0"/>
            </a:endParaRPr>
          </a:p>
          <a:p>
            <a:pPr fontAlgn="auto">
              <a:defRPr/>
            </a:pPr>
            <a:r>
              <a:rPr lang="en-US" b="1" dirty="0" smtClean="0"/>
              <a:t>Multifactorial </a:t>
            </a:r>
            <a:r>
              <a:rPr lang="en-US" b="1" dirty="0" smtClean="0"/>
              <a:t>transmission</a:t>
            </a:r>
            <a:endParaRPr lang="en-US" dirty="0" smtClean="0"/>
          </a:p>
          <a:p>
            <a:pPr lvl="1" fontAlgn="auto">
              <a:defRPr/>
            </a:pPr>
            <a:r>
              <a:rPr lang="en-US" dirty="0" smtClean="0"/>
              <a:t>Combination </a:t>
            </a:r>
            <a:r>
              <a:rPr lang="en-US" dirty="0"/>
              <a:t>of genetic and environmental factors to produce certain complex traits</a:t>
            </a:r>
            <a:r>
              <a:rPr lang="en-US" dirty="0" smtClean="0"/>
              <a:t>.</a:t>
            </a:r>
            <a:r>
              <a:rPr lang="en-US" dirty="0">
                <a:cs typeface="Times New Roman" pitchFamily="18" charset="0"/>
              </a:rPr>
              <a:t> </a:t>
            </a:r>
            <a:endParaRPr lang="en-US" dirty="0" smtClean="0">
              <a:cs typeface="Times New Roman" pitchFamily="18" charset="0"/>
            </a:endParaRPr>
          </a:p>
          <a:p>
            <a:pPr fontAlgn="auto">
              <a:defRPr/>
            </a:pPr>
            <a:r>
              <a:rPr lang="en-US" dirty="0" smtClean="0">
                <a:cs typeface="Times New Roman" pitchFamily="18" charset="0"/>
              </a:rPr>
              <a:t>Traits </a:t>
            </a:r>
            <a:r>
              <a:rPr lang="en-US" dirty="0">
                <a:cs typeface="Times New Roman" pitchFamily="18" charset="0"/>
              </a:rPr>
              <a:t>may also be affected by mutations. </a:t>
            </a:r>
          </a:p>
          <a:p>
            <a:pPr lvl="1" fontAlgn="auto">
              <a:defRPr/>
            </a:pPr>
            <a:r>
              <a:rPr lang="en-US" b="1" dirty="0">
                <a:cs typeface="Times New Roman" pitchFamily="18" charset="0"/>
              </a:rPr>
              <a:t>Mutations</a:t>
            </a:r>
            <a:r>
              <a:rPr lang="en-US" dirty="0">
                <a:cs typeface="Times New Roman" pitchFamily="18" charset="0"/>
              </a:rPr>
              <a:t>: Permanent alterations in genes or chromosomes</a:t>
            </a:r>
            <a:endParaRPr lang="en-US" dirty="0"/>
          </a:p>
          <a:p>
            <a:pPr fontAlgn="auto">
              <a:defRPr/>
            </a:pPr>
            <a:endParaRPr lang="en-US" dirty="0">
              <a:cs typeface="Times New Roman" pitchFamily="18" charset="0"/>
            </a:endParaRPr>
          </a:p>
        </p:txBody>
      </p:sp>
      <p:sp>
        <p:nvSpPr>
          <p:cNvPr id="25603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solidFill>
                  <a:srgbClr val="007400"/>
                </a:solidFill>
              </a:rPr>
              <a:t>3-</a:t>
            </a:r>
            <a:fld id="{D6E5D728-F1D1-4213-B761-0F5128E15537}" type="slidenum">
              <a:rPr lang="en-US">
                <a:solidFill>
                  <a:srgbClr val="007400"/>
                </a:solidFill>
              </a:rPr>
              <a:pPr/>
              <a:t>16</a:t>
            </a:fld>
            <a:endParaRPr lang="en-US">
              <a:solidFill>
                <a:srgbClr val="0074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>
          <a:xfrm>
            <a:off x="417513" y="274638"/>
            <a:ext cx="8494712" cy="1173162"/>
          </a:xfrm>
        </p:spPr>
        <p:txBody>
          <a:bodyPr/>
          <a:lstStyle/>
          <a:p>
            <a:r>
              <a:rPr lang="en-US" dirty="0" smtClean="0"/>
              <a:t>Genetic Birth </a:t>
            </a:r>
            <a:r>
              <a:rPr lang="en-US" dirty="0" smtClean="0"/>
              <a:t>Defects</a:t>
            </a:r>
          </a:p>
        </p:txBody>
      </p:sp>
      <p:sp>
        <p:nvSpPr>
          <p:cNvPr id="28674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solidFill>
                  <a:srgbClr val="007400"/>
                </a:solidFill>
              </a:rPr>
              <a:t>3-</a:t>
            </a:r>
            <a:fld id="{271757D3-8BD6-4EA5-B02A-B6E388E1DAB8}" type="slidenum">
              <a:rPr lang="en-US">
                <a:solidFill>
                  <a:srgbClr val="007400"/>
                </a:solidFill>
              </a:rPr>
              <a:pPr/>
              <a:t>17</a:t>
            </a:fld>
            <a:endParaRPr lang="en-US">
              <a:solidFill>
                <a:srgbClr val="0074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0" y="3008885"/>
            <a:ext cx="4572000" cy="84023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90000"/>
              </a:lnSpc>
              <a:defRPr/>
            </a:pPr>
            <a:r>
              <a:rPr lang="en-US" b="1" dirty="0"/>
              <a:t>Dominant traits</a:t>
            </a:r>
          </a:p>
          <a:p>
            <a:pPr lvl="1" fontAlgn="auto">
              <a:lnSpc>
                <a:spcPct val="90000"/>
              </a:lnSpc>
              <a:defRPr/>
            </a:pPr>
            <a:r>
              <a:rPr lang="en-US" dirty="0"/>
              <a:t>Achondroplasia - Type of dwarfism</a:t>
            </a:r>
          </a:p>
          <a:p>
            <a:pPr lvl="1" fontAlgn="auto">
              <a:lnSpc>
                <a:spcPct val="90000"/>
              </a:lnSpc>
              <a:defRPr/>
            </a:pPr>
            <a:r>
              <a:rPr lang="en-US" dirty="0"/>
              <a:t>Huntington’s disease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>
          <a:xfrm>
            <a:off x="417513" y="274638"/>
            <a:ext cx="8494712" cy="1173162"/>
          </a:xfrm>
        </p:spPr>
        <p:txBody>
          <a:bodyPr/>
          <a:lstStyle/>
          <a:p>
            <a:r>
              <a:rPr lang="en-US" dirty="0" smtClean="0"/>
              <a:t>Genetic Disorders</a:t>
            </a:r>
            <a:endParaRPr lang="en-US" dirty="0" smtClean="0"/>
          </a:p>
        </p:txBody>
      </p:sp>
      <p:sp>
        <p:nvSpPr>
          <p:cNvPr id="29699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solidFill>
                  <a:srgbClr val="007400"/>
                </a:solidFill>
              </a:rPr>
              <a:t>3-</a:t>
            </a:r>
            <a:fld id="{6E65C8B8-F8EE-4E26-93F4-3A3F4370081C}" type="slidenum">
              <a:rPr lang="en-US">
                <a:solidFill>
                  <a:srgbClr val="007400"/>
                </a:solidFill>
              </a:rPr>
              <a:pPr/>
              <a:t>18</a:t>
            </a:fld>
            <a:endParaRPr lang="en-US">
              <a:solidFill>
                <a:srgbClr val="0074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225" y="1600200"/>
            <a:ext cx="8512175" cy="4876800"/>
          </a:xfrm>
        </p:spPr>
        <p:txBody>
          <a:bodyPr rtlCol="0">
            <a:normAutofit/>
          </a:bodyPr>
          <a:lstStyle/>
          <a:p>
            <a:pPr fontAlgn="auto">
              <a:lnSpc>
                <a:spcPct val="90000"/>
              </a:lnSpc>
              <a:defRPr/>
            </a:pPr>
            <a:r>
              <a:rPr lang="en-US" dirty="0" smtClean="0"/>
              <a:t>Huntington’s </a:t>
            </a:r>
            <a:r>
              <a:rPr lang="en-US" dirty="0"/>
              <a:t>disease</a:t>
            </a:r>
          </a:p>
          <a:p>
            <a:pPr fontAlgn="auto">
              <a:lnSpc>
                <a:spcPct val="90000"/>
              </a:lnSpc>
              <a:defRPr/>
            </a:pPr>
            <a:r>
              <a:rPr lang="en-US" dirty="0" smtClean="0"/>
              <a:t>Sickle-cell </a:t>
            </a:r>
            <a:r>
              <a:rPr lang="en-US" dirty="0"/>
              <a:t>anemia - Can be incomplete dominance </a:t>
            </a:r>
          </a:p>
          <a:p>
            <a:pPr fontAlgn="auto">
              <a:defRPr/>
            </a:pPr>
            <a:r>
              <a:rPr lang="en-US" dirty="0"/>
              <a:t>PKU - </a:t>
            </a:r>
            <a:r>
              <a:rPr lang="en-US" dirty="0" smtClean="0"/>
              <a:t>Phenylketonuria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366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>
          <a:xfrm>
            <a:off x="417513" y="274638"/>
            <a:ext cx="8494712" cy="1173162"/>
          </a:xfrm>
        </p:spPr>
        <p:txBody>
          <a:bodyPr/>
          <a:lstStyle/>
          <a:p>
            <a:r>
              <a:rPr lang="en-US" smtClean="0"/>
              <a:t>Dominant or Recessive Inheritance of Defects</a:t>
            </a:r>
          </a:p>
        </p:txBody>
      </p:sp>
      <p:sp>
        <p:nvSpPr>
          <p:cNvPr id="29699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solidFill>
                  <a:srgbClr val="007400"/>
                </a:solidFill>
              </a:rPr>
              <a:t>3-</a:t>
            </a:r>
            <a:fld id="{6E65C8B8-F8EE-4E26-93F4-3A3F4370081C}" type="slidenum">
              <a:rPr lang="en-US">
                <a:solidFill>
                  <a:srgbClr val="007400"/>
                </a:solidFill>
              </a:rPr>
              <a:pPr/>
              <a:t>19</a:t>
            </a:fld>
            <a:endParaRPr lang="en-US">
              <a:solidFill>
                <a:srgbClr val="0074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225" y="1600200"/>
            <a:ext cx="8512175" cy="4876800"/>
          </a:xfrm>
        </p:spPr>
        <p:txBody>
          <a:bodyPr rtlCol="0">
            <a:normAutofit fontScale="92500" lnSpcReduction="10000"/>
          </a:bodyPr>
          <a:lstStyle/>
          <a:p>
            <a:pPr fontAlgn="auto">
              <a:lnSpc>
                <a:spcPct val="90000"/>
              </a:lnSpc>
              <a:defRPr/>
            </a:pPr>
            <a:r>
              <a:rPr lang="en-US" b="1" dirty="0"/>
              <a:t>Dominant </a:t>
            </a:r>
            <a:r>
              <a:rPr lang="en-US" b="1" dirty="0" smtClean="0"/>
              <a:t>traits</a:t>
            </a:r>
            <a:endParaRPr lang="en-US" b="1" dirty="0"/>
          </a:p>
          <a:p>
            <a:pPr lvl="1" fontAlgn="auto">
              <a:lnSpc>
                <a:spcPct val="90000"/>
              </a:lnSpc>
              <a:defRPr/>
            </a:pPr>
            <a:r>
              <a:rPr lang="en-US" dirty="0" err="1"/>
              <a:t>Achondroplasia</a:t>
            </a:r>
            <a:r>
              <a:rPr lang="en-US" dirty="0"/>
              <a:t> - Type of dwarfism</a:t>
            </a:r>
          </a:p>
          <a:p>
            <a:pPr lvl="1" fontAlgn="auto">
              <a:lnSpc>
                <a:spcPct val="90000"/>
              </a:lnSpc>
              <a:defRPr/>
            </a:pPr>
            <a:r>
              <a:rPr lang="en-US" dirty="0"/>
              <a:t>Huntington’s disease</a:t>
            </a:r>
          </a:p>
          <a:p>
            <a:pPr fontAlgn="auto">
              <a:lnSpc>
                <a:spcPct val="90000"/>
              </a:lnSpc>
              <a:defRPr/>
            </a:pPr>
            <a:r>
              <a:rPr lang="en-US" b="1" dirty="0" smtClean="0"/>
              <a:t>Recessive traits</a:t>
            </a:r>
          </a:p>
          <a:p>
            <a:pPr lvl="1" fontAlgn="auto">
              <a:lnSpc>
                <a:spcPct val="90000"/>
              </a:lnSpc>
              <a:defRPr/>
            </a:pPr>
            <a:r>
              <a:rPr lang="en-US" dirty="0" err="1" smtClean="0"/>
              <a:t>Tay</a:t>
            </a:r>
            <a:r>
              <a:rPr lang="en-US" dirty="0" smtClean="0"/>
              <a:t>-Sachs</a:t>
            </a:r>
          </a:p>
          <a:p>
            <a:pPr lvl="1" fontAlgn="auto">
              <a:lnSpc>
                <a:spcPct val="90000"/>
              </a:lnSpc>
              <a:defRPr/>
            </a:pPr>
            <a:r>
              <a:rPr lang="en-US" dirty="0" smtClean="0"/>
              <a:t>PKU</a:t>
            </a:r>
            <a:endParaRPr lang="en-US" dirty="0"/>
          </a:p>
          <a:p>
            <a:pPr lvl="1" fontAlgn="auto">
              <a:lnSpc>
                <a:spcPct val="90000"/>
              </a:lnSpc>
              <a:defRPr/>
            </a:pPr>
            <a:r>
              <a:rPr lang="en-US" dirty="0"/>
              <a:t>Sickle-cell anemia - Can be incomplete dominance </a:t>
            </a:r>
          </a:p>
          <a:p>
            <a:pPr lvl="2" fontAlgn="auto">
              <a:lnSpc>
                <a:spcPct val="90000"/>
              </a:lnSpc>
              <a:defRPr/>
            </a:pPr>
            <a:r>
              <a:rPr lang="en-US" b="1" dirty="0"/>
              <a:t>Incomplete dominance</a:t>
            </a:r>
            <a:r>
              <a:rPr lang="en-US" dirty="0"/>
              <a:t>: Pattern of inheritance in which a child receives two different alleles, resulting in partial expression of a </a:t>
            </a:r>
            <a:r>
              <a:rPr lang="en-US" dirty="0" smtClean="0"/>
              <a:t>trait.</a:t>
            </a:r>
            <a:endParaRPr lang="en-US" dirty="0"/>
          </a:p>
          <a:p>
            <a:pPr fontAlgn="auto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1"/>
          <p:cNvSpPr>
            <a:spLocks noGrp="1"/>
          </p:cNvSpPr>
          <p:nvPr>
            <p:ph type="title"/>
          </p:nvPr>
        </p:nvSpPr>
        <p:spPr>
          <a:xfrm>
            <a:off x="417513" y="274638"/>
            <a:ext cx="8494712" cy="1173162"/>
          </a:xfrm>
        </p:spPr>
        <p:txBody>
          <a:bodyPr/>
          <a:lstStyle/>
          <a:p>
            <a:r>
              <a:rPr lang="en-US" smtClean="0"/>
              <a:t>How Fertilization Takes Place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225" y="1600200"/>
            <a:ext cx="8512175" cy="4876800"/>
          </a:xfrm>
        </p:spPr>
        <p:txBody>
          <a:bodyPr rtlCol="0">
            <a:normAutofit/>
          </a:bodyPr>
          <a:lstStyle/>
          <a:p>
            <a:pPr fontAlgn="auto">
              <a:defRPr/>
            </a:pPr>
            <a:r>
              <a:rPr lang="en-US" b="1" dirty="0" smtClean="0"/>
              <a:t>Fertilization</a:t>
            </a:r>
            <a:endParaRPr lang="en-US" dirty="0" smtClean="0"/>
          </a:p>
          <a:p>
            <a:pPr lvl="1" fontAlgn="auto">
              <a:defRPr/>
            </a:pPr>
            <a:r>
              <a:rPr lang="en-US" dirty="0" smtClean="0"/>
              <a:t>Union </a:t>
            </a:r>
            <a:r>
              <a:rPr lang="en-US" dirty="0"/>
              <a:t>of sperm and ovum to produce a </a:t>
            </a:r>
            <a:r>
              <a:rPr lang="en-US" dirty="0" smtClean="0"/>
              <a:t>zygote.</a:t>
            </a:r>
            <a:endParaRPr lang="en-US" dirty="0"/>
          </a:p>
          <a:p>
            <a:pPr lvl="1" fontAlgn="auto">
              <a:defRPr/>
            </a:pPr>
            <a:r>
              <a:rPr lang="en-US" dirty="0"/>
              <a:t>Also called conception</a:t>
            </a:r>
          </a:p>
          <a:p>
            <a:pPr fontAlgn="auto">
              <a:defRPr/>
            </a:pPr>
            <a:r>
              <a:rPr lang="en-US" b="1" dirty="0"/>
              <a:t>Zygote</a:t>
            </a:r>
            <a:r>
              <a:rPr lang="en-US" dirty="0" smtClean="0"/>
              <a:t>:</a:t>
            </a:r>
          </a:p>
          <a:p>
            <a:pPr lvl="1" fontAlgn="auto">
              <a:defRPr/>
            </a:pPr>
            <a:r>
              <a:rPr lang="en-US" dirty="0" smtClean="0"/>
              <a:t>One-celled </a:t>
            </a:r>
            <a:r>
              <a:rPr lang="en-US" dirty="0"/>
              <a:t>organism resulting from </a:t>
            </a:r>
            <a:r>
              <a:rPr lang="en-US" dirty="0" smtClean="0"/>
              <a:t>fertilization. </a:t>
            </a:r>
            <a:endParaRPr lang="en-US" dirty="0"/>
          </a:p>
          <a:p>
            <a:pPr lvl="1" fontAlgn="auto">
              <a:defRPr/>
            </a:pPr>
            <a:r>
              <a:rPr lang="en-US" dirty="0"/>
              <a:t>Duplicates itself by cell division to create a </a:t>
            </a:r>
            <a:r>
              <a:rPr lang="en-US" dirty="0" smtClean="0"/>
              <a:t>baby</a:t>
            </a:r>
          </a:p>
          <a:p>
            <a:pPr marL="0" indent="0" fontAlgn="auto">
              <a:buFont typeface="Wingdings" pitchFamily="2" charset="2"/>
              <a:buNone/>
              <a:defRPr/>
            </a:pPr>
            <a:endParaRPr lang="en-US" dirty="0"/>
          </a:p>
        </p:txBody>
      </p:sp>
      <p:sp>
        <p:nvSpPr>
          <p:cNvPr id="9219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solidFill>
                  <a:srgbClr val="007400"/>
                </a:solidFill>
              </a:rPr>
              <a:t>3-</a:t>
            </a:r>
            <a:fld id="{E29A8C0E-42C6-48AB-861E-C77A475F8F5D}" type="slidenum">
              <a:rPr lang="en-US">
                <a:solidFill>
                  <a:srgbClr val="007400"/>
                </a:solidFill>
              </a:rPr>
              <a:pPr/>
              <a:t>2</a:t>
            </a:fld>
            <a:endParaRPr lang="en-US">
              <a:solidFill>
                <a:srgbClr val="0074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>
          <a:xfrm>
            <a:off x="417513" y="274638"/>
            <a:ext cx="8494712" cy="1173162"/>
          </a:xfrm>
        </p:spPr>
        <p:txBody>
          <a:bodyPr/>
          <a:lstStyle/>
          <a:p>
            <a:r>
              <a:rPr lang="en-US" smtClean="0"/>
              <a:t>Sex-Linked Inheritance of Defects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225" y="1600200"/>
            <a:ext cx="8512175" cy="4876800"/>
          </a:xfrm>
        </p:spPr>
        <p:txBody>
          <a:bodyPr rtlCol="0">
            <a:normAutofit/>
          </a:bodyPr>
          <a:lstStyle/>
          <a:p>
            <a:pPr fontAlgn="auto">
              <a:defRPr/>
            </a:pPr>
            <a:r>
              <a:rPr lang="en-US" b="1" dirty="0"/>
              <a:t>Sex-linked inheritance</a:t>
            </a:r>
            <a:r>
              <a:rPr lang="en-US" dirty="0"/>
              <a:t>: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dirty="0"/>
              <a:t>Pattern of inheritance in which certain characteristics carried on the X chromosome inherited from the mother are transmitted differently to her male and female </a:t>
            </a:r>
            <a:r>
              <a:rPr lang="en-US" sz="2600" dirty="0" smtClean="0"/>
              <a:t>offspring.</a:t>
            </a:r>
            <a:r>
              <a:rPr lang="en-US" sz="2600" dirty="0"/>
              <a:t>	</a:t>
            </a:r>
          </a:p>
          <a:p>
            <a:pPr lvl="2" fontAlgn="auto">
              <a:defRPr/>
            </a:pPr>
            <a:r>
              <a:rPr lang="en-US" dirty="0"/>
              <a:t>Certain recessive disorders are linked to genes on the sex </a:t>
            </a:r>
            <a:r>
              <a:rPr lang="en-US" dirty="0" smtClean="0"/>
              <a:t>chromosomes.</a:t>
            </a:r>
            <a:endParaRPr lang="en-US" dirty="0"/>
          </a:p>
          <a:p>
            <a:pPr lvl="2" fontAlgn="auto">
              <a:defRPr/>
            </a:pPr>
            <a:r>
              <a:rPr lang="en-US" dirty="0"/>
              <a:t>Male and female children affected </a:t>
            </a:r>
            <a:r>
              <a:rPr lang="en-US" dirty="0" smtClean="0"/>
              <a:t>differently.</a:t>
            </a:r>
            <a:endParaRPr lang="en-US" dirty="0"/>
          </a:p>
          <a:p>
            <a:pPr lvl="2" fontAlgn="auto">
              <a:defRPr/>
            </a:pPr>
            <a:r>
              <a:rPr lang="en-US" dirty="0"/>
              <a:t>Carriers - Heterozygote females who carry one bad copy of a recessive gene and one good </a:t>
            </a:r>
            <a:r>
              <a:rPr lang="en-US" dirty="0" smtClean="0"/>
              <a:t>one.</a:t>
            </a:r>
            <a:endParaRPr lang="en-US" dirty="0"/>
          </a:p>
          <a:p>
            <a:pPr fontAlgn="auto">
              <a:defRPr/>
            </a:pPr>
            <a:endParaRPr lang="en-US" dirty="0"/>
          </a:p>
        </p:txBody>
      </p:sp>
      <p:sp>
        <p:nvSpPr>
          <p:cNvPr id="30723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solidFill>
                  <a:srgbClr val="007400"/>
                </a:solidFill>
              </a:rPr>
              <a:t>3-</a:t>
            </a:r>
            <a:fld id="{C72D417A-D431-4C5A-A763-34D5E9262E3E}" type="slidenum">
              <a:rPr lang="en-US">
                <a:solidFill>
                  <a:srgbClr val="007400"/>
                </a:solidFill>
              </a:rPr>
              <a:pPr/>
              <a:t>20</a:t>
            </a:fld>
            <a:endParaRPr lang="en-US">
              <a:solidFill>
                <a:srgbClr val="0074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417513" y="274638"/>
            <a:ext cx="8494712" cy="1173162"/>
          </a:xfrm>
        </p:spPr>
        <p:txBody>
          <a:bodyPr/>
          <a:lstStyle/>
          <a:p>
            <a:r>
              <a:rPr lang="en-US" smtClean="0"/>
              <a:t>Figure 3.3 - Genetic and Chromosomal Abnormalities </a:t>
            </a:r>
          </a:p>
        </p:txBody>
      </p:sp>
      <p:pic>
        <p:nvPicPr>
          <p:cNvPr id="31746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25" y="1524000"/>
            <a:ext cx="59817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solidFill>
                  <a:srgbClr val="007400"/>
                </a:solidFill>
              </a:rPr>
              <a:t>3-</a:t>
            </a:r>
            <a:fld id="{4C1B8AE9-5353-4E4A-8CAB-F0CCC78302F6}" type="slidenum">
              <a:rPr lang="en-US">
                <a:solidFill>
                  <a:srgbClr val="007400"/>
                </a:solidFill>
              </a:rPr>
              <a:pPr/>
              <a:t>21</a:t>
            </a:fld>
            <a:endParaRPr lang="en-US">
              <a:solidFill>
                <a:srgbClr val="0074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>
          <a:xfrm>
            <a:off x="417513" y="274638"/>
            <a:ext cx="8494712" cy="1173162"/>
          </a:xfrm>
        </p:spPr>
        <p:txBody>
          <a:bodyPr/>
          <a:lstStyle/>
          <a:p>
            <a:r>
              <a:rPr lang="en-US" smtClean="0"/>
              <a:t>Chromosomal Abnormalities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225" y="1600200"/>
            <a:ext cx="8512175" cy="4876800"/>
          </a:xfrm>
        </p:spPr>
        <p:txBody>
          <a:bodyPr rtlCol="0">
            <a:normAutofit/>
          </a:bodyPr>
          <a:lstStyle/>
          <a:p>
            <a:pPr fontAlgn="auto">
              <a:defRPr/>
            </a:pPr>
            <a:r>
              <a:rPr lang="en-US" dirty="0"/>
              <a:t>Errors in cell division</a:t>
            </a:r>
          </a:p>
          <a:p>
            <a:pPr fontAlgn="auto">
              <a:defRPr/>
            </a:pPr>
            <a:r>
              <a:rPr lang="en-US" dirty="0"/>
              <a:t>Extra or missing </a:t>
            </a:r>
            <a:r>
              <a:rPr lang="en-US" dirty="0" smtClean="0"/>
              <a:t>chromosome</a:t>
            </a:r>
          </a:p>
          <a:p>
            <a:pPr fontAlgn="auto">
              <a:defRPr/>
            </a:pPr>
            <a:r>
              <a:rPr lang="en-US" dirty="0" smtClean="0"/>
              <a:t>Disorders:</a:t>
            </a:r>
            <a:endParaRPr lang="en-US" dirty="0"/>
          </a:p>
          <a:p>
            <a:pPr lvl="1" fontAlgn="auto">
              <a:defRPr/>
            </a:pPr>
            <a:r>
              <a:rPr lang="en-US" dirty="0" err="1" smtClean="0"/>
              <a:t>Klinefelter</a:t>
            </a:r>
            <a:r>
              <a:rPr lang="en-US" dirty="0" smtClean="0"/>
              <a:t> </a:t>
            </a:r>
            <a:r>
              <a:rPr lang="en-US" dirty="0"/>
              <a:t>syndrome XXY</a:t>
            </a:r>
          </a:p>
          <a:p>
            <a:pPr lvl="1" fontAlgn="auto">
              <a:defRPr/>
            </a:pPr>
            <a:r>
              <a:rPr lang="en-US" dirty="0"/>
              <a:t>Turner syndrome XO</a:t>
            </a:r>
          </a:p>
          <a:p>
            <a:pPr lvl="1" fontAlgn="auto">
              <a:defRPr/>
            </a:pPr>
            <a:r>
              <a:rPr lang="en-US" dirty="0"/>
              <a:t>Down </a:t>
            </a:r>
            <a:r>
              <a:rPr lang="en-US" dirty="0" smtClean="0"/>
              <a:t>syndrome</a:t>
            </a:r>
            <a:endParaRPr lang="en-US" dirty="0"/>
          </a:p>
        </p:txBody>
      </p:sp>
      <p:sp>
        <p:nvSpPr>
          <p:cNvPr id="32771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solidFill>
                  <a:srgbClr val="007400"/>
                </a:solidFill>
              </a:rPr>
              <a:t>3-</a:t>
            </a:r>
            <a:fld id="{920E8526-0A54-45D7-BF8F-353766A26C89}" type="slidenum">
              <a:rPr lang="en-US">
                <a:solidFill>
                  <a:srgbClr val="007400"/>
                </a:solidFill>
              </a:rPr>
              <a:pPr/>
              <a:t>22</a:t>
            </a:fld>
            <a:endParaRPr lang="en-US">
              <a:solidFill>
                <a:srgbClr val="0074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>
          <a:xfrm>
            <a:off x="417513" y="274638"/>
            <a:ext cx="8494712" cy="1173162"/>
          </a:xfrm>
        </p:spPr>
        <p:txBody>
          <a:bodyPr/>
          <a:lstStyle/>
          <a:p>
            <a:r>
              <a:rPr lang="en-US" smtClean="0"/>
              <a:t>Table 3.3 - Genetic and Chromosomal Abnormalities</a:t>
            </a:r>
          </a:p>
        </p:txBody>
      </p:sp>
      <p:sp>
        <p:nvSpPr>
          <p:cNvPr id="33794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solidFill>
                  <a:srgbClr val="007400"/>
                </a:solidFill>
              </a:rPr>
              <a:t>3-</a:t>
            </a:r>
            <a:fld id="{FCBC3A10-3A1D-4624-925D-8C480ADFCE08}" type="slidenum">
              <a:rPr lang="en-US">
                <a:solidFill>
                  <a:srgbClr val="007400"/>
                </a:solidFill>
              </a:rPr>
              <a:pPr/>
              <a:t>23</a:t>
            </a:fld>
            <a:endParaRPr lang="en-US">
              <a:solidFill>
                <a:srgbClr val="007400"/>
              </a:solidFill>
            </a:endParaRPr>
          </a:p>
        </p:txBody>
      </p:sp>
      <p:pic>
        <p:nvPicPr>
          <p:cNvPr id="4098" name="Picture 2" descr="\\172.50.0.5\epub\P16275112_HSSL_OLC_2013_A\Customer Supplied Data\Alpana\Martorell_13e\Digital images\ch03_labeled\pap35430_t03_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708150"/>
            <a:ext cx="7492933" cy="438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>
          <a:xfrm>
            <a:off x="417513" y="274638"/>
            <a:ext cx="8494712" cy="1173162"/>
          </a:xfrm>
        </p:spPr>
        <p:txBody>
          <a:bodyPr/>
          <a:lstStyle/>
          <a:p>
            <a:r>
              <a:rPr lang="en-US" sz="4200" smtClean="0">
                <a:cs typeface="Times New Roman" pitchFamily="18" charset="0"/>
              </a:rPr>
              <a:t>Relative Influences of Heredity and Environment</a:t>
            </a:r>
            <a:endParaRPr lang="en-US" sz="420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225" y="1600200"/>
            <a:ext cx="8512175" cy="4876800"/>
          </a:xfrm>
        </p:spPr>
        <p:txBody>
          <a:bodyPr/>
          <a:lstStyle/>
          <a:p>
            <a:r>
              <a:rPr lang="en-US" b="1" smtClean="0">
                <a:cs typeface="Times New Roman" pitchFamily="18" charset="0"/>
              </a:rPr>
              <a:t>Behavioral genetics</a:t>
            </a:r>
            <a:r>
              <a:rPr lang="en-US" smtClean="0">
                <a:cs typeface="Times New Roman" pitchFamily="18" charset="0"/>
              </a:rPr>
              <a:t>: Quantitative study of relative hereditary and environmental influences on behavior.</a:t>
            </a:r>
          </a:p>
          <a:p>
            <a:r>
              <a:rPr lang="en-US" b="1" smtClean="0">
                <a:cs typeface="Times New Roman" pitchFamily="18" charset="0"/>
              </a:rPr>
              <a:t>Heritability</a:t>
            </a:r>
            <a:r>
              <a:rPr lang="en-US" smtClean="0">
                <a:cs typeface="Times New Roman" pitchFamily="18" charset="0"/>
              </a:rPr>
              <a:t>: Statistical estimate of  contribution of heredity to individual differences in a specific trait within a given population at a particular time.</a:t>
            </a:r>
          </a:p>
          <a:p>
            <a:endParaRPr lang="en-US" smtClean="0"/>
          </a:p>
        </p:txBody>
      </p:sp>
      <p:sp>
        <p:nvSpPr>
          <p:cNvPr id="35843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solidFill>
                  <a:srgbClr val="007400"/>
                </a:solidFill>
              </a:rPr>
              <a:t>3-</a:t>
            </a:r>
            <a:fld id="{F3448891-1DC4-4577-A5BA-2B07E2666C2F}" type="slidenum">
              <a:rPr lang="en-US">
                <a:solidFill>
                  <a:srgbClr val="007400"/>
                </a:solidFill>
              </a:rPr>
              <a:pPr/>
              <a:t>24</a:t>
            </a:fld>
            <a:endParaRPr lang="en-US">
              <a:solidFill>
                <a:srgbClr val="0074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3"/>
          <p:cNvSpPr>
            <a:spLocks noGrp="1"/>
          </p:cNvSpPr>
          <p:nvPr>
            <p:ph type="title"/>
          </p:nvPr>
        </p:nvSpPr>
        <p:spPr>
          <a:xfrm>
            <a:off x="417513" y="274638"/>
            <a:ext cx="8494712" cy="1173162"/>
          </a:xfrm>
        </p:spPr>
        <p:txBody>
          <a:bodyPr/>
          <a:lstStyle/>
          <a:p>
            <a:r>
              <a:rPr lang="en-US" smtClean="0"/>
              <a:t>Genotype-Environment Reaction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225" y="1600200"/>
            <a:ext cx="8512175" cy="4876800"/>
          </a:xfrm>
        </p:spPr>
        <p:txBody>
          <a:bodyPr rtlCol="0">
            <a:normAutofit lnSpcReduction="10000"/>
          </a:bodyPr>
          <a:lstStyle/>
          <a:p>
            <a:pPr fontAlgn="auto">
              <a:defRPr/>
            </a:pPr>
            <a:r>
              <a:rPr lang="en-US" b="1" dirty="0" smtClean="0">
                <a:cs typeface="Times New Roman" pitchFamily="18" charset="0"/>
              </a:rPr>
              <a:t>Genotype-environment interaction</a:t>
            </a:r>
            <a:r>
              <a:rPr lang="en-US" dirty="0">
                <a:cs typeface="Times New Roman" pitchFamily="18" charset="0"/>
              </a:rPr>
              <a:t>: Effect of the interaction between genes and the environment on phenotypic </a:t>
            </a:r>
            <a:r>
              <a:rPr lang="en-US" dirty="0" smtClean="0">
                <a:cs typeface="Times New Roman" pitchFamily="18" charset="0"/>
              </a:rPr>
              <a:t>variation.</a:t>
            </a:r>
            <a:endParaRPr lang="en-US" dirty="0">
              <a:cs typeface="Times New Roman" pitchFamily="18" charset="0"/>
            </a:endParaRPr>
          </a:p>
          <a:p>
            <a:pPr fontAlgn="auto">
              <a:defRPr/>
            </a:pPr>
            <a:r>
              <a:rPr lang="en-US" b="1" dirty="0" smtClean="0">
                <a:cs typeface="Times New Roman" pitchFamily="18" charset="0"/>
              </a:rPr>
              <a:t>Genotype-environment correlation</a:t>
            </a:r>
            <a:r>
              <a:rPr lang="en-US" dirty="0">
                <a:cs typeface="Times New Roman" pitchFamily="18" charset="0"/>
              </a:rPr>
              <a:t>: Tendency of certain genetic and environmental influences to reinforce each other; may be passive, reactive (evocative), or </a:t>
            </a:r>
            <a:r>
              <a:rPr lang="en-US" dirty="0" smtClean="0">
                <a:cs typeface="Times New Roman" pitchFamily="18" charset="0"/>
              </a:rPr>
              <a:t>active.</a:t>
            </a:r>
            <a:endParaRPr lang="en-US" dirty="0">
              <a:cs typeface="Times New Roman" pitchFamily="18" charset="0"/>
            </a:endParaRPr>
          </a:p>
          <a:p>
            <a:pPr lvl="1" fontAlgn="auto">
              <a:defRPr/>
            </a:pPr>
            <a:r>
              <a:rPr lang="en-US" dirty="0">
                <a:cs typeface="Times New Roman" pitchFamily="18" charset="0"/>
              </a:rPr>
              <a:t>Also called </a:t>
            </a:r>
            <a:r>
              <a:rPr lang="en-US" dirty="0" smtClean="0">
                <a:cs typeface="Times New Roman" pitchFamily="18" charset="0"/>
              </a:rPr>
              <a:t>genotype-environment </a:t>
            </a:r>
            <a:r>
              <a:rPr lang="en-US" dirty="0">
                <a:cs typeface="Times New Roman" pitchFamily="18" charset="0"/>
              </a:rPr>
              <a:t>covariance	</a:t>
            </a:r>
          </a:p>
          <a:p>
            <a:pPr fontAlgn="auto">
              <a:defRPr/>
            </a:pPr>
            <a:r>
              <a:rPr lang="en-US" dirty="0">
                <a:cs typeface="Times New Roman" pitchFamily="18" charset="0"/>
              </a:rPr>
              <a:t>Genetically similar children often develop differently depending on their home </a:t>
            </a:r>
            <a:r>
              <a:rPr lang="en-US" dirty="0" smtClean="0">
                <a:cs typeface="Times New Roman" pitchFamily="18" charset="0"/>
              </a:rPr>
              <a:t>environments.</a:t>
            </a:r>
            <a:endParaRPr lang="en-US" dirty="0">
              <a:cs typeface="Times New Roman" pitchFamily="18" charset="0"/>
            </a:endParaRPr>
          </a:p>
        </p:txBody>
      </p:sp>
      <p:sp>
        <p:nvSpPr>
          <p:cNvPr id="40963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solidFill>
                  <a:srgbClr val="007400"/>
                </a:solidFill>
              </a:rPr>
              <a:t>3-</a:t>
            </a:r>
            <a:fld id="{69CE8135-42ED-4BA5-93C0-483B77B4EA0B}" type="slidenum">
              <a:rPr lang="en-US">
                <a:solidFill>
                  <a:srgbClr val="007400"/>
                </a:solidFill>
              </a:rPr>
              <a:pPr/>
              <a:t>25</a:t>
            </a:fld>
            <a:endParaRPr lang="en-US">
              <a:solidFill>
                <a:srgbClr val="0074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>
          <a:xfrm>
            <a:off x="417513" y="274638"/>
            <a:ext cx="8494712" cy="1173162"/>
          </a:xfrm>
        </p:spPr>
        <p:txBody>
          <a:bodyPr/>
          <a:lstStyle/>
          <a:p>
            <a:r>
              <a:rPr lang="en-US" smtClean="0"/>
              <a:t>Genotype-Environment Reaction</a:t>
            </a:r>
          </a:p>
        </p:txBody>
      </p: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609600" y="1601788"/>
            <a:ext cx="8077200" cy="1309687"/>
            <a:chOff x="609600" y="1601216"/>
            <a:chExt cx="8077199" cy="1310282"/>
          </a:xfrm>
        </p:grpSpPr>
        <p:sp>
          <p:nvSpPr>
            <p:cNvPr id="6" name="Freeform 5"/>
            <p:cNvSpPr/>
            <p:nvPr/>
          </p:nvSpPr>
          <p:spPr>
            <a:xfrm>
              <a:off x="3517900" y="1601216"/>
              <a:ext cx="5168899" cy="1310282"/>
            </a:xfrm>
            <a:custGeom>
              <a:avLst/>
              <a:gdLst>
                <a:gd name="connsiteX0" fmla="*/ 218385 w 1310282"/>
                <a:gd name="connsiteY0" fmla="*/ 0 h 5169408"/>
                <a:gd name="connsiteX1" fmla="*/ 1091897 w 1310282"/>
                <a:gd name="connsiteY1" fmla="*/ 0 h 5169408"/>
                <a:gd name="connsiteX2" fmla="*/ 1310282 w 1310282"/>
                <a:gd name="connsiteY2" fmla="*/ 218385 h 5169408"/>
                <a:gd name="connsiteX3" fmla="*/ 1310282 w 1310282"/>
                <a:gd name="connsiteY3" fmla="*/ 5169408 h 5169408"/>
                <a:gd name="connsiteX4" fmla="*/ 1310282 w 1310282"/>
                <a:gd name="connsiteY4" fmla="*/ 5169408 h 5169408"/>
                <a:gd name="connsiteX5" fmla="*/ 0 w 1310282"/>
                <a:gd name="connsiteY5" fmla="*/ 5169408 h 5169408"/>
                <a:gd name="connsiteX6" fmla="*/ 0 w 1310282"/>
                <a:gd name="connsiteY6" fmla="*/ 5169408 h 5169408"/>
                <a:gd name="connsiteX7" fmla="*/ 0 w 1310282"/>
                <a:gd name="connsiteY7" fmla="*/ 218385 h 5169408"/>
                <a:gd name="connsiteX8" fmla="*/ 218385 w 1310282"/>
                <a:gd name="connsiteY8" fmla="*/ 0 h 5169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0282" h="5169408">
                  <a:moveTo>
                    <a:pt x="1310282" y="861586"/>
                  </a:moveTo>
                  <a:lnTo>
                    <a:pt x="1310282" y="4307822"/>
                  </a:lnTo>
                  <a:cubicBezTo>
                    <a:pt x="1310282" y="4783664"/>
                    <a:pt x="1285499" y="5169408"/>
                    <a:pt x="1254928" y="5169408"/>
                  </a:cubicBezTo>
                  <a:lnTo>
                    <a:pt x="0" y="5169408"/>
                  </a:lnTo>
                  <a:lnTo>
                    <a:pt x="0" y="5169408"/>
                  </a:lnTo>
                  <a:lnTo>
                    <a:pt x="0" y="0"/>
                  </a:lnTo>
                  <a:lnTo>
                    <a:pt x="0" y="0"/>
                  </a:lnTo>
                  <a:lnTo>
                    <a:pt x="1254928" y="0"/>
                  </a:lnTo>
                  <a:cubicBezTo>
                    <a:pt x="1285499" y="0"/>
                    <a:pt x="1310282" y="385744"/>
                    <a:pt x="1310282" y="861586"/>
                  </a:cubicBezTo>
                  <a:close/>
                </a:path>
              </a:pathLst>
            </a:custGeom>
          </p:spPr>
          <p:style>
            <a:lnRef idx="2">
              <a:schemeClr val="accent3"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247651" tIns="187787" rIns="311612" bIns="187789" spcCol="1270" anchor="ctr"/>
            <a:lstStyle/>
            <a:p>
              <a:pPr marL="228600" lvl="1" indent="-228600" defTabSz="88900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US" sz="2000" dirty="0">
                  <a:cs typeface="Times New Roman" pitchFamily="18" charset="0"/>
                </a:rPr>
                <a:t>Parents, who provide the genes that predispose a child toward a trait, also tend to provide an environment that encourages the development of that trait.</a:t>
              </a:r>
            </a:p>
          </p:txBody>
        </p:sp>
        <p:sp>
          <p:nvSpPr>
            <p:cNvPr id="7" name="Freeform 6"/>
            <p:cNvSpPr/>
            <p:nvPr/>
          </p:nvSpPr>
          <p:spPr>
            <a:xfrm>
              <a:off x="609600" y="1605980"/>
              <a:ext cx="2908300" cy="1300754"/>
            </a:xfrm>
            <a:custGeom>
              <a:avLst/>
              <a:gdLst>
                <a:gd name="connsiteX0" fmla="*/ 0 w 2907792"/>
                <a:gd name="connsiteY0" fmla="*/ 216881 h 1301258"/>
                <a:gd name="connsiteX1" fmla="*/ 216881 w 2907792"/>
                <a:gd name="connsiteY1" fmla="*/ 0 h 1301258"/>
                <a:gd name="connsiteX2" fmla="*/ 2690911 w 2907792"/>
                <a:gd name="connsiteY2" fmla="*/ 0 h 1301258"/>
                <a:gd name="connsiteX3" fmla="*/ 2907792 w 2907792"/>
                <a:gd name="connsiteY3" fmla="*/ 216881 h 1301258"/>
                <a:gd name="connsiteX4" fmla="*/ 2907792 w 2907792"/>
                <a:gd name="connsiteY4" fmla="*/ 1084377 h 1301258"/>
                <a:gd name="connsiteX5" fmla="*/ 2690911 w 2907792"/>
                <a:gd name="connsiteY5" fmla="*/ 1301258 h 1301258"/>
                <a:gd name="connsiteX6" fmla="*/ 216881 w 2907792"/>
                <a:gd name="connsiteY6" fmla="*/ 1301258 h 1301258"/>
                <a:gd name="connsiteX7" fmla="*/ 0 w 2907792"/>
                <a:gd name="connsiteY7" fmla="*/ 1084377 h 1301258"/>
                <a:gd name="connsiteX8" fmla="*/ 0 w 2907792"/>
                <a:gd name="connsiteY8" fmla="*/ 216881 h 1301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07792" h="1301258">
                  <a:moveTo>
                    <a:pt x="0" y="216881"/>
                  </a:moveTo>
                  <a:cubicBezTo>
                    <a:pt x="0" y="97101"/>
                    <a:pt x="97101" y="0"/>
                    <a:pt x="216881" y="0"/>
                  </a:cubicBezTo>
                  <a:lnTo>
                    <a:pt x="2690911" y="0"/>
                  </a:lnTo>
                  <a:cubicBezTo>
                    <a:pt x="2810691" y="0"/>
                    <a:pt x="2907792" y="97101"/>
                    <a:pt x="2907792" y="216881"/>
                  </a:cubicBezTo>
                  <a:lnTo>
                    <a:pt x="2907792" y="1084377"/>
                  </a:lnTo>
                  <a:cubicBezTo>
                    <a:pt x="2907792" y="1204157"/>
                    <a:pt x="2810691" y="1301258"/>
                    <a:pt x="2690911" y="1301258"/>
                  </a:cubicBezTo>
                  <a:lnTo>
                    <a:pt x="216881" y="1301258"/>
                  </a:lnTo>
                  <a:cubicBezTo>
                    <a:pt x="97101" y="1301258"/>
                    <a:pt x="0" y="1204157"/>
                    <a:pt x="0" y="1084377"/>
                  </a:cubicBezTo>
                  <a:lnTo>
                    <a:pt x="0" y="216881"/>
                  </a:lnTo>
                  <a:close/>
                </a:path>
              </a:pathLst>
            </a:custGeom>
          </p:spPr>
          <p:style>
            <a:lnRef idx="3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70202" tIns="116862" rIns="170202" bIns="116862" spcCol="1270" anchor="ctr"/>
            <a:lstStyle/>
            <a:p>
              <a:pPr algn="ctr" defTabSz="12446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800" dirty="0">
                  <a:cs typeface="Times New Roman" pitchFamily="18" charset="0"/>
                </a:rPr>
                <a:t>Passive </a:t>
              </a:r>
              <a:endParaRPr lang="en-US" sz="2800" dirty="0"/>
            </a:p>
          </p:txBody>
        </p:sp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609600" y="2994025"/>
            <a:ext cx="8077200" cy="1273175"/>
            <a:chOff x="609600" y="2993390"/>
            <a:chExt cx="8077199" cy="1274413"/>
          </a:xfrm>
        </p:grpSpPr>
        <p:sp>
          <p:nvSpPr>
            <p:cNvPr id="8" name="Freeform 7"/>
            <p:cNvSpPr/>
            <p:nvPr/>
          </p:nvSpPr>
          <p:spPr>
            <a:xfrm>
              <a:off x="3517900" y="3233336"/>
              <a:ext cx="5168899" cy="794522"/>
            </a:xfrm>
            <a:custGeom>
              <a:avLst/>
              <a:gdLst>
                <a:gd name="connsiteX0" fmla="*/ 132354 w 794110"/>
                <a:gd name="connsiteY0" fmla="*/ 0 h 5169408"/>
                <a:gd name="connsiteX1" fmla="*/ 661756 w 794110"/>
                <a:gd name="connsiteY1" fmla="*/ 0 h 5169408"/>
                <a:gd name="connsiteX2" fmla="*/ 794110 w 794110"/>
                <a:gd name="connsiteY2" fmla="*/ 132354 h 5169408"/>
                <a:gd name="connsiteX3" fmla="*/ 794110 w 794110"/>
                <a:gd name="connsiteY3" fmla="*/ 5169408 h 5169408"/>
                <a:gd name="connsiteX4" fmla="*/ 794110 w 794110"/>
                <a:gd name="connsiteY4" fmla="*/ 5169408 h 5169408"/>
                <a:gd name="connsiteX5" fmla="*/ 0 w 794110"/>
                <a:gd name="connsiteY5" fmla="*/ 5169408 h 5169408"/>
                <a:gd name="connsiteX6" fmla="*/ 0 w 794110"/>
                <a:gd name="connsiteY6" fmla="*/ 5169408 h 5169408"/>
                <a:gd name="connsiteX7" fmla="*/ 0 w 794110"/>
                <a:gd name="connsiteY7" fmla="*/ 132354 h 5169408"/>
                <a:gd name="connsiteX8" fmla="*/ 132354 w 794110"/>
                <a:gd name="connsiteY8" fmla="*/ 0 h 5169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4110" h="5169408">
                  <a:moveTo>
                    <a:pt x="794110" y="861585"/>
                  </a:moveTo>
                  <a:lnTo>
                    <a:pt x="794110" y="4307823"/>
                  </a:lnTo>
                  <a:cubicBezTo>
                    <a:pt x="794110" y="4783661"/>
                    <a:pt x="785007" y="5169405"/>
                    <a:pt x="773778" y="5169405"/>
                  </a:cubicBezTo>
                  <a:lnTo>
                    <a:pt x="0" y="5169405"/>
                  </a:lnTo>
                  <a:lnTo>
                    <a:pt x="0" y="5169405"/>
                  </a:lnTo>
                  <a:lnTo>
                    <a:pt x="0" y="3"/>
                  </a:lnTo>
                  <a:lnTo>
                    <a:pt x="0" y="3"/>
                  </a:lnTo>
                  <a:lnTo>
                    <a:pt x="773778" y="3"/>
                  </a:lnTo>
                  <a:cubicBezTo>
                    <a:pt x="785007" y="3"/>
                    <a:pt x="794110" y="385747"/>
                    <a:pt x="794110" y="861585"/>
                  </a:cubicBezTo>
                  <a:close/>
                </a:path>
              </a:pathLst>
            </a:custGeom>
          </p:spPr>
          <p:style>
            <a:lnRef idx="2">
              <a:schemeClr val="accent3"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247651" tIns="162589" rIns="286414" bIns="162591" spcCol="1270" anchor="ctr"/>
            <a:lstStyle/>
            <a:p>
              <a:pPr marL="228600" lvl="1" indent="-228600" defTabSz="88900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US" sz="2000" dirty="0">
                  <a:cs typeface="Times New Roman" pitchFamily="18" charset="0"/>
                </a:rPr>
                <a:t>Children with differing genetic makeups evoke different responses from adults.</a:t>
              </a:r>
            </a:p>
          </p:txBody>
        </p:sp>
        <p:sp>
          <p:nvSpPr>
            <p:cNvPr id="9" name="Freeform 8"/>
            <p:cNvSpPr/>
            <p:nvPr/>
          </p:nvSpPr>
          <p:spPr>
            <a:xfrm>
              <a:off x="609600" y="2993390"/>
              <a:ext cx="2908300" cy="1274413"/>
            </a:xfrm>
            <a:custGeom>
              <a:avLst/>
              <a:gdLst>
                <a:gd name="connsiteX0" fmla="*/ 0 w 2907792"/>
                <a:gd name="connsiteY0" fmla="*/ 212406 h 1274413"/>
                <a:gd name="connsiteX1" fmla="*/ 212406 w 2907792"/>
                <a:gd name="connsiteY1" fmla="*/ 0 h 1274413"/>
                <a:gd name="connsiteX2" fmla="*/ 2695386 w 2907792"/>
                <a:gd name="connsiteY2" fmla="*/ 0 h 1274413"/>
                <a:gd name="connsiteX3" fmla="*/ 2907792 w 2907792"/>
                <a:gd name="connsiteY3" fmla="*/ 212406 h 1274413"/>
                <a:gd name="connsiteX4" fmla="*/ 2907792 w 2907792"/>
                <a:gd name="connsiteY4" fmla="*/ 1062007 h 1274413"/>
                <a:gd name="connsiteX5" fmla="*/ 2695386 w 2907792"/>
                <a:gd name="connsiteY5" fmla="*/ 1274413 h 1274413"/>
                <a:gd name="connsiteX6" fmla="*/ 212406 w 2907792"/>
                <a:gd name="connsiteY6" fmla="*/ 1274413 h 1274413"/>
                <a:gd name="connsiteX7" fmla="*/ 0 w 2907792"/>
                <a:gd name="connsiteY7" fmla="*/ 1062007 h 1274413"/>
                <a:gd name="connsiteX8" fmla="*/ 0 w 2907792"/>
                <a:gd name="connsiteY8" fmla="*/ 212406 h 1274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07792" h="1274413">
                  <a:moveTo>
                    <a:pt x="0" y="212406"/>
                  </a:moveTo>
                  <a:cubicBezTo>
                    <a:pt x="0" y="95097"/>
                    <a:pt x="95097" y="0"/>
                    <a:pt x="212406" y="0"/>
                  </a:cubicBezTo>
                  <a:lnTo>
                    <a:pt x="2695386" y="0"/>
                  </a:lnTo>
                  <a:cubicBezTo>
                    <a:pt x="2812695" y="0"/>
                    <a:pt x="2907792" y="95097"/>
                    <a:pt x="2907792" y="212406"/>
                  </a:cubicBezTo>
                  <a:lnTo>
                    <a:pt x="2907792" y="1062007"/>
                  </a:lnTo>
                  <a:cubicBezTo>
                    <a:pt x="2907792" y="1179316"/>
                    <a:pt x="2812695" y="1274413"/>
                    <a:pt x="2695386" y="1274413"/>
                  </a:cubicBezTo>
                  <a:lnTo>
                    <a:pt x="212406" y="1274413"/>
                  </a:lnTo>
                  <a:cubicBezTo>
                    <a:pt x="95097" y="1274413"/>
                    <a:pt x="0" y="1179316"/>
                    <a:pt x="0" y="1062007"/>
                  </a:cubicBezTo>
                  <a:lnTo>
                    <a:pt x="0" y="212406"/>
                  </a:lnTo>
                  <a:close/>
                </a:path>
              </a:pathLst>
            </a:custGeom>
          </p:spPr>
          <p:style>
            <a:lnRef idx="3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68892" tIns="115552" rIns="168892" bIns="115552" spcCol="1270" anchor="ctr"/>
            <a:lstStyle/>
            <a:p>
              <a:pPr algn="ctr" defTabSz="12446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800" dirty="0">
                  <a:cs typeface="Times New Roman" pitchFamily="18" charset="0"/>
                </a:rPr>
                <a:t>Reactive or evocative </a:t>
              </a:r>
            </a:p>
          </p:txBody>
        </p:sp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609600" y="4349750"/>
            <a:ext cx="8069263" cy="1973263"/>
            <a:chOff x="609600" y="4349696"/>
            <a:chExt cx="8069311" cy="1973889"/>
          </a:xfrm>
        </p:grpSpPr>
        <p:sp>
          <p:nvSpPr>
            <p:cNvPr id="10" name="Freeform 9"/>
            <p:cNvSpPr/>
            <p:nvPr/>
          </p:nvSpPr>
          <p:spPr>
            <a:xfrm>
              <a:off x="3514742" y="4349696"/>
              <a:ext cx="5164169" cy="1973889"/>
            </a:xfrm>
            <a:custGeom>
              <a:avLst/>
              <a:gdLst>
                <a:gd name="connsiteX0" fmla="*/ 328988 w 1973888"/>
                <a:gd name="connsiteY0" fmla="*/ 0 h 5164359"/>
                <a:gd name="connsiteX1" fmla="*/ 1644900 w 1973888"/>
                <a:gd name="connsiteY1" fmla="*/ 0 h 5164359"/>
                <a:gd name="connsiteX2" fmla="*/ 1973888 w 1973888"/>
                <a:gd name="connsiteY2" fmla="*/ 328988 h 5164359"/>
                <a:gd name="connsiteX3" fmla="*/ 1973888 w 1973888"/>
                <a:gd name="connsiteY3" fmla="*/ 5164359 h 5164359"/>
                <a:gd name="connsiteX4" fmla="*/ 1973888 w 1973888"/>
                <a:gd name="connsiteY4" fmla="*/ 5164359 h 5164359"/>
                <a:gd name="connsiteX5" fmla="*/ 0 w 1973888"/>
                <a:gd name="connsiteY5" fmla="*/ 5164359 h 5164359"/>
                <a:gd name="connsiteX6" fmla="*/ 0 w 1973888"/>
                <a:gd name="connsiteY6" fmla="*/ 5164359 h 5164359"/>
                <a:gd name="connsiteX7" fmla="*/ 0 w 1973888"/>
                <a:gd name="connsiteY7" fmla="*/ 328988 h 5164359"/>
                <a:gd name="connsiteX8" fmla="*/ 328988 w 1973888"/>
                <a:gd name="connsiteY8" fmla="*/ 0 h 5164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73888" h="5164359">
                  <a:moveTo>
                    <a:pt x="1973888" y="860745"/>
                  </a:moveTo>
                  <a:lnTo>
                    <a:pt x="1973888" y="4303614"/>
                  </a:lnTo>
                  <a:cubicBezTo>
                    <a:pt x="1973888" y="4778990"/>
                    <a:pt x="1917590" y="5164358"/>
                    <a:pt x="1848144" y="5164358"/>
                  </a:cubicBezTo>
                  <a:lnTo>
                    <a:pt x="0" y="5164358"/>
                  </a:lnTo>
                  <a:lnTo>
                    <a:pt x="0" y="5164358"/>
                  </a:lnTo>
                  <a:lnTo>
                    <a:pt x="0" y="1"/>
                  </a:lnTo>
                  <a:lnTo>
                    <a:pt x="0" y="1"/>
                  </a:lnTo>
                  <a:lnTo>
                    <a:pt x="1848144" y="1"/>
                  </a:lnTo>
                  <a:cubicBezTo>
                    <a:pt x="1917590" y="1"/>
                    <a:pt x="1973888" y="385369"/>
                    <a:pt x="1973888" y="860745"/>
                  </a:cubicBezTo>
                  <a:close/>
                </a:path>
              </a:pathLst>
            </a:custGeom>
          </p:spPr>
          <p:style>
            <a:lnRef idx="2">
              <a:schemeClr val="accent3"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247651" tIns="220183" rIns="344007" bIns="220182" spcCol="1270" anchor="ctr"/>
            <a:lstStyle/>
            <a:p>
              <a:pPr marL="228600" lvl="1" indent="-228600" defTabSz="88900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US" sz="2000" dirty="0">
                  <a:cs typeface="Times New Roman" pitchFamily="18" charset="0"/>
                </a:rPr>
                <a:t>As children grow older, they select experiences consistent with their genetic tendencies.</a:t>
              </a:r>
            </a:p>
            <a:p>
              <a:pPr marL="457200" lvl="2" indent="-228600" defTabSz="88900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US" sz="2000" dirty="0">
                  <a:cs typeface="Times New Roman" pitchFamily="18" charset="0"/>
                </a:rPr>
                <a:t>Niche picking - Tendency to seek out environments compatible with one’s genotype.</a:t>
              </a:r>
            </a:p>
          </p:txBody>
        </p:sp>
        <p:sp>
          <p:nvSpPr>
            <p:cNvPr id="11" name="Freeform 10"/>
            <p:cNvSpPr/>
            <p:nvPr/>
          </p:nvSpPr>
          <p:spPr>
            <a:xfrm>
              <a:off x="609600" y="4390984"/>
              <a:ext cx="2905142" cy="1891313"/>
            </a:xfrm>
            <a:custGeom>
              <a:avLst/>
              <a:gdLst>
                <a:gd name="connsiteX0" fmla="*/ 0 w 2904952"/>
                <a:gd name="connsiteY0" fmla="*/ 315211 h 1891229"/>
                <a:gd name="connsiteX1" fmla="*/ 315211 w 2904952"/>
                <a:gd name="connsiteY1" fmla="*/ 0 h 1891229"/>
                <a:gd name="connsiteX2" fmla="*/ 2589741 w 2904952"/>
                <a:gd name="connsiteY2" fmla="*/ 0 h 1891229"/>
                <a:gd name="connsiteX3" fmla="*/ 2904952 w 2904952"/>
                <a:gd name="connsiteY3" fmla="*/ 315211 h 1891229"/>
                <a:gd name="connsiteX4" fmla="*/ 2904952 w 2904952"/>
                <a:gd name="connsiteY4" fmla="*/ 1576018 h 1891229"/>
                <a:gd name="connsiteX5" fmla="*/ 2589741 w 2904952"/>
                <a:gd name="connsiteY5" fmla="*/ 1891229 h 1891229"/>
                <a:gd name="connsiteX6" fmla="*/ 315211 w 2904952"/>
                <a:gd name="connsiteY6" fmla="*/ 1891229 h 1891229"/>
                <a:gd name="connsiteX7" fmla="*/ 0 w 2904952"/>
                <a:gd name="connsiteY7" fmla="*/ 1576018 h 1891229"/>
                <a:gd name="connsiteX8" fmla="*/ 0 w 2904952"/>
                <a:gd name="connsiteY8" fmla="*/ 315211 h 1891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04952" h="1891229">
                  <a:moveTo>
                    <a:pt x="0" y="315211"/>
                  </a:moveTo>
                  <a:cubicBezTo>
                    <a:pt x="0" y="141125"/>
                    <a:pt x="141125" y="0"/>
                    <a:pt x="315211" y="0"/>
                  </a:cubicBezTo>
                  <a:lnTo>
                    <a:pt x="2589741" y="0"/>
                  </a:lnTo>
                  <a:cubicBezTo>
                    <a:pt x="2763827" y="0"/>
                    <a:pt x="2904952" y="141125"/>
                    <a:pt x="2904952" y="315211"/>
                  </a:cubicBezTo>
                  <a:lnTo>
                    <a:pt x="2904952" y="1576018"/>
                  </a:lnTo>
                  <a:cubicBezTo>
                    <a:pt x="2904952" y="1750104"/>
                    <a:pt x="2763827" y="1891229"/>
                    <a:pt x="2589741" y="1891229"/>
                  </a:cubicBezTo>
                  <a:lnTo>
                    <a:pt x="315211" y="1891229"/>
                  </a:lnTo>
                  <a:cubicBezTo>
                    <a:pt x="141125" y="1891229"/>
                    <a:pt x="0" y="1750104"/>
                    <a:pt x="0" y="1576018"/>
                  </a:cubicBezTo>
                  <a:lnTo>
                    <a:pt x="0" y="315211"/>
                  </a:lnTo>
                  <a:close/>
                </a:path>
              </a:pathLst>
            </a:custGeom>
          </p:spPr>
          <p:style>
            <a:lnRef idx="3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99002" tIns="145662" rIns="199002" bIns="145662" spcCol="1270" anchor="ctr"/>
            <a:lstStyle/>
            <a:p>
              <a:pPr algn="ctr" defTabSz="12446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800" dirty="0">
                  <a:cs typeface="Times New Roman" pitchFamily="18" charset="0"/>
                </a:rPr>
                <a:t>Active </a:t>
              </a:r>
            </a:p>
          </p:txBody>
        </p:sp>
      </p:grpSp>
      <p:sp>
        <p:nvSpPr>
          <p:cNvPr id="41989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solidFill>
                  <a:srgbClr val="007400"/>
                </a:solidFill>
              </a:rPr>
              <a:t>3-</a:t>
            </a:r>
            <a:fld id="{35C06ADB-8563-4128-902E-26670525D87A}" type="slidenum">
              <a:rPr lang="en-US">
                <a:solidFill>
                  <a:srgbClr val="007400"/>
                </a:solidFill>
              </a:rPr>
              <a:pPr/>
              <a:t>26</a:t>
            </a:fld>
            <a:endParaRPr lang="en-US">
              <a:solidFill>
                <a:srgbClr val="0074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>
          <a:xfrm>
            <a:off x="417513" y="274638"/>
            <a:ext cx="8494712" cy="1173162"/>
          </a:xfrm>
        </p:spPr>
        <p:txBody>
          <a:bodyPr/>
          <a:lstStyle/>
          <a:p>
            <a:r>
              <a:rPr lang="en-US" smtClean="0"/>
              <a:t>Reaction Range and Canalization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225" y="1600200"/>
            <a:ext cx="8512175" cy="4876800"/>
          </a:xfrm>
        </p:spPr>
        <p:txBody>
          <a:bodyPr/>
          <a:lstStyle/>
          <a:p>
            <a:r>
              <a:rPr lang="en-US" sz="3000" b="1" smtClean="0">
                <a:cs typeface="Times New Roman" pitchFamily="18" charset="0"/>
              </a:rPr>
              <a:t>Reaction Range</a:t>
            </a:r>
            <a:r>
              <a:rPr lang="en-US" sz="3000" smtClean="0">
                <a:cs typeface="Times New Roman" pitchFamily="18" charset="0"/>
              </a:rPr>
              <a:t>: Potential variability, depending on environmental conditions, in the expression of a hereditary trait.</a:t>
            </a:r>
          </a:p>
          <a:p>
            <a:r>
              <a:rPr lang="en-US" sz="3000" b="1" smtClean="0">
                <a:cs typeface="Times New Roman" pitchFamily="18" charset="0"/>
              </a:rPr>
              <a:t>Canalization</a:t>
            </a:r>
            <a:r>
              <a:rPr lang="en-US" sz="3000" smtClean="0">
                <a:cs typeface="Times New Roman" pitchFamily="18" charset="0"/>
              </a:rPr>
              <a:t>: Limitation on variance of expression of certain inherited characteristics.</a:t>
            </a:r>
          </a:p>
          <a:p>
            <a:pPr lvl="1"/>
            <a:r>
              <a:rPr lang="en-US" smtClean="0">
                <a:cs typeface="Times New Roman" pitchFamily="18" charset="0"/>
              </a:rPr>
              <a:t>Highly canalized traits - Eye color, for example, strongly programmed by genes with little opportunity for variance in their expression.</a:t>
            </a:r>
          </a:p>
          <a:p>
            <a:pPr lvl="1"/>
            <a:r>
              <a:rPr lang="en-US" smtClean="0">
                <a:cs typeface="Times New Roman" pitchFamily="18" charset="0"/>
              </a:rPr>
              <a:t>Cognition and personality are not highly canalized.</a:t>
            </a:r>
          </a:p>
        </p:txBody>
      </p:sp>
      <p:sp>
        <p:nvSpPr>
          <p:cNvPr id="39939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solidFill>
                  <a:srgbClr val="007400"/>
                </a:solidFill>
              </a:rPr>
              <a:t>3-</a:t>
            </a:r>
            <a:fld id="{0C7768BC-57DD-49B8-87F3-65B6E7988B4B}" type="slidenum">
              <a:rPr lang="en-US">
                <a:solidFill>
                  <a:srgbClr val="007400"/>
                </a:solidFill>
              </a:rPr>
              <a:pPr/>
              <a:t>27</a:t>
            </a:fld>
            <a:endParaRPr lang="en-US">
              <a:solidFill>
                <a:srgbClr val="0074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>
          <a:xfrm>
            <a:off x="417513" y="274638"/>
            <a:ext cx="8494712" cy="1173162"/>
          </a:xfrm>
        </p:spPr>
        <p:txBody>
          <a:bodyPr/>
          <a:lstStyle/>
          <a:p>
            <a:r>
              <a:rPr lang="en-US" smtClean="0">
                <a:cs typeface="Times New Roman" pitchFamily="18" charset="0"/>
              </a:rPr>
              <a:t>Nonshared Environment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225" y="1600200"/>
            <a:ext cx="8512175" cy="4876800"/>
          </a:xfrm>
        </p:spPr>
        <p:txBody>
          <a:bodyPr/>
          <a:lstStyle/>
          <a:p>
            <a:r>
              <a:rPr lang="en-US" sz="3000" b="1" smtClean="0">
                <a:cs typeface="Times New Roman" pitchFamily="18" charset="0"/>
              </a:rPr>
              <a:t>Nonshared environmental effects</a:t>
            </a:r>
            <a:r>
              <a:rPr lang="en-US" sz="3000" smtClean="0">
                <a:cs typeface="Times New Roman" pitchFamily="18" charset="0"/>
              </a:rPr>
              <a:t>: Unique environment in which each child grows up, consisting of distinctive influences or influences that affect one child differently from another.</a:t>
            </a:r>
            <a:endParaRPr lang="en-US" sz="1000" smtClean="0">
              <a:cs typeface="Times New Roman" pitchFamily="18" charset="0"/>
            </a:endParaRPr>
          </a:p>
          <a:p>
            <a:pPr lvl="1"/>
            <a:r>
              <a:rPr lang="en-US" smtClean="0">
                <a:cs typeface="Times New Roman" pitchFamily="18" charset="0"/>
              </a:rPr>
              <a:t>Effects of experience on development</a:t>
            </a:r>
          </a:p>
          <a:p>
            <a:pPr lvl="2"/>
            <a:r>
              <a:rPr lang="en-US" smtClean="0">
                <a:cs typeface="Times New Roman" pitchFamily="18" charset="0"/>
              </a:rPr>
              <a:t>Interactions of parenting</a:t>
            </a:r>
          </a:p>
          <a:p>
            <a:pPr lvl="2"/>
            <a:r>
              <a:rPr lang="en-US" smtClean="0">
                <a:cs typeface="Times New Roman" pitchFamily="18" charset="0"/>
              </a:rPr>
              <a:t>Nonfamilial influences</a:t>
            </a:r>
          </a:p>
          <a:p>
            <a:pPr lvl="2"/>
            <a:r>
              <a:rPr lang="en-US" smtClean="0">
                <a:cs typeface="Times New Roman" pitchFamily="18" charset="0"/>
              </a:rPr>
              <a:t>Broader context in which families live</a:t>
            </a:r>
          </a:p>
          <a:p>
            <a:endParaRPr lang="en-US" smtClean="0"/>
          </a:p>
        </p:txBody>
      </p:sp>
      <p:sp>
        <p:nvSpPr>
          <p:cNvPr id="43011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solidFill>
                  <a:srgbClr val="007400"/>
                </a:solidFill>
              </a:rPr>
              <a:t>3-</a:t>
            </a:r>
            <a:fld id="{524514D6-31F1-46B1-A8ED-59B2A9A5004E}" type="slidenum">
              <a:rPr lang="en-US">
                <a:solidFill>
                  <a:srgbClr val="007400"/>
                </a:solidFill>
              </a:rPr>
              <a:pPr/>
              <a:t>28</a:t>
            </a:fld>
            <a:endParaRPr lang="en-US">
              <a:solidFill>
                <a:srgbClr val="0074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le 1"/>
          <p:cNvSpPr>
            <a:spLocks noGrp="1"/>
          </p:cNvSpPr>
          <p:nvPr>
            <p:ph type="title"/>
          </p:nvPr>
        </p:nvSpPr>
        <p:spPr>
          <a:xfrm>
            <a:off x="417513" y="274638"/>
            <a:ext cx="8494712" cy="1173162"/>
          </a:xfrm>
        </p:spPr>
        <p:txBody>
          <a:bodyPr/>
          <a:lstStyle/>
          <a:p>
            <a:r>
              <a:rPr lang="en-US" smtClean="0"/>
              <a:t>How Fertilization Takes Place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225" y="1600200"/>
            <a:ext cx="8512175" cy="4876800"/>
          </a:xfrm>
        </p:spPr>
        <p:txBody>
          <a:bodyPr/>
          <a:lstStyle/>
          <a:p>
            <a:r>
              <a:rPr lang="en-US" dirty="0" smtClean="0"/>
              <a:t>Women</a:t>
            </a:r>
          </a:p>
          <a:p>
            <a:pPr lvl="1"/>
            <a:r>
              <a:rPr lang="en-US" dirty="0" smtClean="0"/>
              <a:t>At birth, have 2 million ova in their ovaries, each contained in a follicle.</a:t>
            </a:r>
          </a:p>
          <a:p>
            <a:pPr lvl="1"/>
            <a:r>
              <a:rPr lang="en-US" dirty="0" smtClean="0"/>
              <a:t>During ovulation, when sexual maturity is attained, a mature follicle is ruptured and the ovum is expelled from the ovary.</a:t>
            </a:r>
          </a:p>
        </p:txBody>
      </p:sp>
      <p:sp>
        <p:nvSpPr>
          <p:cNvPr id="10243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solidFill>
                  <a:srgbClr val="007400"/>
                </a:solidFill>
              </a:rPr>
              <a:t>3-</a:t>
            </a:r>
            <a:fld id="{C5268A4F-F314-4FAF-8275-208CCF647548}" type="slidenum">
              <a:rPr lang="en-US">
                <a:solidFill>
                  <a:srgbClr val="007400"/>
                </a:solidFill>
              </a:rPr>
              <a:pPr/>
              <a:t>3</a:t>
            </a:fld>
            <a:endParaRPr lang="en-US">
              <a:solidFill>
                <a:srgbClr val="0074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/>
          <p:cNvSpPr>
            <a:spLocks noGrp="1"/>
          </p:cNvSpPr>
          <p:nvPr>
            <p:ph type="title"/>
          </p:nvPr>
        </p:nvSpPr>
        <p:spPr>
          <a:xfrm>
            <a:off x="417513" y="274638"/>
            <a:ext cx="8494712" cy="1173162"/>
          </a:xfrm>
        </p:spPr>
        <p:txBody>
          <a:bodyPr/>
          <a:lstStyle/>
          <a:p>
            <a:r>
              <a:rPr lang="en-US" smtClean="0"/>
              <a:t>How Fertilization Takes Place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225" y="1600200"/>
            <a:ext cx="8512175" cy="4876800"/>
          </a:xfrm>
        </p:spPr>
        <p:txBody>
          <a:bodyPr/>
          <a:lstStyle/>
          <a:p>
            <a:r>
              <a:rPr lang="en-US" dirty="0" smtClean="0"/>
              <a:t>Men</a:t>
            </a:r>
          </a:p>
          <a:p>
            <a:pPr lvl="1"/>
            <a:r>
              <a:rPr lang="en-US" dirty="0" smtClean="0"/>
              <a:t>Several hundred million sperm are produced in the testicles each day.</a:t>
            </a:r>
          </a:p>
          <a:p>
            <a:pPr lvl="1"/>
            <a:r>
              <a:rPr lang="en-US" dirty="0" smtClean="0"/>
              <a:t>Sperm enter the vagina through ejaculation and attempt to reach the cervix.</a:t>
            </a:r>
          </a:p>
          <a:p>
            <a:pPr lvl="1"/>
            <a:r>
              <a:rPr lang="en-US" dirty="0" smtClean="0"/>
              <a:t>Few will arrive in the fallopian tubes where fertilization takes place.</a:t>
            </a:r>
          </a:p>
        </p:txBody>
      </p:sp>
      <p:sp>
        <p:nvSpPr>
          <p:cNvPr id="11267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solidFill>
                  <a:srgbClr val="007400"/>
                </a:solidFill>
              </a:rPr>
              <a:t>3-</a:t>
            </a:r>
            <a:fld id="{FE9BFCDF-C73C-4B40-B7BA-55492BE354DE}" type="slidenum">
              <a:rPr lang="en-US">
                <a:solidFill>
                  <a:srgbClr val="007400"/>
                </a:solidFill>
              </a:rPr>
              <a:pPr/>
              <a:t>4</a:t>
            </a:fld>
            <a:endParaRPr lang="en-US">
              <a:solidFill>
                <a:srgbClr val="0074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/>
          <p:cNvSpPr>
            <a:spLocks noGrp="1"/>
          </p:cNvSpPr>
          <p:nvPr>
            <p:ph type="title"/>
          </p:nvPr>
        </p:nvSpPr>
        <p:spPr>
          <a:xfrm>
            <a:off x="417513" y="274638"/>
            <a:ext cx="8494712" cy="1173162"/>
          </a:xfrm>
        </p:spPr>
        <p:txBody>
          <a:bodyPr/>
          <a:lstStyle/>
          <a:p>
            <a:r>
              <a:rPr lang="en-US" smtClean="0"/>
              <a:t>Infertility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225" y="2514600"/>
            <a:ext cx="8512175" cy="3962400"/>
          </a:xfrm>
        </p:spPr>
        <p:txBody>
          <a:bodyPr rtlCol="0">
            <a:normAutofit/>
          </a:bodyPr>
          <a:lstStyle/>
          <a:p>
            <a:pPr fontAlgn="auto">
              <a:defRPr/>
            </a:pPr>
            <a:r>
              <a:rPr lang="en-US" dirty="0"/>
              <a:t>Inability to conceive a baby after 12 months of </a:t>
            </a:r>
            <a:r>
              <a:rPr lang="en-US" dirty="0" smtClean="0"/>
              <a:t>trying.</a:t>
            </a:r>
            <a:endParaRPr lang="en-US" dirty="0"/>
          </a:p>
          <a:p>
            <a:pPr fontAlgn="auto">
              <a:defRPr/>
            </a:pPr>
            <a:r>
              <a:rPr lang="en-US" dirty="0"/>
              <a:t>Women’s fertility begins to decline in the late </a:t>
            </a:r>
            <a:r>
              <a:rPr lang="en-US" dirty="0" smtClean="0"/>
              <a:t>20s.</a:t>
            </a:r>
            <a:endParaRPr lang="en-US" dirty="0"/>
          </a:p>
          <a:p>
            <a:pPr fontAlgn="auto">
              <a:defRPr/>
            </a:pPr>
            <a:r>
              <a:rPr lang="en-US" dirty="0"/>
              <a:t>Men’s fertility begins to decline in the late </a:t>
            </a:r>
            <a:r>
              <a:rPr lang="en-US" dirty="0" smtClean="0"/>
              <a:t>30s.</a:t>
            </a:r>
            <a:endParaRPr lang="en-US" dirty="0"/>
          </a:p>
          <a:p>
            <a:pPr marL="0" indent="0" fontAlgn="auto">
              <a:buFont typeface="Wingdings" pitchFamily="2" charset="2"/>
              <a:buNone/>
              <a:defRPr/>
            </a:pPr>
            <a:endParaRPr lang="en-US" dirty="0"/>
          </a:p>
        </p:txBody>
      </p:sp>
      <p:sp>
        <p:nvSpPr>
          <p:cNvPr id="12291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solidFill>
                  <a:srgbClr val="007400"/>
                </a:solidFill>
              </a:rPr>
              <a:t>3-</a:t>
            </a:r>
            <a:fld id="{A03AC7A6-2F67-46D2-ABAF-31A66FB04FCE}" type="slidenum">
              <a:rPr lang="en-US">
                <a:solidFill>
                  <a:srgbClr val="007400"/>
                </a:solidFill>
              </a:rPr>
              <a:pPr/>
              <a:t>5</a:t>
            </a:fld>
            <a:endParaRPr lang="en-US">
              <a:solidFill>
                <a:srgbClr val="0074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513" y="274638"/>
            <a:ext cx="8494712" cy="117316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kern="0" dirty="0" smtClean="0"/>
              <a:t/>
            </a:r>
            <a:br>
              <a:rPr lang="en-US" sz="4000" kern="0" dirty="0" smtClean="0"/>
            </a:br>
            <a:r>
              <a:rPr lang="en-US" sz="4200" kern="0" dirty="0" smtClean="0"/>
              <a:t>Table 3.1 - Common Causes of Infertility in Men and Women</a:t>
            </a:r>
            <a:r>
              <a:rPr lang="en-US" kern="0" dirty="0"/>
              <a:t/>
            </a:r>
            <a:br>
              <a:rPr lang="en-US" kern="0" dirty="0"/>
            </a:br>
            <a:endParaRPr lang="en-US" dirty="0"/>
          </a:p>
        </p:txBody>
      </p:sp>
      <p:sp>
        <p:nvSpPr>
          <p:cNvPr id="13314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solidFill>
                  <a:srgbClr val="007400"/>
                </a:solidFill>
              </a:rPr>
              <a:t>3-</a:t>
            </a:r>
            <a:fld id="{7B412311-B18D-471C-9EFB-B3A4B09766BE}" type="slidenum">
              <a:rPr lang="en-US">
                <a:solidFill>
                  <a:srgbClr val="007400"/>
                </a:solidFill>
              </a:rPr>
              <a:pPr/>
              <a:t>6</a:t>
            </a:fld>
            <a:endParaRPr lang="en-US">
              <a:solidFill>
                <a:srgbClr val="007400"/>
              </a:solidFill>
            </a:endParaRPr>
          </a:p>
        </p:txBody>
      </p:sp>
      <p:pic>
        <p:nvPicPr>
          <p:cNvPr id="1026" name="Picture 2" descr="\\172.50.0.5\epub\P16275112_HSSL_OLC_2013_A\Customer Supplied Data\Alpana\Martorell_13e\Digital images\ch03_labeled\pap35430_t03_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4" b="45439"/>
          <a:stretch/>
        </p:blipFill>
        <p:spPr bwMode="auto">
          <a:xfrm>
            <a:off x="609600" y="1600200"/>
            <a:ext cx="8204736" cy="5048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513" y="274638"/>
            <a:ext cx="8494712" cy="117316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kern="0" dirty="0" smtClean="0"/>
              <a:t/>
            </a:r>
            <a:br>
              <a:rPr lang="en-US" sz="4000" kern="0" dirty="0" smtClean="0"/>
            </a:br>
            <a:r>
              <a:rPr lang="en-US" sz="4200" kern="0" dirty="0" smtClean="0"/>
              <a:t>Table 3.1 - Common Causes of Infertility in Men and Women</a:t>
            </a:r>
            <a:r>
              <a:rPr lang="en-US" kern="0" dirty="0"/>
              <a:t/>
            </a:r>
            <a:br>
              <a:rPr lang="en-US" kern="0" dirty="0"/>
            </a:br>
            <a:endParaRPr lang="en-US" dirty="0"/>
          </a:p>
        </p:txBody>
      </p:sp>
      <p:sp>
        <p:nvSpPr>
          <p:cNvPr id="13314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solidFill>
                  <a:srgbClr val="007400"/>
                </a:solidFill>
              </a:rPr>
              <a:t>3-</a:t>
            </a:r>
            <a:fld id="{7B412311-B18D-471C-9EFB-B3A4B09766BE}" type="slidenum">
              <a:rPr lang="en-US">
                <a:solidFill>
                  <a:srgbClr val="007400"/>
                </a:solidFill>
              </a:rPr>
              <a:pPr/>
              <a:t>7</a:t>
            </a:fld>
            <a:endParaRPr lang="en-US">
              <a:solidFill>
                <a:srgbClr val="007400"/>
              </a:solidFill>
            </a:endParaRPr>
          </a:p>
        </p:txBody>
      </p:sp>
      <p:pic>
        <p:nvPicPr>
          <p:cNvPr id="1026" name="Picture 2" descr="\\172.50.0.5\epub\P16275112_HSSL_OLC_2013_A\Customer Supplied Data\Alpana\Martorell_13e\Digital images\ch03_labeled\pap35430_t03_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587" b="2125"/>
          <a:stretch/>
        </p:blipFill>
        <p:spPr bwMode="auto">
          <a:xfrm>
            <a:off x="710538" y="1676400"/>
            <a:ext cx="8016515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80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>
          <a:xfrm>
            <a:off x="417513" y="274638"/>
            <a:ext cx="8494712" cy="1173162"/>
          </a:xfrm>
        </p:spPr>
        <p:txBody>
          <a:bodyPr/>
          <a:lstStyle/>
          <a:p>
            <a:r>
              <a:rPr lang="en-US" smtClean="0"/>
              <a:t>Treatments for Infertility</a:t>
            </a:r>
          </a:p>
        </p:txBody>
      </p:sp>
      <p:sp>
        <p:nvSpPr>
          <p:cNvPr id="6" name="Freeform 5"/>
          <p:cNvSpPr/>
          <p:nvPr/>
        </p:nvSpPr>
        <p:spPr>
          <a:xfrm>
            <a:off x="871538" y="1600200"/>
            <a:ext cx="3633787" cy="2181225"/>
          </a:xfrm>
          <a:custGeom>
            <a:avLst/>
            <a:gdLst>
              <a:gd name="connsiteX0" fmla="*/ 0 w 3633043"/>
              <a:gd name="connsiteY0" fmla="*/ 0 h 2179826"/>
              <a:gd name="connsiteX1" fmla="*/ 3633043 w 3633043"/>
              <a:gd name="connsiteY1" fmla="*/ 0 h 2179826"/>
              <a:gd name="connsiteX2" fmla="*/ 3633043 w 3633043"/>
              <a:gd name="connsiteY2" fmla="*/ 2179826 h 2179826"/>
              <a:gd name="connsiteX3" fmla="*/ 0 w 3633043"/>
              <a:gd name="connsiteY3" fmla="*/ 2179826 h 2179826"/>
              <a:gd name="connsiteX4" fmla="*/ 0 w 3633043"/>
              <a:gd name="connsiteY4" fmla="*/ 0 h 2179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33043" h="2179826">
                <a:moveTo>
                  <a:pt x="0" y="0"/>
                </a:moveTo>
                <a:lnTo>
                  <a:pt x="3633043" y="0"/>
                </a:lnTo>
                <a:lnTo>
                  <a:pt x="3633043" y="2179826"/>
                </a:lnTo>
                <a:lnTo>
                  <a:pt x="0" y="217982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7640" tIns="167640" rIns="167640" bIns="167640" spcCol="1270" anchor="ctr"/>
          <a:lstStyle/>
          <a:p>
            <a:pPr algn="ctr" defTabSz="19558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4400" dirty="0">
                <a:solidFill>
                  <a:srgbClr val="FFFFFF"/>
                </a:solidFill>
              </a:rPr>
              <a:t>Hormone Treatment</a:t>
            </a:r>
            <a:endParaRPr lang="en-US" sz="4400" dirty="0"/>
          </a:p>
        </p:txBody>
      </p:sp>
      <p:sp>
        <p:nvSpPr>
          <p:cNvPr id="7" name="Freeform 6"/>
          <p:cNvSpPr/>
          <p:nvPr/>
        </p:nvSpPr>
        <p:spPr>
          <a:xfrm>
            <a:off x="4867275" y="1600200"/>
            <a:ext cx="3633788" cy="2181225"/>
          </a:xfrm>
          <a:custGeom>
            <a:avLst/>
            <a:gdLst>
              <a:gd name="connsiteX0" fmla="*/ 0 w 3633043"/>
              <a:gd name="connsiteY0" fmla="*/ 0 h 2179826"/>
              <a:gd name="connsiteX1" fmla="*/ 3633043 w 3633043"/>
              <a:gd name="connsiteY1" fmla="*/ 0 h 2179826"/>
              <a:gd name="connsiteX2" fmla="*/ 3633043 w 3633043"/>
              <a:gd name="connsiteY2" fmla="*/ 2179826 h 2179826"/>
              <a:gd name="connsiteX3" fmla="*/ 0 w 3633043"/>
              <a:gd name="connsiteY3" fmla="*/ 2179826 h 2179826"/>
              <a:gd name="connsiteX4" fmla="*/ 0 w 3633043"/>
              <a:gd name="connsiteY4" fmla="*/ 0 h 2179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33043" h="2179826">
                <a:moveTo>
                  <a:pt x="0" y="0"/>
                </a:moveTo>
                <a:lnTo>
                  <a:pt x="3633043" y="0"/>
                </a:lnTo>
                <a:lnTo>
                  <a:pt x="3633043" y="2179826"/>
                </a:lnTo>
                <a:lnTo>
                  <a:pt x="0" y="217982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7640" tIns="167640" rIns="167640" bIns="167640" spcCol="1270" anchor="ctr"/>
          <a:lstStyle/>
          <a:p>
            <a:pPr algn="ctr" defTabSz="19558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4400" dirty="0">
                <a:solidFill>
                  <a:srgbClr val="FFFFFF"/>
                </a:solidFill>
              </a:rPr>
              <a:t>Drug Therapy</a:t>
            </a:r>
          </a:p>
        </p:txBody>
      </p:sp>
      <p:sp>
        <p:nvSpPr>
          <p:cNvPr id="8" name="Freeform 7"/>
          <p:cNvSpPr/>
          <p:nvPr/>
        </p:nvSpPr>
        <p:spPr>
          <a:xfrm>
            <a:off x="2870200" y="4143375"/>
            <a:ext cx="3632200" cy="2181225"/>
          </a:xfrm>
          <a:custGeom>
            <a:avLst/>
            <a:gdLst>
              <a:gd name="connsiteX0" fmla="*/ 0 w 3633043"/>
              <a:gd name="connsiteY0" fmla="*/ 0 h 2179826"/>
              <a:gd name="connsiteX1" fmla="*/ 3633043 w 3633043"/>
              <a:gd name="connsiteY1" fmla="*/ 0 h 2179826"/>
              <a:gd name="connsiteX2" fmla="*/ 3633043 w 3633043"/>
              <a:gd name="connsiteY2" fmla="*/ 2179826 h 2179826"/>
              <a:gd name="connsiteX3" fmla="*/ 0 w 3633043"/>
              <a:gd name="connsiteY3" fmla="*/ 2179826 h 2179826"/>
              <a:gd name="connsiteX4" fmla="*/ 0 w 3633043"/>
              <a:gd name="connsiteY4" fmla="*/ 0 h 2179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33043" h="2179826">
                <a:moveTo>
                  <a:pt x="0" y="0"/>
                </a:moveTo>
                <a:lnTo>
                  <a:pt x="3633043" y="0"/>
                </a:lnTo>
                <a:lnTo>
                  <a:pt x="3633043" y="2179826"/>
                </a:lnTo>
                <a:lnTo>
                  <a:pt x="0" y="217982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7640" tIns="167640" rIns="167640" bIns="167640" spcCol="1270" anchor="ctr"/>
          <a:lstStyle/>
          <a:p>
            <a:pPr algn="ctr" defTabSz="19558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4400" dirty="0">
                <a:solidFill>
                  <a:srgbClr val="FFFFFF"/>
                </a:solidFill>
              </a:rPr>
              <a:t>Surgery</a:t>
            </a:r>
          </a:p>
        </p:txBody>
      </p:sp>
      <p:sp>
        <p:nvSpPr>
          <p:cNvPr id="14341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solidFill>
                  <a:srgbClr val="007400"/>
                </a:solidFill>
              </a:rPr>
              <a:t>3-</a:t>
            </a:r>
            <a:fld id="{59561B06-4F87-43F8-A9DA-B45340DB3954}" type="slidenum">
              <a:rPr lang="en-US">
                <a:solidFill>
                  <a:srgbClr val="007400"/>
                </a:solidFill>
              </a:rPr>
              <a:pPr/>
              <a:t>8</a:t>
            </a:fld>
            <a:endParaRPr lang="en-US">
              <a:solidFill>
                <a:srgbClr val="0074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417513" y="274638"/>
            <a:ext cx="8494712" cy="1173162"/>
          </a:xfrm>
        </p:spPr>
        <p:txBody>
          <a:bodyPr/>
          <a:lstStyle/>
          <a:p>
            <a:r>
              <a:rPr lang="en-US" smtClean="0"/>
              <a:t>Alternative Ways to Parenthood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225" y="1600200"/>
            <a:ext cx="8512175" cy="4876800"/>
          </a:xfrm>
        </p:spPr>
        <p:txBody>
          <a:bodyPr/>
          <a:lstStyle/>
          <a:p>
            <a:r>
              <a:rPr lang="en-US" smtClean="0"/>
              <a:t>In vitro fertilization (IVF) - Increases the likelihood of multiple, usually premature, births.</a:t>
            </a:r>
          </a:p>
          <a:p>
            <a:r>
              <a:rPr lang="en-US" smtClean="0"/>
              <a:t>In vitro maturation (IVM) - Diminishes the likelihood of multiple births.</a:t>
            </a:r>
          </a:p>
          <a:p>
            <a:pPr lvl="1"/>
            <a:r>
              <a:rPr lang="en-US" smtClean="0"/>
              <a:t>Performed earlier in the monthly cycle</a:t>
            </a:r>
          </a:p>
          <a:p>
            <a:pPr lvl="1"/>
            <a:r>
              <a:rPr lang="en-US" smtClean="0"/>
              <a:t>Makes hormone injections unnecessary</a:t>
            </a:r>
          </a:p>
        </p:txBody>
      </p:sp>
      <p:sp>
        <p:nvSpPr>
          <p:cNvPr id="15363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solidFill>
                  <a:srgbClr val="007400"/>
                </a:solidFill>
              </a:rPr>
              <a:t>3-</a:t>
            </a:r>
            <a:fld id="{5E63CD41-C477-4D84-8F25-55CBCABB82C7}" type="slidenum">
              <a:rPr lang="en-US">
                <a:solidFill>
                  <a:srgbClr val="007400"/>
                </a:solidFill>
              </a:rPr>
              <a:pPr/>
              <a:t>9</a:t>
            </a:fld>
            <a:endParaRPr lang="en-US">
              <a:solidFill>
                <a:srgbClr val="0074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802</TotalTime>
  <Words>1018</Words>
  <Application>Microsoft Office PowerPoint</Application>
  <PresentationFormat>On-screen Show (4:3)</PresentationFormat>
  <Paragraphs>163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Chapter 3</vt:lpstr>
      <vt:lpstr>How Fertilization Takes Place</vt:lpstr>
      <vt:lpstr>How Fertilization Takes Place</vt:lpstr>
      <vt:lpstr>How Fertilization Takes Place</vt:lpstr>
      <vt:lpstr>Infertility</vt:lpstr>
      <vt:lpstr> Table 3.1 - Common Causes of Infertility in Men and Women </vt:lpstr>
      <vt:lpstr> Table 3.1 - Common Causes of Infertility in Men and Women </vt:lpstr>
      <vt:lpstr>Treatments for Infertility</vt:lpstr>
      <vt:lpstr>Alternative Ways to Parenthood</vt:lpstr>
      <vt:lpstr>Alternative Ways to Parenthood</vt:lpstr>
      <vt:lpstr>Mechanisms of Heredity</vt:lpstr>
      <vt:lpstr>Genetic Code</vt:lpstr>
      <vt:lpstr>Cell Division</vt:lpstr>
      <vt:lpstr>Genotypes and Phenotypes</vt:lpstr>
      <vt:lpstr>Patterns of Genetic Transmission</vt:lpstr>
      <vt:lpstr>Patterns of Genetic Transmission</vt:lpstr>
      <vt:lpstr>Genetic Birth Defects</vt:lpstr>
      <vt:lpstr>Genetic Disorders</vt:lpstr>
      <vt:lpstr>Dominant or Recessive Inheritance of Defects</vt:lpstr>
      <vt:lpstr>Sex-Linked Inheritance of Defects</vt:lpstr>
      <vt:lpstr>Figure 3.3 - Genetic and Chromosomal Abnormalities </vt:lpstr>
      <vt:lpstr>Chromosomal Abnormalities</vt:lpstr>
      <vt:lpstr>Table 3.3 - Genetic and Chromosomal Abnormalities</vt:lpstr>
      <vt:lpstr>Relative Influences of Heredity and Environment</vt:lpstr>
      <vt:lpstr>Genotype-Environment Reaction</vt:lpstr>
      <vt:lpstr>Genotype-Environment Reaction</vt:lpstr>
      <vt:lpstr>Reaction Range and Canalization</vt:lpstr>
      <vt:lpstr>Nonshared Environment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Sharon Thomas</dc:creator>
  <cp:lastModifiedBy>Donna Vandergrift</cp:lastModifiedBy>
  <cp:revision>71</cp:revision>
  <dcterms:created xsi:type="dcterms:W3CDTF">2013-07-02T09:37:40Z</dcterms:created>
  <dcterms:modified xsi:type="dcterms:W3CDTF">2015-09-28T13:43:47Z</dcterms:modified>
</cp:coreProperties>
</file>