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06" r:id="rId1"/>
  </p:sldMasterIdLst>
  <p:notesMasterIdLst>
    <p:notesMasterId r:id="rId41"/>
  </p:notesMasterIdLst>
  <p:sldIdLst>
    <p:sldId id="256" r:id="rId2"/>
    <p:sldId id="260" r:id="rId3"/>
    <p:sldId id="261" r:id="rId4"/>
    <p:sldId id="304" r:id="rId5"/>
    <p:sldId id="269" r:id="rId6"/>
    <p:sldId id="270" r:id="rId7"/>
    <p:sldId id="271" r:id="rId8"/>
    <p:sldId id="272" r:id="rId9"/>
    <p:sldId id="273" r:id="rId10"/>
    <p:sldId id="275" r:id="rId11"/>
    <p:sldId id="276" r:id="rId12"/>
    <p:sldId id="268" r:id="rId13"/>
    <p:sldId id="305" r:id="rId14"/>
    <p:sldId id="266" r:id="rId15"/>
    <p:sldId id="267" r:id="rId16"/>
    <p:sldId id="306" r:id="rId17"/>
    <p:sldId id="302" r:id="rId18"/>
    <p:sldId id="303" r:id="rId19"/>
    <p:sldId id="277" r:id="rId20"/>
    <p:sldId id="278" r:id="rId21"/>
    <p:sldId id="279" r:id="rId22"/>
    <p:sldId id="280" r:id="rId23"/>
    <p:sldId id="281" r:id="rId24"/>
    <p:sldId id="282" r:id="rId25"/>
    <p:sldId id="301" r:id="rId26"/>
    <p:sldId id="284" r:id="rId27"/>
    <p:sldId id="285" r:id="rId28"/>
    <p:sldId id="286" r:id="rId29"/>
    <p:sldId id="287" r:id="rId30"/>
    <p:sldId id="288" r:id="rId31"/>
    <p:sldId id="289" r:id="rId32"/>
    <p:sldId id="293" r:id="rId33"/>
    <p:sldId id="294" r:id="rId34"/>
    <p:sldId id="295" r:id="rId35"/>
    <p:sldId id="296" r:id="rId36"/>
    <p:sldId id="297" r:id="rId37"/>
    <p:sldId id="298" r:id="rId38"/>
    <p:sldId id="299" r:id="rId39"/>
    <p:sldId id="300" r:id="rId4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400"/>
    <a:srgbClr val="C72F2F"/>
    <a:srgbClr val="006000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533" y="-6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472F15A-4D25-4027-8FCD-89B1BA8484ED}" type="datetimeFigureOut">
              <a:rPr lang="en-US" altLang="en-US"/>
              <a:pPr/>
              <a:t>12/1/2014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D0D6BE0-DFC4-4A8D-86BA-4FA689C3239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460313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703" y="475695"/>
            <a:ext cx="4343400" cy="562927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03225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7200"/>
            <a:ext cx="403225" cy="487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14400"/>
            <a:ext cx="3921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1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71600"/>
            <a:ext cx="3921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1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828800"/>
            <a:ext cx="3921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1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286000"/>
            <a:ext cx="3921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3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743200"/>
            <a:ext cx="3921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88" y="3201988"/>
            <a:ext cx="3921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15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88" y="3657600"/>
            <a:ext cx="3921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1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88" y="4114800"/>
            <a:ext cx="3921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1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72000"/>
            <a:ext cx="3921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1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029200"/>
            <a:ext cx="3921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1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86400"/>
            <a:ext cx="3921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2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51538"/>
            <a:ext cx="3921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2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00800"/>
            <a:ext cx="3921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Shape 21"/>
          <p:cNvSpPr txBox="1">
            <a:spLocks noChangeArrowheads="1"/>
          </p:cNvSpPr>
          <p:nvPr userDrawn="1"/>
        </p:nvSpPr>
        <p:spPr bwMode="auto">
          <a:xfrm>
            <a:off x="1162050" y="6477000"/>
            <a:ext cx="676275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ctr" eaLnBrk="1" hangingPunct="1"/>
            <a:r>
              <a:rPr lang="en-US" altLang="en-US" sz="1200">
                <a:latin typeface="Times New Roman" pitchFamily="18" charset="0"/>
              </a:rPr>
              <a:t>Copyright © 2014 McGraw-Hill Education. All rights reserved. No reproduction or distribution without the prior written consent of  McGraw-Hill Education. 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29200" y="1528762"/>
            <a:ext cx="3962400" cy="2438400"/>
          </a:xfrm>
          <a:noFill/>
          <a:ln w="19050" cap="rnd">
            <a:noFill/>
          </a:ln>
          <a:effectLst>
            <a:innerShdw blurRad="114300">
              <a:prstClr val="black"/>
            </a:innerShdw>
          </a:effectLst>
        </p:spPr>
        <p:txBody>
          <a:bodyPr/>
          <a:lstStyle>
            <a:lvl1pPr>
              <a:defRPr>
                <a:solidFill>
                  <a:srgbClr val="007400"/>
                </a:solidFill>
                <a:latin typeface="Bookman Old Style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0" y="4114800"/>
            <a:ext cx="3505200" cy="1828800"/>
          </a:xfrm>
          <a:noFill/>
          <a:ln w="19050" cap="rnd">
            <a:noFill/>
          </a:ln>
        </p:spPr>
        <p:txBody>
          <a:bodyPr/>
          <a:lstStyle>
            <a:lvl1pPr marL="0" indent="0" algn="ctr">
              <a:buNone/>
              <a:defRPr>
                <a:solidFill>
                  <a:srgbClr val="007400"/>
                </a:solidFill>
                <a:latin typeface="Bookman Old Style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20841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03225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7200"/>
            <a:ext cx="403225" cy="487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14400"/>
            <a:ext cx="3921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71600"/>
            <a:ext cx="3921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828800"/>
            <a:ext cx="3921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286000"/>
            <a:ext cx="3921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1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743200"/>
            <a:ext cx="3921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88" y="3201988"/>
            <a:ext cx="3921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88" y="3657600"/>
            <a:ext cx="3921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1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88" y="4114800"/>
            <a:ext cx="3921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1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72000"/>
            <a:ext cx="3921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1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029200"/>
            <a:ext cx="3921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1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86400"/>
            <a:ext cx="3921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1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51538"/>
            <a:ext cx="3921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2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00800"/>
            <a:ext cx="3921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Shape 21"/>
          <p:cNvSpPr txBox="1">
            <a:spLocks noChangeArrowheads="1"/>
          </p:cNvSpPr>
          <p:nvPr userDrawn="1"/>
        </p:nvSpPr>
        <p:spPr bwMode="auto">
          <a:xfrm>
            <a:off x="1162050" y="6477000"/>
            <a:ext cx="676275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ctr" eaLnBrk="1" hangingPunct="1"/>
            <a:r>
              <a:rPr lang="en-US" altLang="en-US" sz="1200">
                <a:latin typeface="Times New Roman" pitchFamily="18" charset="0"/>
              </a:rPr>
              <a:t>Copyright © 2014 McGraw-Hill Education. All rights reserved. No reproduction or distribution without the prior written consent of  McGraw-Hill Education.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7721" y="274638"/>
            <a:ext cx="8497265" cy="1173162"/>
          </a:xfrm>
          <a:ln w="15875">
            <a:solidFill>
              <a:srgbClr val="007400"/>
            </a:solidFill>
          </a:ln>
        </p:spPr>
        <p:txBody>
          <a:bodyPr/>
          <a:lstStyle>
            <a:lvl1pPr>
              <a:defRPr>
                <a:solidFill>
                  <a:srgbClr val="007400"/>
                </a:solidFill>
                <a:latin typeface="Bookman Old Style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769" y="1600200"/>
            <a:ext cx="8512631" cy="4876800"/>
          </a:xfrm>
          <a:solidFill>
            <a:schemeClr val="bg1"/>
          </a:solidFill>
          <a:ln w="15875">
            <a:solidFill>
              <a:srgbClr val="007400"/>
            </a:solidFill>
          </a:ln>
        </p:spPr>
        <p:txBody>
          <a:bodyPr/>
          <a:lstStyle>
            <a:lvl1pPr marL="342900" indent="-342900">
              <a:spcAft>
                <a:spcPts val="1200"/>
              </a:spcAft>
              <a:buClr>
                <a:srgbClr val="007400"/>
              </a:buClr>
              <a:buFont typeface="Wingdings" pitchFamily="2" charset="2"/>
              <a:buChar char="§"/>
              <a:defRPr sz="2800"/>
            </a:lvl1pPr>
            <a:lvl2pPr marL="742950" indent="-285750">
              <a:spcAft>
                <a:spcPts val="1200"/>
              </a:spcAft>
              <a:buClr>
                <a:srgbClr val="007400"/>
              </a:buClr>
              <a:buFont typeface="Wingdings" pitchFamily="2" charset="2"/>
              <a:buChar char="§"/>
              <a:defRPr sz="2600"/>
            </a:lvl2pPr>
            <a:lvl3pPr marL="1143000" indent="-228600">
              <a:spcAft>
                <a:spcPts val="1200"/>
              </a:spcAft>
              <a:buClr>
                <a:srgbClr val="007400"/>
              </a:buClr>
              <a:buFont typeface="Wingdings" pitchFamily="2" charset="2"/>
              <a:buChar char="§"/>
              <a:defRPr/>
            </a:lvl3pPr>
            <a:lvl4pPr marL="1600200" indent="-228600">
              <a:buClr>
                <a:srgbClr val="007400"/>
              </a:buClr>
              <a:buFont typeface="Wingdings" pitchFamily="2" charset="2"/>
              <a:buChar char="§"/>
              <a:defRPr/>
            </a:lvl4pPr>
            <a:lvl5pPr marL="2057400" indent="-228600">
              <a:buClr>
                <a:srgbClr val="007400"/>
              </a:buClr>
              <a:buFont typeface="Wingdings" pitchFamily="2" charset="2"/>
              <a:buChar char="§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20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11-</a:t>
            </a:r>
            <a:fld id="{CD4B0D4A-7096-4812-89F0-376F3E447EB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41301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34200" y="645477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r>
              <a:rPr lang="en-US" altLang="en-US"/>
              <a:t>11-</a:t>
            </a:r>
            <a:fld id="{38568D64-E276-49E4-BA9A-9D04E52D810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" pitchFamily="34" charset="0"/>
          <a:ea typeface="MS PGothic" pitchFamily="34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ea typeface="MS PGothic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ea typeface="MS PGothic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ea typeface="MS PGothic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ea typeface="MS PGothic" pitchFamily="3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MS PGothic" pitchFamily="34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MS PGothic" pitchFamily="34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MS PGothic" pitchFamily="34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MS PGothic" pitchFamily="34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MS PGothic" pitchFamily="34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53000" y="2057400"/>
            <a:ext cx="3962400" cy="1371600"/>
          </a:xfrm>
          <a:noFill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>
            <a:normAutofit fontScale="90000"/>
          </a:bodyPr>
          <a:lstStyle>
            <a:lvl1pPr eaLnBrk="0" hangingPunct="0"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en-US">
                <a:solidFill>
                  <a:srgbClr val="007400"/>
                </a:solidFill>
                <a:latin typeface="Bookman Old Style" charset="0"/>
              </a:rPr>
              <a:t>Chapter 11</a:t>
            </a:r>
            <a:br>
              <a:rPr lang="en-US">
                <a:solidFill>
                  <a:srgbClr val="007400"/>
                </a:solidFill>
                <a:latin typeface="Bookman Old Style" charset="0"/>
              </a:rPr>
            </a:br>
            <a:endParaRPr lang="en-US">
              <a:solidFill>
                <a:srgbClr val="007400"/>
              </a:solidFill>
              <a:latin typeface="Bookman Old Style" charset="0"/>
            </a:endParaRPr>
          </a:p>
        </p:txBody>
      </p:sp>
      <p:sp>
        <p:nvSpPr>
          <p:cNvPr id="5125" name="Subtitle 2"/>
          <p:cNvSpPr>
            <a:spLocks noGrp="1"/>
          </p:cNvSpPr>
          <p:nvPr>
            <p:ph type="subTitle" idx="1"/>
          </p:nvPr>
        </p:nvSpPr>
        <p:spPr>
          <a:xfrm>
            <a:off x="5181600" y="3581400"/>
            <a:ext cx="3505200" cy="1828800"/>
          </a:xfrm>
          <a:ln w="9525"/>
          <a:extLst>
            <a:ext uri="{91240B29-F687-4F45-9708-019B960494DF}">
              <a14:hiddenLine xmlns:a14="http://schemas.microsoft.com/office/drawing/2010/main" w="19050" cap="rnd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/>
              <a:t>Psychosocial Development in    Early Childhood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Number Placeholder 5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altLang="en-US" sz="1200">
                <a:latin typeface="Times New Roman" pitchFamily="18" charset="0"/>
              </a:rPr>
              <a:t>11-</a:t>
            </a:r>
            <a:fld id="{44131059-E1FE-4A29-8E47-005DAF9542F5}" type="slidenum">
              <a:rPr lang="en-US" altLang="en-US" sz="1200">
                <a:latin typeface="Times New Roman" pitchFamily="18" charset="0"/>
              </a:rPr>
              <a:pPr eaLnBrk="1" hangingPunct="1"/>
              <a:t>10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417513" y="274638"/>
            <a:ext cx="8497887" cy="1173162"/>
          </a:xfrm>
          <a:ln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en-US" smtClean="0"/>
              <a:t>Cognitive Approach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>
          <a:xfrm>
            <a:off x="403225" y="1600200"/>
            <a:ext cx="8512175" cy="4876800"/>
          </a:xfrm>
          <a:ln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en-US" b="1" dirty="0" smtClean="0">
                <a:latin typeface="Calibri" pitchFamily="34" charset="0"/>
              </a:rPr>
              <a:t>Gender constancy</a:t>
            </a:r>
            <a:r>
              <a:rPr lang="en-US" altLang="en-US" dirty="0" smtClean="0">
                <a:latin typeface="Calibri" pitchFamily="34" charset="0"/>
              </a:rPr>
              <a:t>: Awareness that one will always be male or female.</a:t>
            </a:r>
          </a:p>
          <a:p>
            <a:pPr eaLnBrk="1" hangingPunct="1"/>
            <a:r>
              <a:rPr lang="en-US" altLang="en-US" b="1" dirty="0" smtClean="0">
                <a:latin typeface="Calibri" pitchFamily="34" charset="0"/>
              </a:rPr>
              <a:t>Gender-schema theory</a:t>
            </a:r>
            <a:r>
              <a:rPr lang="en-US" altLang="en-US" dirty="0" smtClean="0">
                <a:latin typeface="Calibri" pitchFamily="34" charset="0"/>
              </a:rPr>
              <a:t>: Children socialize themselves in their gender roles by developing a mentally organized network of information about what it means to be male or female in a particular culture.</a:t>
            </a:r>
          </a:p>
          <a:p>
            <a:pPr eaLnBrk="1" hangingPunct="1"/>
            <a:endParaRPr lang="en-US" altLang="en-US" dirty="0" smtClean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lide Number Placeholder 5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altLang="en-US" sz="1200">
                <a:latin typeface="Times New Roman" pitchFamily="18" charset="0"/>
              </a:rPr>
              <a:t>11-</a:t>
            </a:r>
            <a:fld id="{AF129872-96F4-452D-AFB6-6DE34DF04BAB}" type="slidenum">
              <a:rPr lang="en-US" altLang="en-US" sz="1200">
                <a:latin typeface="Times New Roman" pitchFamily="18" charset="0"/>
              </a:rPr>
              <a:pPr eaLnBrk="1" hangingPunct="1"/>
              <a:t>11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417513" y="274638"/>
            <a:ext cx="8497887" cy="1173162"/>
          </a:xfrm>
          <a:ln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en-US" smtClean="0"/>
              <a:t>Social Cognitive Theory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>
          <a:xfrm>
            <a:off x="403225" y="1600200"/>
            <a:ext cx="8512175" cy="4876800"/>
          </a:xfrm>
          <a:ln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en-US" b="1" dirty="0" smtClean="0">
                <a:latin typeface="Calibri" pitchFamily="34" charset="0"/>
              </a:rPr>
              <a:t>Social cognitive theory</a:t>
            </a:r>
            <a:r>
              <a:rPr lang="en-US" altLang="en-US" dirty="0" smtClean="0">
                <a:latin typeface="Calibri" pitchFamily="34" charset="0"/>
              </a:rPr>
              <a:t>: Children learn gender roles through socialization.</a:t>
            </a:r>
          </a:p>
          <a:p>
            <a:pPr lvl="1" eaLnBrk="1" hangingPunct="1"/>
            <a:r>
              <a:rPr lang="en-US" altLang="en-US" dirty="0" smtClean="0">
                <a:latin typeface="Calibri" pitchFamily="34" charset="0"/>
              </a:rPr>
              <a:t>Family influences</a:t>
            </a:r>
          </a:p>
          <a:p>
            <a:pPr lvl="1" eaLnBrk="1" hangingPunct="1"/>
            <a:r>
              <a:rPr lang="en-US" altLang="en-US" dirty="0" smtClean="0">
                <a:latin typeface="Calibri" pitchFamily="34" charset="0"/>
              </a:rPr>
              <a:t>Peer influences</a:t>
            </a:r>
          </a:p>
          <a:p>
            <a:pPr lvl="1" eaLnBrk="1" hangingPunct="1"/>
            <a:r>
              <a:rPr lang="en-US" altLang="en-US" dirty="0" smtClean="0">
                <a:latin typeface="Calibri" pitchFamily="34" charset="0"/>
              </a:rPr>
              <a:t>Cultural influences</a:t>
            </a:r>
          </a:p>
          <a:p>
            <a:pPr lvl="2" eaLnBrk="1" hangingPunct="1"/>
            <a:r>
              <a:rPr lang="en-US" altLang="en-US" dirty="0" smtClean="0">
                <a:latin typeface="Calibri" pitchFamily="34" charset="0"/>
              </a:rPr>
              <a:t>Biosocial theory - Psychological aspects of gender arise from interaction between the physical characteristics of the sexes.</a:t>
            </a:r>
          </a:p>
          <a:p>
            <a:pPr eaLnBrk="1" hangingPunct="1"/>
            <a:endParaRPr lang="en-US" altLang="en-US" dirty="0" smtClean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Number Placeholder 5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altLang="en-US" sz="1200">
                <a:latin typeface="Times New Roman" pitchFamily="18" charset="0"/>
              </a:rPr>
              <a:t>11-</a:t>
            </a:r>
            <a:fld id="{B85276C5-F78E-4D38-97E9-F172FD7FA407}" type="slidenum">
              <a:rPr lang="en-US" altLang="en-US" sz="1200">
                <a:latin typeface="Times New Roman" pitchFamily="18" charset="0"/>
              </a:rPr>
              <a:pPr eaLnBrk="1" hangingPunct="1"/>
              <a:t>12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417513" y="274638"/>
            <a:ext cx="8497887" cy="1173162"/>
          </a:xfrm>
          <a:ln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en-US" smtClean="0"/>
              <a:t>Initiative versus Guilt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403225" y="1600200"/>
            <a:ext cx="8512175" cy="4876800"/>
          </a:xfrm>
          <a:ln>
            <a:miter lim="800000"/>
            <a:headEnd/>
            <a:tailEnd/>
          </a:ln>
        </p:spPr>
        <p:txBody>
          <a:bodyPr/>
          <a:lstStyle/>
          <a:p>
            <a:pPr marL="0" indent="0" eaLnBrk="1" hangingPunct="1">
              <a:buNone/>
            </a:pPr>
            <a:r>
              <a:rPr lang="en-CA" altLang="en-US" dirty="0" smtClean="0">
                <a:latin typeface="Calibri" pitchFamily="34" charset="0"/>
              </a:rPr>
              <a:t>Erikson’s Third stage</a:t>
            </a:r>
          </a:p>
          <a:p>
            <a:pPr eaLnBrk="1" hangingPunct="1"/>
            <a:r>
              <a:rPr lang="en-CA" altLang="en-US" dirty="0" smtClean="0">
                <a:latin typeface="Calibri" pitchFamily="34" charset="0"/>
              </a:rPr>
              <a:t>Balancing </a:t>
            </a:r>
            <a:r>
              <a:rPr lang="en-CA" altLang="en-US" dirty="0" smtClean="0">
                <a:latin typeface="Calibri" pitchFamily="34" charset="0"/>
              </a:rPr>
              <a:t>the urge to pursue goals with moral reservations may </a:t>
            </a:r>
            <a:r>
              <a:rPr lang="en-US" altLang="en-US" dirty="0" smtClean="0">
                <a:latin typeface="Calibri" pitchFamily="34" charset="0"/>
              </a:rPr>
              <a:t>prevent carrying them out.</a:t>
            </a:r>
          </a:p>
          <a:p>
            <a:pPr eaLnBrk="1" hangingPunct="1"/>
            <a:r>
              <a:rPr lang="en-US" altLang="en-US" dirty="0" smtClean="0">
                <a:latin typeface="Calibri" pitchFamily="34" charset="0"/>
              </a:rPr>
              <a:t>Conflict </a:t>
            </a:r>
            <a:r>
              <a:rPr lang="en-CA" altLang="en-US" dirty="0" smtClean="0">
                <a:latin typeface="Calibri" pitchFamily="34" charset="0"/>
              </a:rPr>
              <a:t>arises from: </a:t>
            </a:r>
          </a:p>
          <a:p>
            <a:pPr lvl="1" eaLnBrk="1" hangingPunct="1"/>
            <a:r>
              <a:rPr lang="en-CA" altLang="en-US" dirty="0" smtClean="0">
                <a:latin typeface="Calibri" pitchFamily="34" charset="0"/>
              </a:rPr>
              <a:t>The growing sense of purpose which spurs a child to plan and carry out activities</a:t>
            </a:r>
          </a:p>
          <a:p>
            <a:pPr lvl="1" eaLnBrk="1" hangingPunct="1"/>
            <a:r>
              <a:rPr lang="en-CA" altLang="en-US" dirty="0" smtClean="0">
                <a:latin typeface="Calibri" pitchFamily="34" charset="0"/>
              </a:rPr>
              <a:t>The growing pangs of conscience the child may have about  the plans</a:t>
            </a:r>
            <a:endParaRPr lang="en-US" altLang="en-US" dirty="0" smtClean="0">
              <a:latin typeface="Calibri" pitchFamily="34" charset="0"/>
            </a:endParaRPr>
          </a:p>
          <a:p>
            <a:pPr eaLnBrk="1" hangingPunct="1"/>
            <a:endParaRPr lang="en-US" altLang="en-US" dirty="0" smtClean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Slide Number Placeholder 5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altLang="en-US" sz="1200">
                <a:latin typeface="Times New Roman" pitchFamily="18" charset="0"/>
              </a:rPr>
              <a:t>14-</a:t>
            </a:r>
            <a:fld id="{D99CB837-ABD2-4AAD-808C-5F4DB7807C2D}" type="slidenum">
              <a:rPr lang="en-US" altLang="en-US" sz="1200">
                <a:latin typeface="Times New Roman" pitchFamily="18" charset="0"/>
              </a:rPr>
              <a:pPr eaLnBrk="1" hangingPunct="1"/>
              <a:t>13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417513" y="274638"/>
            <a:ext cx="8497887" cy="1173162"/>
          </a:xfrm>
          <a:ln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en-US" smtClean="0"/>
              <a:t>Industry versus Inferiority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403225" y="1600200"/>
            <a:ext cx="8512175" cy="4876800"/>
          </a:xfrm>
          <a:ln>
            <a:miter lim="800000"/>
            <a:headEnd/>
            <a:tailEnd/>
          </a:ln>
        </p:spPr>
        <p:txBody>
          <a:bodyPr/>
          <a:lstStyle/>
          <a:p>
            <a:pPr marL="0" indent="0" eaLnBrk="1" hangingPunct="1">
              <a:buNone/>
            </a:pPr>
            <a:r>
              <a:rPr lang="en-US" altLang="en-US" dirty="0" smtClean="0">
                <a:latin typeface="Calibri" pitchFamily="34" charset="0"/>
              </a:rPr>
              <a:t>Erikson</a:t>
            </a:r>
            <a:r>
              <a:rPr lang="ja-JP" altLang="en-US" dirty="0" smtClean="0">
                <a:latin typeface="Calibri" pitchFamily="34" charset="0"/>
              </a:rPr>
              <a:t>’</a:t>
            </a:r>
            <a:r>
              <a:rPr lang="en-US" altLang="ja-JP" dirty="0" smtClean="0">
                <a:latin typeface="Calibri" pitchFamily="34" charset="0"/>
              </a:rPr>
              <a:t>s fourth </a:t>
            </a:r>
            <a:r>
              <a:rPr lang="en-US" altLang="ja-JP" dirty="0" smtClean="0">
                <a:latin typeface="Calibri" pitchFamily="34" charset="0"/>
              </a:rPr>
              <a:t>stage</a:t>
            </a:r>
            <a:endParaRPr lang="en-US" altLang="ja-JP" dirty="0" smtClean="0">
              <a:latin typeface="Calibri" pitchFamily="34" charset="0"/>
            </a:endParaRPr>
          </a:p>
          <a:p>
            <a:pPr eaLnBrk="1" hangingPunct="1"/>
            <a:r>
              <a:rPr lang="en-US" altLang="en-US" dirty="0" smtClean="0">
                <a:latin typeface="Calibri" pitchFamily="34" charset="0"/>
              </a:rPr>
              <a:t>Children must learn the productive skills their culture requires or else face feelings of inferiority.</a:t>
            </a:r>
          </a:p>
          <a:p>
            <a:pPr eaLnBrk="1" hangingPunct="1"/>
            <a:r>
              <a:rPr lang="en-US" altLang="en-US" dirty="0" smtClean="0">
                <a:latin typeface="Calibri" pitchFamily="34" charset="0"/>
              </a:rPr>
              <a:t>Parents strongly influence a child's belief about competence.</a:t>
            </a:r>
          </a:p>
          <a:p>
            <a:pPr eaLnBrk="1" hangingPunct="1"/>
            <a:endParaRPr lang="en-US" altLang="en-US" dirty="0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0923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Slide Number Placeholder 5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altLang="en-US" sz="1200">
                <a:latin typeface="Times New Roman" pitchFamily="18" charset="0"/>
              </a:rPr>
              <a:t>11-</a:t>
            </a:r>
            <a:fld id="{ECBB118B-DB27-4189-89D3-95EF8A0E496D}" type="slidenum">
              <a:rPr lang="en-US" altLang="en-US" sz="1200">
                <a:latin typeface="Times New Roman" pitchFamily="18" charset="0"/>
              </a:rPr>
              <a:pPr eaLnBrk="1" hangingPunct="1"/>
              <a:t>14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417513" y="274638"/>
            <a:ext cx="8497887" cy="1173162"/>
          </a:xfrm>
          <a:ln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en-US" sz="4000" smtClean="0"/>
              <a:t>Understanding and Regulating Emotions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512175" cy="4876800"/>
          </a:xfrm>
          <a:ln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en-US" dirty="0" smtClean="0">
                <a:latin typeface="Calibri" pitchFamily="34" charset="0"/>
              </a:rPr>
              <a:t>Enables children to: </a:t>
            </a:r>
          </a:p>
          <a:p>
            <a:pPr lvl="1" eaLnBrk="1" hangingPunct="1"/>
            <a:r>
              <a:rPr lang="en-US" altLang="en-US" dirty="0" smtClean="0">
                <a:latin typeface="Calibri" pitchFamily="34" charset="0"/>
              </a:rPr>
              <a:t>Control their emotions</a:t>
            </a:r>
          </a:p>
          <a:p>
            <a:pPr lvl="1" eaLnBrk="1" hangingPunct="1"/>
            <a:r>
              <a:rPr lang="en-US" altLang="en-US" dirty="0" smtClean="0">
                <a:latin typeface="Calibri" pitchFamily="34" charset="0"/>
              </a:rPr>
              <a:t>Be sensitive to how others feel</a:t>
            </a:r>
          </a:p>
          <a:p>
            <a:pPr lvl="1" eaLnBrk="1" hangingPunct="1"/>
            <a:r>
              <a:rPr lang="en-US" altLang="en-US" dirty="0" smtClean="0">
                <a:latin typeface="Calibri" pitchFamily="34" charset="0"/>
              </a:rPr>
              <a:t>Guide their behavior</a:t>
            </a:r>
          </a:p>
          <a:p>
            <a:pPr lvl="1" eaLnBrk="1" hangingPunct="1"/>
            <a:r>
              <a:rPr lang="en-US" altLang="en-US" dirty="0" smtClean="0">
                <a:latin typeface="Calibri" pitchFamily="34" charset="0"/>
              </a:rPr>
              <a:t>Get along with others</a:t>
            </a:r>
          </a:p>
          <a:p>
            <a:pPr lvl="1" eaLnBrk="1" hangingPunct="1"/>
            <a:r>
              <a:rPr lang="en-US" altLang="en-US" dirty="0" smtClean="0">
                <a:latin typeface="Calibri" pitchFamily="34" charset="0"/>
              </a:rPr>
              <a:t>Adjust their responses to meet societal expectations</a:t>
            </a:r>
          </a:p>
          <a:p>
            <a:pPr eaLnBrk="1" hangingPunct="1"/>
            <a:endParaRPr lang="en-US" altLang="en-US" dirty="0" smtClean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Number Placeholder 5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altLang="en-US" sz="1200">
                <a:latin typeface="Times New Roman" pitchFamily="18" charset="0"/>
              </a:rPr>
              <a:t>11-</a:t>
            </a:r>
            <a:fld id="{A9CBA254-D38A-4BCC-BFF2-F85517C5A444}" type="slidenum">
              <a:rPr lang="en-US" altLang="en-US" sz="1200">
                <a:latin typeface="Times New Roman" pitchFamily="18" charset="0"/>
              </a:rPr>
              <a:pPr eaLnBrk="1" hangingPunct="1"/>
              <a:t>15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417513" y="274638"/>
            <a:ext cx="8497887" cy="1173162"/>
          </a:xfrm>
          <a:ln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en-US" sz="4000" smtClean="0"/>
              <a:t>Understanding and Regulating Emotions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85800" y="1743075"/>
            <a:ext cx="7315200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Key advances in Preschool children:</a:t>
            </a:r>
          </a:p>
          <a:p>
            <a:endParaRPr lang="en-US" sz="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Can talk about emotions and connect them to experiences and desires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 smtClean="0"/>
              <a:t>Can read other’s emotions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Shift in understanding emotions between 5 to 7 years old.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Multiple influences on others’ emotions.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Internalizing emotions about self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Slide Number Placeholder 5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altLang="en-US" sz="1200">
                <a:latin typeface="Times New Roman" pitchFamily="18" charset="0"/>
              </a:rPr>
              <a:t>14-</a:t>
            </a:r>
            <a:fld id="{1D0E9B26-5E06-43FF-8986-F419D2C3F147}" type="slidenum">
              <a:rPr lang="en-US" altLang="en-US" sz="1200">
                <a:latin typeface="Times New Roman" pitchFamily="18" charset="0"/>
              </a:rPr>
              <a:pPr eaLnBrk="1" hangingPunct="1"/>
              <a:t>16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7513" y="274638"/>
            <a:ext cx="8497887" cy="1173162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ea typeface="+mj-ea"/>
                <a:cs typeface="+mj-cs"/>
              </a:rPr>
              <a:t>Emotional Growth and Prosocial Behavior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403225" y="1600200"/>
            <a:ext cx="8512175" cy="4876800"/>
          </a:xfrm>
          <a:ln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en-US" dirty="0" smtClean="0">
                <a:latin typeface="Calibri" pitchFamily="34" charset="0"/>
              </a:rPr>
              <a:t>School-age children:</a:t>
            </a:r>
          </a:p>
          <a:p>
            <a:pPr lvl="1" eaLnBrk="1" hangingPunct="1"/>
            <a:r>
              <a:rPr lang="en-US" altLang="en-US" dirty="0" smtClean="0">
                <a:latin typeface="Calibri" pitchFamily="34" charset="0"/>
              </a:rPr>
              <a:t>Are aware of feelings like shame and pride</a:t>
            </a:r>
          </a:p>
          <a:p>
            <a:pPr lvl="1" eaLnBrk="1" hangingPunct="1"/>
            <a:r>
              <a:rPr lang="en-US" altLang="en-US" dirty="0" smtClean="0">
                <a:latin typeface="Calibri" pitchFamily="34" charset="0"/>
              </a:rPr>
              <a:t>Can differentiate between guilt and shame</a:t>
            </a:r>
          </a:p>
          <a:p>
            <a:pPr lvl="1" eaLnBrk="1" hangingPunct="1"/>
            <a:r>
              <a:rPr lang="en-US" altLang="en-US" dirty="0" smtClean="0">
                <a:latin typeface="Calibri" pitchFamily="34" charset="0"/>
              </a:rPr>
              <a:t>Understand their culture</a:t>
            </a:r>
            <a:r>
              <a:rPr lang="ja-JP" altLang="en-US" dirty="0" smtClean="0">
                <a:latin typeface="Calibri" pitchFamily="34" charset="0"/>
              </a:rPr>
              <a:t>’</a:t>
            </a:r>
            <a:r>
              <a:rPr lang="en-US" altLang="ja-JP" dirty="0" smtClean="0">
                <a:latin typeface="Calibri" pitchFamily="34" charset="0"/>
              </a:rPr>
              <a:t>s rules for acceptable emotional expression</a:t>
            </a:r>
          </a:p>
          <a:p>
            <a:pPr lvl="1" eaLnBrk="1" hangingPunct="1"/>
            <a:r>
              <a:rPr lang="en-US" altLang="en-US" dirty="0" smtClean="0">
                <a:latin typeface="Calibri" pitchFamily="34" charset="0"/>
              </a:rPr>
              <a:t>Become inclined to prosocial behavior</a:t>
            </a:r>
          </a:p>
          <a:p>
            <a:pPr lvl="2" eaLnBrk="1" hangingPunct="1"/>
            <a:r>
              <a:rPr lang="en-US" altLang="en-US" dirty="0" smtClean="0">
                <a:latin typeface="Calibri" pitchFamily="34" charset="0"/>
              </a:rPr>
              <a:t>Act appropriately in social situations </a:t>
            </a:r>
          </a:p>
          <a:p>
            <a:pPr lvl="2" eaLnBrk="1" hangingPunct="1"/>
            <a:r>
              <a:rPr lang="en-US" altLang="en-US" dirty="0" smtClean="0">
                <a:latin typeface="Calibri" pitchFamily="34" charset="0"/>
              </a:rPr>
              <a:t>Cope with problems constructively</a:t>
            </a:r>
          </a:p>
          <a:p>
            <a:pPr eaLnBrk="1" hangingPunct="1"/>
            <a:endParaRPr lang="en-US" altLang="en-US" dirty="0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8201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Slide Number Placeholder 5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altLang="en-US" sz="1200">
                <a:latin typeface="Times New Roman" pitchFamily="18" charset="0"/>
              </a:rPr>
              <a:t>11-</a:t>
            </a:r>
            <a:fld id="{EC224742-3A09-4905-BF2C-A5FBC4A1AB83}" type="slidenum">
              <a:rPr lang="en-US" altLang="en-US" sz="1200">
                <a:latin typeface="Times New Roman" pitchFamily="18" charset="0"/>
              </a:rPr>
              <a:pPr eaLnBrk="1" hangingPunct="1"/>
              <a:t>17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38914" name="Title 1"/>
          <p:cNvSpPr>
            <a:spLocks noGrp="1"/>
          </p:cNvSpPr>
          <p:nvPr>
            <p:ph type="title"/>
          </p:nvPr>
        </p:nvSpPr>
        <p:spPr>
          <a:xfrm>
            <a:off x="417513" y="274638"/>
            <a:ext cx="8497887" cy="1173162"/>
          </a:xfrm>
          <a:ln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en-US" smtClean="0"/>
              <a:t>Parenting Styles</a:t>
            </a:r>
          </a:p>
        </p:txBody>
      </p:sp>
      <p:grpSp>
        <p:nvGrpSpPr>
          <p:cNvPr id="15" name="Group 14"/>
          <p:cNvGrpSpPr>
            <a:grpSpLocks/>
          </p:cNvGrpSpPr>
          <p:nvPr/>
        </p:nvGrpSpPr>
        <p:grpSpPr bwMode="auto">
          <a:xfrm>
            <a:off x="457200" y="1697038"/>
            <a:ext cx="8458200" cy="1077912"/>
            <a:chOff x="457200" y="1696367"/>
            <a:chExt cx="8458200" cy="1078920"/>
          </a:xfrm>
        </p:grpSpPr>
        <p:sp>
          <p:nvSpPr>
            <p:cNvPr id="7" name="Rectangle 6"/>
            <p:cNvSpPr/>
            <p:nvPr/>
          </p:nvSpPr>
          <p:spPr>
            <a:xfrm>
              <a:off x="457200" y="2095202"/>
              <a:ext cx="8458200" cy="680085"/>
            </a:xfrm>
            <a:prstGeom prst="rect">
              <a:avLst/>
            </a:prstGeom>
          </p:spPr>
          <p:style>
            <a:lnRef idx="2">
              <a:schemeClr val="accent3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8" name="Freeform 7"/>
            <p:cNvSpPr/>
            <p:nvPr/>
          </p:nvSpPr>
          <p:spPr>
            <a:xfrm>
              <a:off x="879475" y="1696367"/>
              <a:ext cx="5921375" cy="797670"/>
            </a:xfrm>
            <a:custGeom>
              <a:avLst/>
              <a:gdLst>
                <a:gd name="connsiteX0" fmla="*/ 0 w 5920740"/>
                <a:gd name="connsiteY0" fmla="*/ 132843 h 797040"/>
                <a:gd name="connsiteX1" fmla="*/ 132843 w 5920740"/>
                <a:gd name="connsiteY1" fmla="*/ 0 h 797040"/>
                <a:gd name="connsiteX2" fmla="*/ 5787897 w 5920740"/>
                <a:gd name="connsiteY2" fmla="*/ 0 h 797040"/>
                <a:gd name="connsiteX3" fmla="*/ 5920740 w 5920740"/>
                <a:gd name="connsiteY3" fmla="*/ 132843 h 797040"/>
                <a:gd name="connsiteX4" fmla="*/ 5920740 w 5920740"/>
                <a:gd name="connsiteY4" fmla="*/ 664197 h 797040"/>
                <a:gd name="connsiteX5" fmla="*/ 5787897 w 5920740"/>
                <a:gd name="connsiteY5" fmla="*/ 797040 h 797040"/>
                <a:gd name="connsiteX6" fmla="*/ 132843 w 5920740"/>
                <a:gd name="connsiteY6" fmla="*/ 797040 h 797040"/>
                <a:gd name="connsiteX7" fmla="*/ 0 w 5920740"/>
                <a:gd name="connsiteY7" fmla="*/ 664197 h 797040"/>
                <a:gd name="connsiteX8" fmla="*/ 0 w 5920740"/>
                <a:gd name="connsiteY8" fmla="*/ 132843 h 7970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920740" h="797040">
                  <a:moveTo>
                    <a:pt x="0" y="132843"/>
                  </a:moveTo>
                  <a:cubicBezTo>
                    <a:pt x="0" y="59476"/>
                    <a:pt x="59476" y="0"/>
                    <a:pt x="132843" y="0"/>
                  </a:cubicBezTo>
                  <a:lnTo>
                    <a:pt x="5787897" y="0"/>
                  </a:lnTo>
                  <a:cubicBezTo>
                    <a:pt x="5861264" y="0"/>
                    <a:pt x="5920740" y="59476"/>
                    <a:pt x="5920740" y="132843"/>
                  </a:cubicBezTo>
                  <a:lnTo>
                    <a:pt x="5920740" y="664197"/>
                  </a:lnTo>
                  <a:cubicBezTo>
                    <a:pt x="5920740" y="737564"/>
                    <a:pt x="5861264" y="797040"/>
                    <a:pt x="5787897" y="797040"/>
                  </a:cubicBezTo>
                  <a:lnTo>
                    <a:pt x="132843" y="797040"/>
                  </a:lnTo>
                  <a:cubicBezTo>
                    <a:pt x="59476" y="797040"/>
                    <a:pt x="0" y="737564"/>
                    <a:pt x="0" y="664197"/>
                  </a:cubicBezTo>
                  <a:lnTo>
                    <a:pt x="0" y="132843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262698" tIns="38908" rIns="262698" bIns="38908" spcCol="1270" anchor="ctr"/>
            <a:lstStyle/>
            <a:p>
              <a:pPr defTabSz="8001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b="1" dirty="0"/>
                <a:t>Authoritarian parenting</a:t>
              </a:r>
              <a:r>
                <a:rPr lang="en-US" dirty="0"/>
                <a:t>:</a:t>
              </a:r>
              <a:r>
                <a:rPr lang="en-US" b="1" dirty="0"/>
                <a:t> </a:t>
              </a:r>
              <a:r>
                <a:rPr lang="en-US" dirty="0"/>
                <a:t>Emphasizes control and obedience.</a:t>
              </a:r>
            </a:p>
          </p:txBody>
        </p:sp>
      </p:grpSp>
      <p:grpSp>
        <p:nvGrpSpPr>
          <p:cNvPr id="16" name="Group 15"/>
          <p:cNvGrpSpPr>
            <a:grpSpLocks/>
          </p:cNvGrpSpPr>
          <p:nvPr/>
        </p:nvGrpSpPr>
        <p:grpSpPr bwMode="auto">
          <a:xfrm>
            <a:off x="457200" y="2921000"/>
            <a:ext cx="8458200" cy="1079500"/>
            <a:chOff x="457200" y="2921087"/>
            <a:chExt cx="8458200" cy="1078920"/>
          </a:xfrm>
        </p:grpSpPr>
        <p:sp>
          <p:nvSpPr>
            <p:cNvPr id="9" name="Rectangle 8"/>
            <p:cNvSpPr/>
            <p:nvPr/>
          </p:nvSpPr>
          <p:spPr>
            <a:xfrm>
              <a:off x="457200" y="3319336"/>
              <a:ext cx="8458200" cy="680671"/>
            </a:xfrm>
            <a:prstGeom prst="rect">
              <a:avLst/>
            </a:prstGeom>
          </p:spPr>
          <p:style>
            <a:lnRef idx="2">
              <a:schemeClr val="accent3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0" name="Freeform 9"/>
            <p:cNvSpPr/>
            <p:nvPr/>
          </p:nvSpPr>
          <p:spPr>
            <a:xfrm>
              <a:off x="879475" y="2921087"/>
              <a:ext cx="5921375" cy="796497"/>
            </a:xfrm>
            <a:custGeom>
              <a:avLst/>
              <a:gdLst>
                <a:gd name="connsiteX0" fmla="*/ 0 w 5920740"/>
                <a:gd name="connsiteY0" fmla="*/ 132843 h 797040"/>
                <a:gd name="connsiteX1" fmla="*/ 132843 w 5920740"/>
                <a:gd name="connsiteY1" fmla="*/ 0 h 797040"/>
                <a:gd name="connsiteX2" fmla="*/ 5787897 w 5920740"/>
                <a:gd name="connsiteY2" fmla="*/ 0 h 797040"/>
                <a:gd name="connsiteX3" fmla="*/ 5920740 w 5920740"/>
                <a:gd name="connsiteY3" fmla="*/ 132843 h 797040"/>
                <a:gd name="connsiteX4" fmla="*/ 5920740 w 5920740"/>
                <a:gd name="connsiteY4" fmla="*/ 664197 h 797040"/>
                <a:gd name="connsiteX5" fmla="*/ 5787897 w 5920740"/>
                <a:gd name="connsiteY5" fmla="*/ 797040 h 797040"/>
                <a:gd name="connsiteX6" fmla="*/ 132843 w 5920740"/>
                <a:gd name="connsiteY6" fmla="*/ 797040 h 797040"/>
                <a:gd name="connsiteX7" fmla="*/ 0 w 5920740"/>
                <a:gd name="connsiteY7" fmla="*/ 664197 h 797040"/>
                <a:gd name="connsiteX8" fmla="*/ 0 w 5920740"/>
                <a:gd name="connsiteY8" fmla="*/ 132843 h 7970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920740" h="797040">
                  <a:moveTo>
                    <a:pt x="0" y="132843"/>
                  </a:moveTo>
                  <a:cubicBezTo>
                    <a:pt x="0" y="59476"/>
                    <a:pt x="59476" y="0"/>
                    <a:pt x="132843" y="0"/>
                  </a:cubicBezTo>
                  <a:lnTo>
                    <a:pt x="5787897" y="0"/>
                  </a:lnTo>
                  <a:cubicBezTo>
                    <a:pt x="5861264" y="0"/>
                    <a:pt x="5920740" y="59476"/>
                    <a:pt x="5920740" y="132843"/>
                  </a:cubicBezTo>
                  <a:lnTo>
                    <a:pt x="5920740" y="664197"/>
                  </a:lnTo>
                  <a:cubicBezTo>
                    <a:pt x="5920740" y="737564"/>
                    <a:pt x="5861264" y="797040"/>
                    <a:pt x="5787897" y="797040"/>
                  </a:cubicBezTo>
                  <a:lnTo>
                    <a:pt x="132843" y="797040"/>
                  </a:lnTo>
                  <a:cubicBezTo>
                    <a:pt x="59476" y="797040"/>
                    <a:pt x="0" y="737564"/>
                    <a:pt x="0" y="664197"/>
                  </a:cubicBezTo>
                  <a:lnTo>
                    <a:pt x="0" y="132843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262698" tIns="38908" rIns="262698" bIns="38908" spcCol="1270" anchor="ctr"/>
            <a:lstStyle/>
            <a:p>
              <a:pPr defTabSz="8001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b="1" dirty="0"/>
                <a:t>Permissive parenting</a:t>
              </a:r>
              <a:r>
                <a:rPr lang="en-US" dirty="0"/>
                <a:t>:</a:t>
              </a:r>
              <a:r>
                <a:rPr lang="en-US" b="1" dirty="0"/>
                <a:t> </a:t>
              </a:r>
              <a:r>
                <a:rPr lang="en-US" dirty="0"/>
                <a:t>Emphasizes self-expression and self-regulation.</a:t>
              </a:r>
            </a:p>
          </p:txBody>
        </p:sp>
      </p:grpSp>
      <p:grpSp>
        <p:nvGrpSpPr>
          <p:cNvPr id="17" name="Group 16"/>
          <p:cNvGrpSpPr>
            <a:grpSpLocks/>
          </p:cNvGrpSpPr>
          <p:nvPr/>
        </p:nvGrpSpPr>
        <p:grpSpPr bwMode="auto">
          <a:xfrm>
            <a:off x="457200" y="4102100"/>
            <a:ext cx="8458200" cy="1122363"/>
            <a:chOff x="457200" y="4101753"/>
            <a:chExt cx="8458200" cy="1122975"/>
          </a:xfrm>
        </p:grpSpPr>
        <p:sp>
          <p:nvSpPr>
            <p:cNvPr id="11" name="Rectangle 10"/>
            <p:cNvSpPr/>
            <p:nvPr/>
          </p:nvSpPr>
          <p:spPr>
            <a:xfrm>
              <a:off x="457200" y="4544908"/>
              <a:ext cx="8458200" cy="679820"/>
            </a:xfrm>
            <a:prstGeom prst="rect">
              <a:avLst/>
            </a:prstGeom>
          </p:spPr>
          <p:style>
            <a:lnRef idx="2">
              <a:schemeClr val="accent3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914400" y="4101753"/>
              <a:ext cx="5921375" cy="797360"/>
            </a:xfrm>
            <a:custGeom>
              <a:avLst/>
              <a:gdLst>
                <a:gd name="connsiteX0" fmla="*/ 0 w 5920740"/>
                <a:gd name="connsiteY0" fmla="*/ 132843 h 797040"/>
                <a:gd name="connsiteX1" fmla="*/ 132843 w 5920740"/>
                <a:gd name="connsiteY1" fmla="*/ 0 h 797040"/>
                <a:gd name="connsiteX2" fmla="*/ 5787897 w 5920740"/>
                <a:gd name="connsiteY2" fmla="*/ 0 h 797040"/>
                <a:gd name="connsiteX3" fmla="*/ 5920740 w 5920740"/>
                <a:gd name="connsiteY3" fmla="*/ 132843 h 797040"/>
                <a:gd name="connsiteX4" fmla="*/ 5920740 w 5920740"/>
                <a:gd name="connsiteY4" fmla="*/ 664197 h 797040"/>
                <a:gd name="connsiteX5" fmla="*/ 5787897 w 5920740"/>
                <a:gd name="connsiteY5" fmla="*/ 797040 h 797040"/>
                <a:gd name="connsiteX6" fmla="*/ 132843 w 5920740"/>
                <a:gd name="connsiteY6" fmla="*/ 797040 h 797040"/>
                <a:gd name="connsiteX7" fmla="*/ 0 w 5920740"/>
                <a:gd name="connsiteY7" fmla="*/ 664197 h 797040"/>
                <a:gd name="connsiteX8" fmla="*/ 0 w 5920740"/>
                <a:gd name="connsiteY8" fmla="*/ 132843 h 7970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920740" h="797040">
                  <a:moveTo>
                    <a:pt x="0" y="132843"/>
                  </a:moveTo>
                  <a:cubicBezTo>
                    <a:pt x="0" y="59476"/>
                    <a:pt x="59476" y="0"/>
                    <a:pt x="132843" y="0"/>
                  </a:cubicBezTo>
                  <a:lnTo>
                    <a:pt x="5787897" y="0"/>
                  </a:lnTo>
                  <a:cubicBezTo>
                    <a:pt x="5861264" y="0"/>
                    <a:pt x="5920740" y="59476"/>
                    <a:pt x="5920740" y="132843"/>
                  </a:cubicBezTo>
                  <a:lnTo>
                    <a:pt x="5920740" y="664197"/>
                  </a:lnTo>
                  <a:cubicBezTo>
                    <a:pt x="5920740" y="737564"/>
                    <a:pt x="5861264" y="797040"/>
                    <a:pt x="5787897" y="797040"/>
                  </a:cubicBezTo>
                  <a:lnTo>
                    <a:pt x="132843" y="797040"/>
                  </a:lnTo>
                  <a:cubicBezTo>
                    <a:pt x="59476" y="797040"/>
                    <a:pt x="0" y="737564"/>
                    <a:pt x="0" y="664197"/>
                  </a:cubicBezTo>
                  <a:lnTo>
                    <a:pt x="0" y="132843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262698" tIns="38908" rIns="262698" bIns="38908" anchor="ctr"/>
            <a:lstStyle>
              <a:lvl1pPr defTabSz="800100" eaLnBrk="0" hangingPunct="0"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1pPr>
              <a:lvl2pPr marL="742950" indent="-285750" defTabSz="800100" eaLnBrk="0" hangingPunct="0"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2pPr>
              <a:lvl3pPr marL="1143000" indent="-228600" defTabSz="800100" eaLnBrk="0" hangingPunct="0"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3pPr>
              <a:lvl4pPr marL="1600200" indent="-228600" defTabSz="800100" eaLnBrk="0" hangingPunct="0"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4pPr>
              <a:lvl5pPr marL="2057400" indent="-228600" defTabSz="800100" eaLnBrk="0" hangingPunct="0"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5pPr>
              <a:lvl6pPr marL="2514600" indent="-228600" defTabSz="8001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6pPr>
              <a:lvl7pPr marL="2971800" indent="-228600" defTabSz="8001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7pPr>
              <a:lvl8pPr marL="3429000" indent="-228600" defTabSz="8001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8pPr>
              <a:lvl9pPr marL="3886200" indent="-228600" defTabSz="8001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9pPr>
            </a:lstStyle>
            <a:p>
              <a:pPr eaLnBrk="1" hangingPunct="1">
                <a:lnSpc>
                  <a:spcPct val="90000"/>
                </a:lnSpc>
                <a:spcAft>
                  <a:spcPct val="35000"/>
                </a:spcAft>
              </a:pPr>
              <a:r>
                <a:rPr lang="en-US" altLang="en-US" sz="1800" b="1">
                  <a:solidFill>
                    <a:srgbClr val="FFFFFF"/>
                  </a:solidFill>
                </a:rPr>
                <a:t>Authoritative parenting</a:t>
              </a:r>
              <a:r>
                <a:rPr lang="en-US" altLang="en-US" sz="1800">
                  <a:solidFill>
                    <a:srgbClr val="FFFFFF"/>
                  </a:solidFill>
                </a:rPr>
                <a:t>: Blends warmth and respect for a child</a:t>
              </a:r>
              <a:r>
                <a:rPr lang="ja-JP" altLang="en-US" sz="1800">
                  <a:solidFill>
                    <a:srgbClr val="FFFFFF"/>
                  </a:solidFill>
                </a:rPr>
                <a:t>’</a:t>
              </a:r>
              <a:r>
                <a:rPr lang="en-US" altLang="ja-JP" sz="1800">
                  <a:solidFill>
                    <a:srgbClr val="FFFFFF"/>
                  </a:solidFill>
                </a:rPr>
                <a:t>s individuality with an effort to instill social values.</a:t>
              </a:r>
              <a:endParaRPr lang="en-US" altLang="en-US" sz="1800">
                <a:solidFill>
                  <a:srgbClr val="FFFFFF"/>
                </a:solidFill>
              </a:endParaRPr>
            </a:p>
          </p:txBody>
        </p:sp>
      </p:grpSp>
      <p:grpSp>
        <p:nvGrpSpPr>
          <p:cNvPr id="18" name="Group 17"/>
          <p:cNvGrpSpPr>
            <a:grpSpLocks/>
          </p:cNvGrpSpPr>
          <p:nvPr/>
        </p:nvGrpSpPr>
        <p:grpSpPr bwMode="auto">
          <a:xfrm>
            <a:off x="457200" y="5370513"/>
            <a:ext cx="8458200" cy="1079500"/>
            <a:chOff x="457200" y="5370528"/>
            <a:chExt cx="8458200" cy="1078920"/>
          </a:xfrm>
        </p:grpSpPr>
        <p:sp>
          <p:nvSpPr>
            <p:cNvPr id="13" name="Rectangle 12"/>
            <p:cNvSpPr/>
            <p:nvPr/>
          </p:nvSpPr>
          <p:spPr>
            <a:xfrm>
              <a:off x="457200" y="5768776"/>
              <a:ext cx="8458200" cy="680672"/>
            </a:xfrm>
            <a:prstGeom prst="rect">
              <a:avLst/>
            </a:prstGeom>
          </p:spPr>
          <p:style>
            <a:lnRef idx="2">
              <a:schemeClr val="accent3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79475" y="5370528"/>
              <a:ext cx="5921375" cy="796497"/>
            </a:xfrm>
            <a:custGeom>
              <a:avLst/>
              <a:gdLst>
                <a:gd name="connsiteX0" fmla="*/ 0 w 5920740"/>
                <a:gd name="connsiteY0" fmla="*/ 132843 h 797040"/>
                <a:gd name="connsiteX1" fmla="*/ 132843 w 5920740"/>
                <a:gd name="connsiteY1" fmla="*/ 0 h 797040"/>
                <a:gd name="connsiteX2" fmla="*/ 5787897 w 5920740"/>
                <a:gd name="connsiteY2" fmla="*/ 0 h 797040"/>
                <a:gd name="connsiteX3" fmla="*/ 5920740 w 5920740"/>
                <a:gd name="connsiteY3" fmla="*/ 132843 h 797040"/>
                <a:gd name="connsiteX4" fmla="*/ 5920740 w 5920740"/>
                <a:gd name="connsiteY4" fmla="*/ 664197 h 797040"/>
                <a:gd name="connsiteX5" fmla="*/ 5787897 w 5920740"/>
                <a:gd name="connsiteY5" fmla="*/ 797040 h 797040"/>
                <a:gd name="connsiteX6" fmla="*/ 132843 w 5920740"/>
                <a:gd name="connsiteY6" fmla="*/ 797040 h 797040"/>
                <a:gd name="connsiteX7" fmla="*/ 0 w 5920740"/>
                <a:gd name="connsiteY7" fmla="*/ 664197 h 797040"/>
                <a:gd name="connsiteX8" fmla="*/ 0 w 5920740"/>
                <a:gd name="connsiteY8" fmla="*/ 132843 h 7970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920740" h="797040">
                  <a:moveTo>
                    <a:pt x="0" y="132843"/>
                  </a:moveTo>
                  <a:cubicBezTo>
                    <a:pt x="0" y="59476"/>
                    <a:pt x="59476" y="0"/>
                    <a:pt x="132843" y="0"/>
                  </a:cubicBezTo>
                  <a:lnTo>
                    <a:pt x="5787897" y="0"/>
                  </a:lnTo>
                  <a:cubicBezTo>
                    <a:pt x="5861264" y="0"/>
                    <a:pt x="5920740" y="59476"/>
                    <a:pt x="5920740" y="132843"/>
                  </a:cubicBezTo>
                  <a:lnTo>
                    <a:pt x="5920740" y="664197"/>
                  </a:lnTo>
                  <a:cubicBezTo>
                    <a:pt x="5920740" y="737564"/>
                    <a:pt x="5861264" y="797040"/>
                    <a:pt x="5787897" y="797040"/>
                  </a:cubicBezTo>
                  <a:lnTo>
                    <a:pt x="132843" y="797040"/>
                  </a:lnTo>
                  <a:cubicBezTo>
                    <a:pt x="59476" y="797040"/>
                    <a:pt x="0" y="737564"/>
                    <a:pt x="0" y="664197"/>
                  </a:cubicBezTo>
                  <a:lnTo>
                    <a:pt x="0" y="132843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262698" tIns="38908" rIns="262698" bIns="38908" spcCol="1270" anchor="ctr"/>
            <a:lstStyle/>
            <a:p>
              <a:pPr defTabSz="8001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b="1" dirty="0"/>
                <a:t>Neglectful, or uninvolved, parenting</a:t>
              </a:r>
              <a:r>
                <a:rPr lang="en-US" dirty="0"/>
                <a:t>: Parents focus on their own needs rather than on those of the child.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Number Placeholder 5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altLang="en-US" sz="1200">
                <a:latin typeface="Times New Roman" pitchFamily="18" charset="0"/>
              </a:rPr>
              <a:t>11-</a:t>
            </a:r>
            <a:fld id="{6315DA86-DB77-4ABB-B143-ECE0E8CE07C9}" type="slidenum">
              <a:rPr lang="en-US" altLang="en-US" sz="1200">
                <a:latin typeface="Times New Roman" pitchFamily="18" charset="0"/>
              </a:rPr>
              <a:pPr eaLnBrk="1" hangingPunct="1"/>
              <a:t>18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39938" name="Title 1"/>
          <p:cNvSpPr>
            <a:spLocks noGrp="1"/>
          </p:cNvSpPr>
          <p:nvPr>
            <p:ph type="title"/>
          </p:nvPr>
        </p:nvSpPr>
        <p:spPr>
          <a:xfrm>
            <a:off x="417513" y="274638"/>
            <a:ext cx="8497887" cy="1173162"/>
          </a:xfrm>
          <a:ln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en-US" sz="4000" smtClean="0"/>
              <a:t>Support and Criticisms of Baumrind</a:t>
            </a:r>
            <a:r>
              <a:rPr lang="ja-JP" altLang="en-US" sz="4000" smtClean="0"/>
              <a:t>’</a:t>
            </a:r>
            <a:r>
              <a:rPr lang="en-US" altLang="ja-JP" sz="4000" smtClean="0"/>
              <a:t>s Model</a:t>
            </a:r>
            <a:endParaRPr lang="en-US" altLang="en-US" sz="4000" smtClean="0"/>
          </a:p>
        </p:txBody>
      </p:sp>
      <p:grpSp>
        <p:nvGrpSpPr>
          <p:cNvPr id="13" name="Group 12"/>
          <p:cNvGrpSpPr>
            <a:grpSpLocks/>
          </p:cNvGrpSpPr>
          <p:nvPr/>
        </p:nvGrpSpPr>
        <p:grpSpPr bwMode="auto">
          <a:xfrm>
            <a:off x="457200" y="2038350"/>
            <a:ext cx="8458200" cy="1238250"/>
            <a:chOff x="457200" y="2038459"/>
            <a:chExt cx="8458200" cy="1238760"/>
          </a:xfrm>
        </p:grpSpPr>
        <p:sp>
          <p:nvSpPr>
            <p:cNvPr id="7" name="Rectangle 6"/>
            <p:cNvSpPr/>
            <p:nvPr/>
          </p:nvSpPr>
          <p:spPr>
            <a:xfrm>
              <a:off x="457200" y="2495847"/>
              <a:ext cx="8458200" cy="781372"/>
            </a:xfrm>
            <a:prstGeom prst="rect">
              <a:avLst/>
            </a:prstGeom>
          </p:spPr>
          <p:style>
            <a:lnRef idx="1">
              <a:schemeClr val="accent3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879475" y="2038459"/>
              <a:ext cx="5921375" cy="914777"/>
            </a:xfrm>
            <a:custGeom>
              <a:avLst/>
              <a:gdLst>
                <a:gd name="T0" fmla="*/ 0 w 5920740"/>
                <a:gd name="T1" fmla="*/ 152409 h 915120"/>
                <a:gd name="T2" fmla="*/ 152555 w 5920740"/>
                <a:gd name="T3" fmla="*/ 0 h 915120"/>
                <a:gd name="T4" fmla="*/ 5769455 w 5920740"/>
                <a:gd name="T5" fmla="*/ 0 h 915120"/>
                <a:gd name="T6" fmla="*/ 5922010 w 5920740"/>
                <a:gd name="T7" fmla="*/ 152409 h 915120"/>
                <a:gd name="T8" fmla="*/ 5922010 w 5920740"/>
                <a:gd name="T9" fmla="*/ 762025 h 915120"/>
                <a:gd name="T10" fmla="*/ 5769455 w 5920740"/>
                <a:gd name="T11" fmla="*/ 914434 h 915120"/>
                <a:gd name="T12" fmla="*/ 152555 w 5920740"/>
                <a:gd name="T13" fmla="*/ 914434 h 915120"/>
                <a:gd name="T14" fmla="*/ 0 w 5920740"/>
                <a:gd name="T15" fmla="*/ 762025 h 915120"/>
                <a:gd name="T16" fmla="*/ 0 w 5920740"/>
                <a:gd name="T17" fmla="*/ 152409 h 91512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5920740"/>
                <a:gd name="T28" fmla="*/ 0 h 915120"/>
                <a:gd name="T29" fmla="*/ 5920740 w 5920740"/>
                <a:gd name="T30" fmla="*/ 915120 h 91512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5920740" h="915120">
                  <a:moveTo>
                    <a:pt x="0" y="152523"/>
                  </a:moveTo>
                  <a:cubicBezTo>
                    <a:pt x="0" y="68287"/>
                    <a:pt x="68287" y="0"/>
                    <a:pt x="152523" y="0"/>
                  </a:cubicBezTo>
                  <a:lnTo>
                    <a:pt x="5768217" y="0"/>
                  </a:lnTo>
                  <a:cubicBezTo>
                    <a:pt x="5852453" y="0"/>
                    <a:pt x="5920740" y="68287"/>
                    <a:pt x="5920740" y="152523"/>
                  </a:cubicBezTo>
                  <a:lnTo>
                    <a:pt x="5920740" y="762597"/>
                  </a:lnTo>
                  <a:cubicBezTo>
                    <a:pt x="5920740" y="846833"/>
                    <a:pt x="5852453" y="915120"/>
                    <a:pt x="5768217" y="915120"/>
                  </a:cubicBezTo>
                  <a:lnTo>
                    <a:pt x="152523" y="915120"/>
                  </a:lnTo>
                  <a:cubicBezTo>
                    <a:pt x="68287" y="915120"/>
                    <a:pt x="0" y="846833"/>
                    <a:pt x="0" y="762597"/>
                  </a:cubicBezTo>
                  <a:lnTo>
                    <a:pt x="0" y="152523"/>
                  </a:lnTo>
                  <a:close/>
                </a:path>
              </a:pathLst>
            </a:custGeom>
            <a:gradFill rotWithShape="1">
              <a:gsLst>
                <a:gs pos="0">
                  <a:srgbClr val="9CC746"/>
                </a:gs>
                <a:gs pos="20000">
                  <a:srgbClr val="9BC348"/>
                </a:gs>
                <a:gs pos="100000">
                  <a:srgbClr val="769535"/>
                </a:gs>
              </a:gsLst>
              <a:lin ang="5400000"/>
            </a:gradFill>
            <a:ln>
              <a:noFill/>
            </a:ln>
            <a:effectLst>
              <a:outerShdw blurRad="40000" dist="23000" dir="5400000" rotWithShape="0">
                <a:srgbClr val="808080">
                  <a:alpha val="34998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268462" tIns="44672" rIns="268462" bIns="44672" anchor="ctr"/>
            <a:lstStyle/>
            <a:p>
              <a:pPr defTabSz="8001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dirty="0">
                  <a:solidFill>
                    <a:schemeClr val="lt1"/>
                  </a:solidFill>
                  <a:latin typeface="+mn-lt"/>
                  <a:ea typeface="+mn-ea"/>
                </a:rPr>
                <a:t>Seems to suggest that there is one right way to raise children.</a:t>
              </a:r>
            </a:p>
          </p:txBody>
        </p:sp>
      </p:grpSp>
      <p:grpSp>
        <p:nvGrpSpPr>
          <p:cNvPr id="14" name="Group 13"/>
          <p:cNvGrpSpPr>
            <a:grpSpLocks/>
          </p:cNvGrpSpPr>
          <p:nvPr/>
        </p:nvGrpSpPr>
        <p:grpSpPr bwMode="auto">
          <a:xfrm>
            <a:off x="457200" y="3444875"/>
            <a:ext cx="8458200" cy="1238250"/>
            <a:chOff x="457200" y="3444619"/>
            <a:chExt cx="8458200" cy="1238760"/>
          </a:xfrm>
        </p:grpSpPr>
        <p:sp>
          <p:nvSpPr>
            <p:cNvPr id="9" name="Rectangle 8"/>
            <p:cNvSpPr/>
            <p:nvPr/>
          </p:nvSpPr>
          <p:spPr>
            <a:xfrm>
              <a:off x="457200" y="3902007"/>
              <a:ext cx="8458200" cy="781372"/>
            </a:xfrm>
            <a:prstGeom prst="rect">
              <a:avLst/>
            </a:prstGeom>
          </p:spPr>
          <p:style>
            <a:lnRef idx="1">
              <a:schemeClr val="accent3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0" name="Freeform 9"/>
            <p:cNvSpPr>
              <a:spLocks/>
            </p:cNvSpPr>
            <p:nvPr/>
          </p:nvSpPr>
          <p:spPr bwMode="auto">
            <a:xfrm>
              <a:off x="879475" y="3444619"/>
              <a:ext cx="5921375" cy="914777"/>
            </a:xfrm>
            <a:custGeom>
              <a:avLst/>
              <a:gdLst>
                <a:gd name="T0" fmla="*/ 0 w 5920740"/>
                <a:gd name="T1" fmla="*/ 152409 h 915120"/>
                <a:gd name="T2" fmla="*/ 152555 w 5920740"/>
                <a:gd name="T3" fmla="*/ 0 h 915120"/>
                <a:gd name="T4" fmla="*/ 5769455 w 5920740"/>
                <a:gd name="T5" fmla="*/ 0 h 915120"/>
                <a:gd name="T6" fmla="*/ 5922010 w 5920740"/>
                <a:gd name="T7" fmla="*/ 152409 h 915120"/>
                <a:gd name="T8" fmla="*/ 5922010 w 5920740"/>
                <a:gd name="T9" fmla="*/ 762025 h 915120"/>
                <a:gd name="T10" fmla="*/ 5769455 w 5920740"/>
                <a:gd name="T11" fmla="*/ 914434 h 915120"/>
                <a:gd name="T12" fmla="*/ 152555 w 5920740"/>
                <a:gd name="T13" fmla="*/ 914434 h 915120"/>
                <a:gd name="T14" fmla="*/ 0 w 5920740"/>
                <a:gd name="T15" fmla="*/ 762025 h 915120"/>
                <a:gd name="T16" fmla="*/ 0 w 5920740"/>
                <a:gd name="T17" fmla="*/ 152409 h 91512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5920740"/>
                <a:gd name="T28" fmla="*/ 0 h 915120"/>
                <a:gd name="T29" fmla="*/ 5920740 w 5920740"/>
                <a:gd name="T30" fmla="*/ 915120 h 91512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5920740" h="915120">
                  <a:moveTo>
                    <a:pt x="0" y="152523"/>
                  </a:moveTo>
                  <a:cubicBezTo>
                    <a:pt x="0" y="68287"/>
                    <a:pt x="68287" y="0"/>
                    <a:pt x="152523" y="0"/>
                  </a:cubicBezTo>
                  <a:lnTo>
                    <a:pt x="5768217" y="0"/>
                  </a:lnTo>
                  <a:cubicBezTo>
                    <a:pt x="5852453" y="0"/>
                    <a:pt x="5920740" y="68287"/>
                    <a:pt x="5920740" y="152523"/>
                  </a:cubicBezTo>
                  <a:lnTo>
                    <a:pt x="5920740" y="762597"/>
                  </a:lnTo>
                  <a:cubicBezTo>
                    <a:pt x="5920740" y="846833"/>
                    <a:pt x="5852453" y="915120"/>
                    <a:pt x="5768217" y="915120"/>
                  </a:cubicBezTo>
                  <a:lnTo>
                    <a:pt x="152523" y="915120"/>
                  </a:lnTo>
                  <a:cubicBezTo>
                    <a:pt x="68287" y="915120"/>
                    <a:pt x="0" y="846833"/>
                    <a:pt x="0" y="762597"/>
                  </a:cubicBezTo>
                  <a:lnTo>
                    <a:pt x="0" y="152523"/>
                  </a:lnTo>
                  <a:close/>
                </a:path>
              </a:pathLst>
            </a:custGeom>
            <a:gradFill rotWithShape="1">
              <a:gsLst>
                <a:gs pos="0">
                  <a:srgbClr val="9CC746"/>
                </a:gs>
                <a:gs pos="20000">
                  <a:srgbClr val="9BC348"/>
                </a:gs>
                <a:gs pos="100000">
                  <a:srgbClr val="769535"/>
                </a:gs>
              </a:gsLst>
              <a:lin ang="5400000"/>
            </a:gradFill>
            <a:ln>
              <a:noFill/>
            </a:ln>
            <a:effectLst>
              <a:outerShdw blurRad="40000" dist="23000" dir="5400000" rotWithShape="0">
                <a:srgbClr val="808080">
                  <a:alpha val="34998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268462" tIns="44672" rIns="268462" bIns="44672" anchor="ctr"/>
            <a:lstStyle/>
            <a:p>
              <a:pPr defTabSz="8001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dirty="0">
                  <a:solidFill>
                    <a:schemeClr val="lt1"/>
                  </a:solidFill>
                  <a:latin typeface="+mn-lt"/>
                  <a:ea typeface="+mn-ea"/>
                </a:rPr>
                <a:t>The findings are correlational; they merely establish associations between each parenting style and a particular set of child behaviors.</a:t>
              </a:r>
            </a:p>
          </p:txBody>
        </p:sp>
      </p:grpSp>
      <p:grpSp>
        <p:nvGrpSpPr>
          <p:cNvPr id="15" name="Group 14"/>
          <p:cNvGrpSpPr>
            <a:grpSpLocks/>
          </p:cNvGrpSpPr>
          <p:nvPr/>
        </p:nvGrpSpPr>
        <p:grpSpPr bwMode="auto">
          <a:xfrm>
            <a:off x="457200" y="4851400"/>
            <a:ext cx="8458200" cy="1238250"/>
            <a:chOff x="457200" y="4850780"/>
            <a:chExt cx="8458200" cy="1238760"/>
          </a:xfrm>
        </p:grpSpPr>
        <p:sp>
          <p:nvSpPr>
            <p:cNvPr id="11" name="Rectangle 10"/>
            <p:cNvSpPr/>
            <p:nvPr/>
          </p:nvSpPr>
          <p:spPr>
            <a:xfrm>
              <a:off x="457200" y="5308168"/>
              <a:ext cx="8458200" cy="781372"/>
            </a:xfrm>
            <a:prstGeom prst="rect">
              <a:avLst/>
            </a:prstGeom>
          </p:spPr>
          <p:style>
            <a:lnRef idx="1">
              <a:schemeClr val="accent3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2" name="Freeform 11"/>
            <p:cNvSpPr>
              <a:spLocks/>
            </p:cNvSpPr>
            <p:nvPr/>
          </p:nvSpPr>
          <p:spPr bwMode="auto">
            <a:xfrm>
              <a:off x="879475" y="4850780"/>
              <a:ext cx="5921375" cy="914777"/>
            </a:xfrm>
            <a:custGeom>
              <a:avLst/>
              <a:gdLst>
                <a:gd name="T0" fmla="*/ 0 w 5920740"/>
                <a:gd name="T1" fmla="*/ 152409 h 915120"/>
                <a:gd name="T2" fmla="*/ 152555 w 5920740"/>
                <a:gd name="T3" fmla="*/ 0 h 915120"/>
                <a:gd name="T4" fmla="*/ 5769455 w 5920740"/>
                <a:gd name="T5" fmla="*/ 0 h 915120"/>
                <a:gd name="T6" fmla="*/ 5922010 w 5920740"/>
                <a:gd name="T7" fmla="*/ 152409 h 915120"/>
                <a:gd name="T8" fmla="*/ 5922010 w 5920740"/>
                <a:gd name="T9" fmla="*/ 762025 h 915120"/>
                <a:gd name="T10" fmla="*/ 5769455 w 5920740"/>
                <a:gd name="T11" fmla="*/ 914434 h 915120"/>
                <a:gd name="T12" fmla="*/ 152555 w 5920740"/>
                <a:gd name="T13" fmla="*/ 914434 h 915120"/>
                <a:gd name="T14" fmla="*/ 0 w 5920740"/>
                <a:gd name="T15" fmla="*/ 762025 h 915120"/>
                <a:gd name="T16" fmla="*/ 0 w 5920740"/>
                <a:gd name="T17" fmla="*/ 152409 h 91512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5920740"/>
                <a:gd name="T28" fmla="*/ 0 h 915120"/>
                <a:gd name="T29" fmla="*/ 5920740 w 5920740"/>
                <a:gd name="T30" fmla="*/ 915120 h 91512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5920740" h="915120">
                  <a:moveTo>
                    <a:pt x="0" y="152523"/>
                  </a:moveTo>
                  <a:cubicBezTo>
                    <a:pt x="0" y="68287"/>
                    <a:pt x="68287" y="0"/>
                    <a:pt x="152523" y="0"/>
                  </a:cubicBezTo>
                  <a:lnTo>
                    <a:pt x="5768217" y="0"/>
                  </a:lnTo>
                  <a:cubicBezTo>
                    <a:pt x="5852453" y="0"/>
                    <a:pt x="5920740" y="68287"/>
                    <a:pt x="5920740" y="152523"/>
                  </a:cubicBezTo>
                  <a:lnTo>
                    <a:pt x="5920740" y="762597"/>
                  </a:lnTo>
                  <a:cubicBezTo>
                    <a:pt x="5920740" y="846833"/>
                    <a:pt x="5852453" y="915120"/>
                    <a:pt x="5768217" y="915120"/>
                  </a:cubicBezTo>
                  <a:lnTo>
                    <a:pt x="152523" y="915120"/>
                  </a:lnTo>
                  <a:cubicBezTo>
                    <a:pt x="68287" y="915120"/>
                    <a:pt x="0" y="846833"/>
                    <a:pt x="0" y="762597"/>
                  </a:cubicBezTo>
                  <a:lnTo>
                    <a:pt x="0" y="152523"/>
                  </a:lnTo>
                  <a:close/>
                </a:path>
              </a:pathLst>
            </a:custGeom>
            <a:gradFill rotWithShape="1">
              <a:gsLst>
                <a:gs pos="0">
                  <a:srgbClr val="9CC746"/>
                </a:gs>
                <a:gs pos="20000">
                  <a:srgbClr val="9BC348"/>
                </a:gs>
                <a:gs pos="100000">
                  <a:srgbClr val="769535"/>
                </a:gs>
              </a:gsLst>
              <a:lin ang="5400000"/>
            </a:gradFill>
            <a:ln>
              <a:noFill/>
            </a:ln>
            <a:effectLst>
              <a:outerShdw blurRad="40000" dist="23000" dir="5400000" rotWithShape="0">
                <a:srgbClr val="808080">
                  <a:alpha val="34998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268462" tIns="44672" rIns="268462" bIns="44672" anchor="ctr"/>
            <a:lstStyle>
              <a:lvl1pPr defTabSz="800100" eaLnBrk="0" hangingPunct="0"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1pPr>
              <a:lvl2pPr marL="742950" indent="-285750" defTabSz="800100" eaLnBrk="0" hangingPunct="0"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2pPr>
              <a:lvl3pPr marL="1143000" indent="-228600" defTabSz="800100" eaLnBrk="0" hangingPunct="0"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3pPr>
              <a:lvl4pPr marL="1600200" indent="-228600" defTabSz="800100" eaLnBrk="0" hangingPunct="0"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4pPr>
              <a:lvl5pPr marL="2057400" indent="-228600" defTabSz="800100" eaLnBrk="0" hangingPunct="0"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5pPr>
              <a:lvl6pPr marL="2514600" indent="-228600" defTabSz="8001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6pPr>
              <a:lvl7pPr marL="2971800" indent="-228600" defTabSz="8001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7pPr>
              <a:lvl8pPr marL="3429000" indent="-228600" defTabSz="8001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8pPr>
              <a:lvl9pPr marL="3886200" indent="-228600" defTabSz="8001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9pPr>
            </a:lstStyle>
            <a:p>
              <a:pPr eaLnBrk="1" hangingPunct="1">
                <a:lnSpc>
                  <a:spcPct val="90000"/>
                </a:lnSpc>
                <a:spcAft>
                  <a:spcPct val="35000"/>
                </a:spcAft>
              </a:pPr>
              <a:r>
                <a:rPr lang="en-US" altLang="en-US" sz="1800">
                  <a:solidFill>
                    <a:srgbClr val="FFFFFF"/>
                  </a:solidFill>
                </a:rPr>
                <a:t>Did not consider innate factors that might have affected children</a:t>
              </a:r>
              <a:r>
                <a:rPr lang="ja-JP" altLang="en-US" sz="1800">
                  <a:solidFill>
                    <a:srgbClr val="FFFFFF"/>
                  </a:solidFill>
                </a:rPr>
                <a:t>’</a:t>
              </a:r>
              <a:r>
                <a:rPr lang="en-US" altLang="ja-JP" sz="1800">
                  <a:solidFill>
                    <a:srgbClr val="FFFFFF"/>
                  </a:solidFill>
                </a:rPr>
                <a:t>s competence and exerted an influence on the parents.</a:t>
              </a:r>
              <a:endParaRPr lang="en-US" altLang="en-US" sz="1800">
                <a:solidFill>
                  <a:srgbClr val="FFFFFF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Number Placeholder 5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altLang="en-US" sz="1200">
                <a:latin typeface="Times New Roman" pitchFamily="18" charset="0"/>
              </a:rPr>
              <a:t>11-</a:t>
            </a:r>
            <a:fld id="{5866F958-008B-4E40-BD94-41F158EDBC07}" type="slidenum">
              <a:rPr lang="en-US" altLang="en-US" sz="1200">
                <a:latin typeface="Times New Roman" pitchFamily="18" charset="0"/>
              </a:rPr>
              <a:pPr eaLnBrk="1" hangingPunct="1"/>
              <a:t>19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25602" name="Title 1"/>
          <p:cNvSpPr>
            <a:spLocks noGrp="1"/>
          </p:cNvSpPr>
          <p:nvPr>
            <p:ph type="title"/>
          </p:nvPr>
        </p:nvSpPr>
        <p:spPr>
          <a:xfrm>
            <a:off x="417513" y="274638"/>
            <a:ext cx="8497887" cy="1173162"/>
          </a:xfrm>
          <a:ln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en-US" smtClean="0"/>
              <a:t>Play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3225" y="1600200"/>
            <a:ext cx="8512175" cy="4876800"/>
          </a:xfrm>
        </p:spPr>
        <p:txBody>
          <a:bodyPr rtlCol="0">
            <a:normAutofit fontScale="92500"/>
          </a:bodyPr>
          <a:lstStyle/>
          <a:p>
            <a:pPr eaLnBrk="1" fontAlgn="auto" hangingPunct="1">
              <a:defRPr/>
            </a:pPr>
            <a:r>
              <a:rPr lang="en-IN" dirty="0">
                <a:latin typeface="+mn-lt"/>
                <a:ea typeface="+mn-ea"/>
              </a:rPr>
              <a:t>Is the context in which most important learning occurs</a:t>
            </a:r>
          </a:p>
          <a:p>
            <a:pPr eaLnBrk="1" fontAlgn="auto" hangingPunct="1">
              <a:defRPr/>
            </a:pPr>
            <a:r>
              <a:rPr lang="en-IN" dirty="0">
                <a:latin typeface="+mn-lt"/>
                <a:ea typeface="+mn-ea"/>
              </a:rPr>
              <a:t>Contributes to all domains of development</a:t>
            </a:r>
          </a:p>
          <a:p>
            <a:pPr eaLnBrk="1" fontAlgn="auto" hangingPunct="1">
              <a:defRPr/>
            </a:pPr>
            <a:r>
              <a:rPr lang="en-US" dirty="0">
                <a:latin typeface="+mn-lt"/>
                <a:ea typeface="+mn-ea"/>
              </a:rPr>
              <a:t>Stimulates </a:t>
            </a:r>
            <a:r>
              <a:rPr lang="en-IN" dirty="0">
                <a:latin typeface="+mn-lt"/>
                <a:ea typeface="+mn-ea"/>
              </a:rPr>
              <a:t>senses, exercises muscles, and coordinates sight with </a:t>
            </a:r>
            <a:r>
              <a:rPr lang="en-IN" dirty="0" smtClean="0">
                <a:latin typeface="+mn-lt"/>
                <a:ea typeface="+mn-ea"/>
              </a:rPr>
              <a:t>movement</a:t>
            </a:r>
            <a:endParaRPr lang="en-IN" dirty="0">
              <a:latin typeface="+mn-lt"/>
              <a:ea typeface="+mn-ea"/>
            </a:endParaRPr>
          </a:p>
          <a:p>
            <a:pPr eaLnBrk="1" fontAlgn="auto" hangingPunct="1">
              <a:defRPr/>
            </a:pPr>
            <a:r>
              <a:rPr lang="en-IN" dirty="0" smtClean="0">
                <a:latin typeface="+mn-lt"/>
                <a:ea typeface="+mn-ea"/>
              </a:rPr>
              <a:t>Helps: </a:t>
            </a:r>
          </a:p>
          <a:p>
            <a:pPr lvl="1" eaLnBrk="1" fontAlgn="auto" hangingPunct="1">
              <a:defRPr/>
            </a:pPr>
            <a:r>
              <a:rPr lang="en-IN" dirty="0">
                <a:latin typeface="+mn-lt"/>
                <a:ea typeface="+mn-ea"/>
              </a:rPr>
              <a:t>G</a:t>
            </a:r>
            <a:r>
              <a:rPr lang="en-IN" dirty="0" smtClean="0">
                <a:latin typeface="+mn-lt"/>
                <a:ea typeface="+mn-ea"/>
              </a:rPr>
              <a:t>ain </a:t>
            </a:r>
            <a:r>
              <a:rPr lang="en-IN" dirty="0">
                <a:latin typeface="+mn-lt"/>
                <a:ea typeface="+mn-ea"/>
              </a:rPr>
              <a:t>mastery over </a:t>
            </a:r>
            <a:r>
              <a:rPr lang="en-IN" dirty="0" smtClean="0">
                <a:latin typeface="+mn-lt"/>
                <a:ea typeface="+mn-ea"/>
              </a:rPr>
              <a:t>bodies</a:t>
            </a:r>
          </a:p>
          <a:p>
            <a:pPr lvl="1" eaLnBrk="1" fontAlgn="auto" hangingPunct="1">
              <a:defRPr/>
            </a:pPr>
            <a:r>
              <a:rPr lang="en-IN" dirty="0">
                <a:latin typeface="+mn-lt"/>
                <a:ea typeface="+mn-ea"/>
              </a:rPr>
              <a:t>M</a:t>
            </a:r>
            <a:r>
              <a:rPr lang="en-IN" dirty="0" smtClean="0">
                <a:latin typeface="+mn-lt"/>
                <a:ea typeface="+mn-ea"/>
              </a:rPr>
              <a:t>ake decisions</a:t>
            </a:r>
          </a:p>
          <a:p>
            <a:pPr lvl="1" eaLnBrk="1" fontAlgn="auto" hangingPunct="1">
              <a:defRPr/>
            </a:pPr>
            <a:r>
              <a:rPr lang="en-IN" dirty="0">
                <a:latin typeface="+mn-lt"/>
                <a:ea typeface="+mn-ea"/>
              </a:rPr>
              <a:t>A</a:t>
            </a:r>
            <a:r>
              <a:rPr lang="en-IN" dirty="0" smtClean="0">
                <a:latin typeface="+mn-lt"/>
                <a:ea typeface="+mn-ea"/>
              </a:rPr>
              <a:t>cquire </a:t>
            </a:r>
            <a:r>
              <a:rPr lang="en-IN" dirty="0">
                <a:latin typeface="+mn-lt"/>
                <a:ea typeface="+mn-ea"/>
              </a:rPr>
              <a:t>new </a:t>
            </a:r>
            <a:r>
              <a:rPr lang="en-IN" dirty="0" smtClean="0">
                <a:latin typeface="+mn-lt"/>
                <a:ea typeface="+mn-ea"/>
              </a:rPr>
              <a:t>skills</a:t>
            </a:r>
          </a:p>
          <a:p>
            <a:pPr eaLnBrk="1" fontAlgn="auto" hangingPunct="1">
              <a:defRPr/>
            </a:pPr>
            <a:endParaRPr lang="en-IN" dirty="0">
              <a:latin typeface="+mn-lt"/>
              <a:ea typeface="+mn-ea"/>
            </a:endParaRPr>
          </a:p>
          <a:p>
            <a:pPr marL="0" indent="0" eaLnBrk="1" fontAlgn="auto" hangingPunct="1">
              <a:buFont typeface="Wingdings" pitchFamily="2" charset="2"/>
              <a:buNone/>
              <a:defRPr/>
            </a:pPr>
            <a:endParaRPr lang="en-IN" dirty="0">
              <a:latin typeface="+mn-lt"/>
              <a:ea typeface="+mn-ea"/>
            </a:endParaRPr>
          </a:p>
          <a:p>
            <a:pPr eaLnBrk="1" fontAlgn="auto" hangingPunct="1">
              <a:defRPr/>
            </a:pPr>
            <a:endParaRPr lang="en-IN" dirty="0">
              <a:latin typeface="+mn-lt"/>
              <a:ea typeface="+mn-ea"/>
            </a:endParaRPr>
          </a:p>
          <a:p>
            <a:pPr eaLnBrk="1" fontAlgn="auto" hangingPunct="1">
              <a:defRPr/>
            </a:pPr>
            <a:endParaRPr lang="en-IN" dirty="0">
              <a:latin typeface="+mn-lt"/>
              <a:ea typeface="+mn-ea"/>
            </a:endParaRPr>
          </a:p>
          <a:p>
            <a:pPr eaLnBrk="1" fontAlgn="auto" hangingPunct="1">
              <a:defRPr/>
            </a:pPr>
            <a:endParaRPr lang="en-US" dirty="0">
              <a:latin typeface="+mn-lt"/>
              <a:ea typeface="+mn-ea"/>
            </a:endParaRPr>
          </a:p>
          <a:p>
            <a:pPr eaLnBrk="1" fontAlgn="auto" hangingPunct="1">
              <a:defRPr/>
            </a:pPr>
            <a:endParaRPr lang="en-US" dirty="0">
              <a:latin typeface="+mn-lt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Slide Number Placeholder 5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altLang="en-US" sz="1200">
                <a:latin typeface="Times New Roman" pitchFamily="18" charset="0"/>
              </a:rPr>
              <a:t>11-</a:t>
            </a:r>
            <a:fld id="{17C3C7BE-DE84-4FBF-BA1F-0546897C51EB}" type="slidenum">
              <a:rPr lang="en-US" altLang="en-US" sz="1200">
                <a:latin typeface="Times New Roman" pitchFamily="18" charset="0"/>
              </a:rPr>
              <a:pPr eaLnBrk="1" hangingPunct="1"/>
              <a:t>2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417513" y="274638"/>
            <a:ext cx="8497887" cy="1173162"/>
          </a:xfrm>
          <a:ln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en-US" smtClean="0"/>
              <a:t>Self-Concept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403225" y="1600200"/>
            <a:ext cx="8512175" cy="4876800"/>
          </a:xfrm>
          <a:ln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en-US" smtClean="0">
                <a:latin typeface="Calibri" pitchFamily="34" charset="0"/>
              </a:rPr>
              <a:t>Self-concept and cognitive development</a:t>
            </a:r>
          </a:p>
          <a:p>
            <a:pPr lvl="1" eaLnBrk="1" hangingPunct="1"/>
            <a:r>
              <a:rPr lang="en-US" altLang="en-US" b="1" smtClean="0">
                <a:latin typeface="Calibri" pitchFamily="34" charset="0"/>
              </a:rPr>
              <a:t>Self-concept</a:t>
            </a:r>
            <a:r>
              <a:rPr lang="en-US" altLang="en-US" smtClean="0">
                <a:latin typeface="Calibri" pitchFamily="34" charset="0"/>
              </a:rPr>
              <a:t>: Sense of self, descriptive and evaluative mental picture of one</a:t>
            </a:r>
            <a:r>
              <a:rPr lang="ja-JP" altLang="en-US" smtClean="0">
                <a:latin typeface="Calibri" pitchFamily="34" charset="0"/>
              </a:rPr>
              <a:t>’</a:t>
            </a:r>
            <a:r>
              <a:rPr lang="en-US" altLang="ja-JP" smtClean="0">
                <a:latin typeface="Calibri" pitchFamily="34" charset="0"/>
              </a:rPr>
              <a:t>s abilities and traits.</a:t>
            </a:r>
          </a:p>
          <a:p>
            <a:pPr lvl="2" eaLnBrk="1" hangingPunct="1"/>
            <a:r>
              <a:rPr lang="en-US" altLang="en-US" smtClean="0">
                <a:latin typeface="Calibri" pitchFamily="34" charset="0"/>
              </a:rPr>
              <a:t>Called cognitive construction</a:t>
            </a:r>
            <a:endParaRPr lang="en-US" altLang="en-US" smtClean="0">
              <a:solidFill>
                <a:srgbClr val="FF0000"/>
              </a:solidFill>
              <a:latin typeface="Calibri" pitchFamily="34" charset="0"/>
            </a:endParaRPr>
          </a:p>
          <a:p>
            <a:pPr lvl="2" eaLnBrk="1" hangingPunct="1"/>
            <a:r>
              <a:rPr lang="en-US" altLang="en-US" smtClean="0">
                <a:latin typeface="Calibri" pitchFamily="34" charset="0"/>
              </a:rPr>
              <a:t>Comes into focus in toddlerhood</a:t>
            </a:r>
          </a:p>
          <a:p>
            <a:pPr eaLnBrk="1" hangingPunct="1"/>
            <a:endParaRPr lang="en-US" altLang="en-US" smtClean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Slide Number Placeholder 5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altLang="en-US" sz="1200">
                <a:latin typeface="Times New Roman" pitchFamily="18" charset="0"/>
              </a:rPr>
              <a:t>11-</a:t>
            </a:r>
            <a:fld id="{44652DAC-F97F-453F-A698-CF26D03564C1}" type="slidenum">
              <a:rPr lang="en-US" altLang="en-US" sz="1200">
                <a:latin typeface="Times New Roman" pitchFamily="18" charset="0"/>
              </a:rPr>
              <a:pPr eaLnBrk="1" hangingPunct="1"/>
              <a:t>20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26626" name="Title 1"/>
          <p:cNvSpPr>
            <a:spLocks noGrp="1"/>
          </p:cNvSpPr>
          <p:nvPr>
            <p:ph type="title"/>
          </p:nvPr>
        </p:nvSpPr>
        <p:spPr>
          <a:xfrm>
            <a:off x="417513" y="274638"/>
            <a:ext cx="8497887" cy="1173162"/>
          </a:xfrm>
          <a:ln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en-US" smtClean="0"/>
              <a:t>Play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>
          <a:xfrm>
            <a:off x="403225" y="1600200"/>
            <a:ext cx="8512175" cy="4876800"/>
          </a:xfrm>
          <a:ln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en-US" smtClean="0">
                <a:latin typeface="Calibri" pitchFamily="34" charset="0"/>
              </a:rPr>
              <a:t>Enables children to:</a:t>
            </a:r>
          </a:p>
          <a:p>
            <a:pPr lvl="1" eaLnBrk="1" hangingPunct="1"/>
            <a:r>
              <a:rPr lang="en-US" altLang="en-US" smtClean="0">
                <a:latin typeface="Calibri" pitchFamily="34" charset="0"/>
              </a:rPr>
              <a:t>Engage with the world around them</a:t>
            </a:r>
          </a:p>
          <a:p>
            <a:pPr lvl="1" eaLnBrk="1" hangingPunct="1"/>
            <a:r>
              <a:rPr lang="en-US" altLang="en-US" smtClean="0">
                <a:latin typeface="Calibri" pitchFamily="34" charset="0"/>
              </a:rPr>
              <a:t>Use their imagination</a:t>
            </a:r>
          </a:p>
          <a:p>
            <a:pPr lvl="1" eaLnBrk="1" hangingPunct="1"/>
            <a:r>
              <a:rPr lang="en-US" altLang="en-US" smtClean="0">
                <a:latin typeface="Calibri" pitchFamily="34" charset="0"/>
              </a:rPr>
              <a:t>Discover flexible ways to use objects and solve problems</a:t>
            </a:r>
          </a:p>
          <a:p>
            <a:pPr lvl="1" eaLnBrk="1" hangingPunct="1"/>
            <a:r>
              <a:rPr lang="en-US" altLang="en-US" smtClean="0">
                <a:latin typeface="Calibri" pitchFamily="34" charset="0"/>
              </a:rPr>
              <a:t>Prepare for adult roles</a:t>
            </a:r>
          </a:p>
          <a:p>
            <a:pPr eaLnBrk="1" hangingPunct="1"/>
            <a:endParaRPr lang="en-US" altLang="en-US" smtClean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Number Placeholder 5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altLang="en-US" sz="1200">
                <a:latin typeface="Times New Roman" pitchFamily="18" charset="0"/>
              </a:rPr>
              <a:t>11-</a:t>
            </a:r>
            <a:fld id="{A6EDF683-705C-4D23-99F0-833C48513188}" type="slidenum">
              <a:rPr lang="en-US" altLang="en-US" sz="1200">
                <a:latin typeface="Times New Roman" pitchFamily="18" charset="0"/>
              </a:rPr>
              <a:pPr eaLnBrk="1" hangingPunct="1"/>
              <a:t>21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27650" name="Title 1"/>
          <p:cNvSpPr>
            <a:spLocks noGrp="1"/>
          </p:cNvSpPr>
          <p:nvPr>
            <p:ph type="title"/>
          </p:nvPr>
        </p:nvSpPr>
        <p:spPr>
          <a:xfrm>
            <a:off x="417513" y="274638"/>
            <a:ext cx="8497887" cy="1173162"/>
          </a:xfrm>
          <a:ln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en-US" smtClean="0"/>
              <a:t>Cognitive Levels of Play</a:t>
            </a:r>
          </a:p>
        </p:txBody>
      </p:sp>
      <p:grpSp>
        <p:nvGrpSpPr>
          <p:cNvPr id="14" name="Group 13"/>
          <p:cNvGrpSpPr>
            <a:grpSpLocks/>
          </p:cNvGrpSpPr>
          <p:nvPr/>
        </p:nvGrpSpPr>
        <p:grpSpPr bwMode="auto">
          <a:xfrm>
            <a:off x="609600" y="1887538"/>
            <a:ext cx="8229600" cy="958850"/>
            <a:chOff x="609600" y="1888020"/>
            <a:chExt cx="8229600" cy="959040"/>
          </a:xfrm>
        </p:grpSpPr>
        <p:sp>
          <p:nvSpPr>
            <p:cNvPr id="6" name="Rectangle 5"/>
            <p:cNvSpPr/>
            <p:nvPr/>
          </p:nvSpPr>
          <p:spPr>
            <a:xfrm>
              <a:off x="609600" y="2242102"/>
              <a:ext cx="8229600" cy="604958"/>
            </a:xfrm>
            <a:prstGeom prst="rect">
              <a:avLst/>
            </a:prstGeom>
          </p:spPr>
          <p:style>
            <a:lnRef idx="2">
              <a:schemeClr val="accent3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7" name="Freeform 6"/>
            <p:cNvSpPr/>
            <p:nvPr/>
          </p:nvSpPr>
          <p:spPr>
            <a:xfrm>
              <a:off x="1020763" y="1888020"/>
              <a:ext cx="5761037" cy="708165"/>
            </a:xfrm>
            <a:custGeom>
              <a:avLst/>
              <a:gdLst>
                <a:gd name="connsiteX0" fmla="*/ 0 w 5760720"/>
                <a:gd name="connsiteY0" fmla="*/ 118082 h 708480"/>
                <a:gd name="connsiteX1" fmla="*/ 118082 w 5760720"/>
                <a:gd name="connsiteY1" fmla="*/ 0 h 708480"/>
                <a:gd name="connsiteX2" fmla="*/ 5642638 w 5760720"/>
                <a:gd name="connsiteY2" fmla="*/ 0 h 708480"/>
                <a:gd name="connsiteX3" fmla="*/ 5760720 w 5760720"/>
                <a:gd name="connsiteY3" fmla="*/ 118082 h 708480"/>
                <a:gd name="connsiteX4" fmla="*/ 5760720 w 5760720"/>
                <a:gd name="connsiteY4" fmla="*/ 590398 h 708480"/>
                <a:gd name="connsiteX5" fmla="*/ 5642638 w 5760720"/>
                <a:gd name="connsiteY5" fmla="*/ 708480 h 708480"/>
                <a:gd name="connsiteX6" fmla="*/ 118082 w 5760720"/>
                <a:gd name="connsiteY6" fmla="*/ 708480 h 708480"/>
                <a:gd name="connsiteX7" fmla="*/ 0 w 5760720"/>
                <a:gd name="connsiteY7" fmla="*/ 590398 h 708480"/>
                <a:gd name="connsiteX8" fmla="*/ 0 w 5760720"/>
                <a:gd name="connsiteY8" fmla="*/ 118082 h 7084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760720" h="708480">
                  <a:moveTo>
                    <a:pt x="0" y="118082"/>
                  </a:moveTo>
                  <a:cubicBezTo>
                    <a:pt x="0" y="52867"/>
                    <a:pt x="52867" y="0"/>
                    <a:pt x="118082" y="0"/>
                  </a:cubicBezTo>
                  <a:lnTo>
                    <a:pt x="5642638" y="0"/>
                  </a:lnTo>
                  <a:cubicBezTo>
                    <a:pt x="5707853" y="0"/>
                    <a:pt x="5760720" y="52867"/>
                    <a:pt x="5760720" y="118082"/>
                  </a:cubicBezTo>
                  <a:lnTo>
                    <a:pt x="5760720" y="590398"/>
                  </a:lnTo>
                  <a:cubicBezTo>
                    <a:pt x="5760720" y="655613"/>
                    <a:pt x="5707853" y="708480"/>
                    <a:pt x="5642638" y="708480"/>
                  </a:cubicBezTo>
                  <a:lnTo>
                    <a:pt x="118082" y="708480"/>
                  </a:lnTo>
                  <a:cubicBezTo>
                    <a:pt x="52867" y="708480"/>
                    <a:pt x="0" y="655613"/>
                    <a:pt x="0" y="590398"/>
                  </a:cubicBezTo>
                  <a:lnTo>
                    <a:pt x="0" y="118082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252327" tIns="34585" rIns="252327" bIns="34585" spcCol="1270" anchor="ctr"/>
            <a:lstStyle/>
            <a:p>
              <a:pPr defTabSz="10668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2400" b="1" dirty="0"/>
                <a:t>Functional play</a:t>
              </a:r>
              <a:r>
                <a:rPr lang="en-US" sz="2400" dirty="0"/>
                <a:t>: Repetitive muscular movements.</a:t>
              </a:r>
            </a:p>
          </p:txBody>
        </p:sp>
      </p:grpSp>
      <p:grpSp>
        <p:nvGrpSpPr>
          <p:cNvPr id="15" name="Group 14"/>
          <p:cNvGrpSpPr>
            <a:grpSpLocks/>
          </p:cNvGrpSpPr>
          <p:nvPr/>
        </p:nvGrpSpPr>
        <p:grpSpPr bwMode="auto">
          <a:xfrm>
            <a:off x="609600" y="2976563"/>
            <a:ext cx="8229600" cy="958850"/>
            <a:chOff x="609600" y="2976660"/>
            <a:chExt cx="8229600" cy="959040"/>
          </a:xfrm>
        </p:grpSpPr>
        <p:sp>
          <p:nvSpPr>
            <p:cNvPr id="8" name="Rectangle 7"/>
            <p:cNvSpPr/>
            <p:nvPr/>
          </p:nvSpPr>
          <p:spPr>
            <a:xfrm>
              <a:off x="609600" y="3330742"/>
              <a:ext cx="8229600" cy="604958"/>
            </a:xfrm>
            <a:prstGeom prst="rect">
              <a:avLst/>
            </a:prstGeom>
          </p:spPr>
          <p:style>
            <a:lnRef idx="2">
              <a:schemeClr val="accent3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9" name="Freeform 8"/>
            <p:cNvSpPr/>
            <p:nvPr/>
          </p:nvSpPr>
          <p:spPr>
            <a:xfrm>
              <a:off x="1020763" y="2976660"/>
              <a:ext cx="5761037" cy="708165"/>
            </a:xfrm>
            <a:custGeom>
              <a:avLst/>
              <a:gdLst>
                <a:gd name="connsiteX0" fmla="*/ 0 w 5760720"/>
                <a:gd name="connsiteY0" fmla="*/ 118082 h 708480"/>
                <a:gd name="connsiteX1" fmla="*/ 118082 w 5760720"/>
                <a:gd name="connsiteY1" fmla="*/ 0 h 708480"/>
                <a:gd name="connsiteX2" fmla="*/ 5642638 w 5760720"/>
                <a:gd name="connsiteY2" fmla="*/ 0 h 708480"/>
                <a:gd name="connsiteX3" fmla="*/ 5760720 w 5760720"/>
                <a:gd name="connsiteY3" fmla="*/ 118082 h 708480"/>
                <a:gd name="connsiteX4" fmla="*/ 5760720 w 5760720"/>
                <a:gd name="connsiteY4" fmla="*/ 590398 h 708480"/>
                <a:gd name="connsiteX5" fmla="*/ 5642638 w 5760720"/>
                <a:gd name="connsiteY5" fmla="*/ 708480 h 708480"/>
                <a:gd name="connsiteX6" fmla="*/ 118082 w 5760720"/>
                <a:gd name="connsiteY6" fmla="*/ 708480 h 708480"/>
                <a:gd name="connsiteX7" fmla="*/ 0 w 5760720"/>
                <a:gd name="connsiteY7" fmla="*/ 590398 h 708480"/>
                <a:gd name="connsiteX8" fmla="*/ 0 w 5760720"/>
                <a:gd name="connsiteY8" fmla="*/ 118082 h 7084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760720" h="708480">
                  <a:moveTo>
                    <a:pt x="0" y="118082"/>
                  </a:moveTo>
                  <a:cubicBezTo>
                    <a:pt x="0" y="52867"/>
                    <a:pt x="52867" y="0"/>
                    <a:pt x="118082" y="0"/>
                  </a:cubicBezTo>
                  <a:lnTo>
                    <a:pt x="5642638" y="0"/>
                  </a:lnTo>
                  <a:cubicBezTo>
                    <a:pt x="5707853" y="0"/>
                    <a:pt x="5760720" y="52867"/>
                    <a:pt x="5760720" y="118082"/>
                  </a:cubicBezTo>
                  <a:lnTo>
                    <a:pt x="5760720" y="590398"/>
                  </a:lnTo>
                  <a:cubicBezTo>
                    <a:pt x="5760720" y="655613"/>
                    <a:pt x="5707853" y="708480"/>
                    <a:pt x="5642638" y="708480"/>
                  </a:cubicBezTo>
                  <a:lnTo>
                    <a:pt x="118082" y="708480"/>
                  </a:lnTo>
                  <a:cubicBezTo>
                    <a:pt x="52867" y="708480"/>
                    <a:pt x="0" y="655613"/>
                    <a:pt x="0" y="590398"/>
                  </a:cubicBezTo>
                  <a:lnTo>
                    <a:pt x="0" y="118082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252327" tIns="34585" rIns="252327" bIns="34585" spcCol="1270" anchor="ctr"/>
            <a:lstStyle/>
            <a:p>
              <a:pPr defTabSz="10668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2400" b="1" dirty="0"/>
                <a:t>Constructive play</a:t>
              </a:r>
              <a:r>
                <a:rPr lang="en-US" sz="2400" dirty="0"/>
                <a:t>: Use of objects or materials to make something.</a:t>
              </a:r>
            </a:p>
          </p:txBody>
        </p:sp>
      </p:grpSp>
      <p:grpSp>
        <p:nvGrpSpPr>
          <p:cNvPr id="16" name="Group 15"/>
          <p:cNvGrpSpPr>
            <a:grpSpLocks/>
          </p:cNvGrpSpPr>
          <p:nvPr/>
        </p:nvGrpSpPr>
        <p:grpSpPr bwMode="auto">
          <a:xfrm>
            <a:off x="609600" y="4065588"/>
            <a:ext cx="8229600" cy="958850"/>
            <a:chOff x="609600" y="4065300"/>
            <a:chExt cx="8229600" cy="959040"/>
          </a:xfrm>
        </p:grpSpPr>
        <p:sp>
          <p:nvSpPr>
            <p:cNvPr id="10" name="Rectangle 9"/>
            <p:cNvSpPr/>
            <p:nvPr/>
          </p:nvSpPr>
          <p:spPr>
            <a:xfrm>
              <a:off x="609600" y="4419382"/>
              <a:ext cx="8229600" cy="604958"/>
            </a:xfrm>
            <a:prstGeom prst="rect">
              <a:avLst/>
            </a:prstGeom>
          </p:spPr>
          <p:style>
            <a:lnRef idx="2">
              <a:schemeClr val="accent3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1020763" y="4065300"/>
              <a:ext cx="5761037" cy="708165"/>
            </a:xfrm>
            <a:custGeom>
              <a:avLst/>
              <a:gdLst>
                <a:gd name="connsiteX0" fmla="*/ 0 w 5760720"/>
                <a:gd name="connsiteY0" fmla="*/ 118082 h 708480"/>
                <a:gd name="connsiteX1" fmla="*/ 118082 w 5760720"/>
                <a:gd name="connsiteY1" fmla="*/ 0 h 708480"/>
                <a:gd name="connsiteX2" fmla="*/ 5642638 w 5760720"/>
                <a:gd name="connsiteY2" fmla="*/ 0 h 708480"/>
                <a:gd name="connsiteX3" fmla="*/ 5760720 w 5760720"/>
                <a:gd name="connsiteY3" fmla="*/ 118082 h 708480"/>
                <a:gd name="connsiteX4" fmla="*/ 5760720 w 5760720"/>
                <a:gd name="connsiteY4" fmla="*/ 590398 h 708480"/>
                <a:gd name="connsiteX5" fmla="*/ 5642638 w 5760720"/>
                <a:gd name="connsiteY5" fmla="*/ 708480 h 708480"/>
                <a:gd name="connsiteX6" fmla="*/ 118082 w 5760720"/>
                <a:gd name="connsiteY6" fmla="*/ 708480 h 708480"/>
                <a:gd name="connsiteX7" fmla="*/ 0 w 5760720"/>
                <a:gd name="connsiteY7" fmla="*/ 590398 h 708480"/>
                <a:gd name="connsiteX8" fmla="*/ 0 w 5760720"/>
                <a:gd name="connsiteY8" fmla="*/ 118082 h 7084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760720" h="708480">
                  <a:moveTo>
                    <a:pt x="0" y="118082"/>
                  </a:moveTo>
                  <a:cubicBezTo>
                    <a:pt x="0" y="52867"/>
                    <a:pt x="52867" y="0"/>
                    <a:pt x="118082" y="0"/>
                  </a:cubicBezTo>
                  <a:lnTo>
                    <a:pt x="5642638" y="0"/>
                  </a:lnTo>
                  <a:cubicBezTo>
                    <a:pt x="5707853" y="0"/>
                    <a:pt x="5760720" y="52867"/>
                    <a:pt x="5760720" y="118082"/>
                  </a:cubicBezTo>
                  <a:lnTo>
                    <a:pt x="5760720" y="590398"/>
                  </a:lnTo>
                  <a:cubicBezTo>
                    <a:pt x="5760720" y="655613"/>
                    <a:pt x="5707853" y="708480"/>
                    <a:pt x="5642638" y="708480"/>
                  </a:cubicBezTo>
                  <a:lnTo>
                    <a:pt x="118082" y="708480"/>
                  </a:lnTo>
                  <a:cubicBezTo>
                    <a:pt x="52867" y="708480"/>
                    <a:pt x="0" y="655613"/>
                    <a:pt x="0" y="590398"/>
                  </a:cubicBezTo>
                  <a:lnTo>
                    <a:pt x="0" y="118082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252327" tIns="34585" rIns="252327" bIns="34585" spcCol="1270" anchor="ctr"/>
            <a:lstStyle/>
            <a:p>
              <a:pPr defTabSz="10668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2400" b="1" dirty="0"/>
                <a:t>Dramatic play</a:t>
              </a:r>
              <a:r>
                <a:rPr lang="en-US" sz="2400" dirty="0"/>
                <a:t>: Play involving imaginary people or situations.</a:t>
              </a:r>
            </a:p>
          </p:txBody>
        </p:sp>
      </p:grpSp>
      <p:grpSp>
        <p:nvGrpSpPr>
          <p:cNvPr id="17" name="Group 16"/>
          <p:cNvGrpSpPr>
            <a:grpSpLocks/>
          </p:cNvGrpSpPr>
          <p:nvPr/>
        </p:nvGrpSpPr>
        <p:grpSpPr bwMode="auto">
          <a:xfrm>
            <a:off x="609600" y="5154613"/>
            <a:ext cx="8229600" cy="958850"/>
            <a:chOff x="609600" y="5153940"/>
            <a:chExt cx="8229600" cy="959039"/>
          </a:xfrm>
        </p:grpSpPr>
        <p:sp>
          <p:nvSpPr>
            <p:cNvPr id="12" name="Rectangle 11"/>
            <p:cNvSpPr/>
            <p:nvPr/>
          </p:nvSpPr>
          <p:spPr>
            <a:xfrm>
              <a:off x="609600" y="5508022"/>
              <a:ext cx="8229600" cy="604957"/>
            </a:xfrm>
            <a:prstGeom prst="rect">
              <a:avLst/>
            </a:prstGeom>
          </p:spPr>
          <p:style>
            <a:lnRef idx="2">
              <a:schemeClr val="accent3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1020763" y="5153940"/>
              <a:ext cx="5761037" cy="708165"/>
            </a:xfrm>
            <a:custGeom>
              <a:avLst/>
              <a:gdLst>
                <a:gd name="connsiteX0" fmla="*/ 0 w 5760720"/>
                <a:gd name="connsiteY0" fmla="*/ 118082 h 708480"/>
                <a:gd name="connsiteX1" fmla="*/ 118082 w 5760720"/>
                <a:gd name="connsiteY1" fmla="*/ 0 h 708480"/>
                <a:gd name="connsiteX2" fmla="*/ 5642638 w 5760720"/>
                <a:gd name="connsiteY2" fmla="*/ 0 h 708480"/>
                <a:gd name="connsiteX3" fmla="*/ 5760720 w 5760720"/>
                <a:gd name="connsiteY3" fmla="*/ 118082 h 708480"/>
                <a:gd name="connsiteX4" fmla="*/ 5760720 w 5760720"/>
                <a:gd name="connsiteY4" fmla="*/ 590398 h 708480"/>
                <a:gd name="connsiteX5" fmla="*/ 5642638 w 5760720"/>
                <a:gd name="connsiteY5" fmla="*/ 708480 h 708480"/>
                <a:gd name="connsiteX6" fmla="*/ 118082 w 5760720"/>
                <a:gd name="connsiteY6" fmla="*/ 708480 h 708480"/>
                <a:gd name="connsiteX7" fmla="*/ 0 w 5760720"/>
                <a:gd name="connsiteY7" fmla="*/ 590398 h 708480"/>
                <a:gd name="connsiteX8" fmla="*/ 0 w 5760720"/>
                <a:gd name="connsiteY8" fmla="*/ 118082 h 7084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760720" h="708480">
                  <a:moveTo>
                    <a:pt x="0" y="118082"/>
                  </a:moveTo>
                  <a:cubicBezTo>
                    <a:pt x="0" y="52867"/>
                    <a:pt x="52867" y="0"/>
                    <a:pt x="118082" y="0"/>
                  </a:cubicBezTo>
                  <a:lnTo>
                    <a:pt x="5642638" y="0"/>
                  </a:lnTo>
                  <a:cubicBezTo>
                    <a:pt x="5707853" y="0"/>
                    <a:pt x="5760720" y="52867"/>
                    <a:pt x="5760720" y="118082"/>
                  </a:cubicBezTo>
                  <a:lnTo>
                    <a:pt x="5760720" y="590398"/>
                  </a:lnTo>
                  <a:cubicBezTo>
                    <a:pt x="5760720" y="655613"/>
                    <a:pt x="5707853" y="708480"/>
                    <a:pt x="5642638" y="708480"/>
                  </a:cubicBezTo>
                  <a:lnTo>
                    <a:pt x="118082" y="708480"/>
                  </a:lnTo>
                  <a:cubicBezTo>
                    <a:pt x="52867" y="708480"/>
                    <a:pt x="0" y="655613"/>
                    <a:pt x="0" y="590398"/>
                  </a:cubicBezTo>
                  <a:lnTo>
                    <a:pt x="0" y="118082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252327" tIns="34585" rIns="252327" bIns="34585" spcCol="1270" anchor="ctr"/>
            <a:lstStyle/>
            <a:p>
              <a:pPr defTabSz="10668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2400" b="1" dirty="0"/>
                <a:t>Formal games with rules</a:t>
              </a:r>
              <a:r>
                <a:rPr lang="en-US" sz="2400" dirty="0"/>
                <a:t>: Organized games with procedures and penalties.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Slide Number Placeholder 5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altLang="en-US" sz="1200">
                <a:latin typeface="Times New Roman" pitchFamily="18" charset="0"/>
              </a:rPr>
              <a:t>11-</a:t>
            </a:r>
            <a:fld id="{8EF5DF10-9CCE-4F36-9C8C-421C85DF45EC}" type="slidenum">
              <a:rPr lang="en-US" altLang="en-US" sz="1200">
                <a:latin typeface="Times New Roman" pitchFamily="18" charset="0"/>
              </a:rPr>
              <a:pPr eaLnBrk="1" hangingPunct="1"/>
              <a:t>22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28674" name="Title 1"/>
          <p:cNvSpPr>
            <a:spLocks noGrp="1"/>
          </p:cNvSpPr>
          <p:nvPr>
            <p:ph type="title"/>
          </p:nvPr>
        </p:nvSpPr>
        <p:spPr>
          <a:xfrm>
            <a:off x="417513" y="274638"/>
            <a:ext cx="8497887" cy="1173162"/>
          </a:xfrm>
          <a:ln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en-US" smtClean="0"/>
              <a:t>Social Dimension of Play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>
          <a:xfrm>
            <a:off x="403225" y="1600200"/>
            <a:ext cx="8512175" cy="4876800"/>
          </a:xfrm>
          <a:ln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en-US" smtClean="0">
                <a:latin typeface="Calibri" pitchFamily="34" charset="0"/>
              </a:rPr>
              <a:t>Parallel constructive play - Working on something or playing near another child.</a:t>
            </a:r>
          </a:p>
          <a:p>
            <a:pPr eaLnBrk="1" hangingPunct="1"/>
            <a:r>
              <a:rPr lang="en-US" altLang="en-US" smtClean="0">
                <a:latin typeface="Calibri" pitchFamily="34" charset="0"/>
              </a:rPr>
              <a:t>Reticent play - Manifestation of shyness.</a:t>
            </a:r>
          </a:p>
          <a:p>
            <a:pPr eaLnBrk="1" hangingPunct="1"/>
            <a:endParaRPr lang="en-US" altLang="en-US" smtClean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Number Placeholder 5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altLang="en-US" sz="1200">
                <a:latin typeface="Times New Roman" pitchFamily="18" charset="0"/>
              </a:rPr>
              <a:t>11-</a:t>
            </a:r>
            <a:fld id="{A817F8D4-6AC2-4BE5-9A90-A60CD01B3970}" type="slidenum">
              <a:rPr lang="en-US" altLang="en-US" sz="1200">
                <a:latin typeface="Times New Roman" pitchFamily="18" charset="0"/>
              </a:rPr>
              <a:pPr eaLnBrk="1" hangingPunct="1"/>
              <a:t>23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29698" name="Title 1"/>
          <p:cNvSpPr>
            <a:spLocks noGrp="1"/>
          </p:cNvSpPr>
          <p:nvPr>
            <p:ph type="title"/>
          </p:nvPr>
        </p:nvSpPr>
        <p:spPr>
          <a:xfrm>
            <a:off x="417513" y="274638"/>
            <a:ext cx="8497887" cy="1173162"/>
          </a:xfrm>
          <a:ln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en-US" sz="3600" smtClean="0"/>
              <a:t>Parten</a:t>
            </a:r>
            <a:r>
              <a:rPr lang="ja-JP" altLang="en-US" sz="3600" smtClean="0"/>
              <a:t>’</a:t>
            </a:r>
            <a:r>
              <a:rPr lang="en-US" altLang="ja-JP" sz="3600" smtClean="0"/>
              <a:t>s Categories of Social and Nonsocial Play</a:t>
            </a:r>
            <a:endParaRPr lang="en-US" altLang="en-US" sz="3600" smtClean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762000" y="1905000"/>
          <a:ext cx="7772400" cy="377825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819400"/>
                <a:gridCol w="4953000"/>
              </a:tblGrid>
              <a:tr h="579148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Category</a:t>
                      </a:r>
                      <a:endParaRPr lang="en-US" sz="18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Description</a:t>
                      </a:r>
                      <a:endParaRPr lang="en-US" sz="1800" dirty="0"/>
                    </a:p>
                  </a:txBody>
                  <a:tcPr marT="45711" marB="45711"/>
                </a:tc>
              </a:tr>
              <a:tr h="792421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Unoccupied behavior</a:t>
                      </a:r>
                      <a:endParaRPr lang="en-US" sz="20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The child does not seem to be playing but watches anything of momentary interest.</a:t>
                      </a:r>
                      <a:endParaRPr lang="en-US" sz="2000" dirty="0"/>
                    </a:p>
                  </a:txBody>
                  <a:tcPr marT="45711" marB="45711"/>
                </a:tc>
              </a:tr>
              <a:tr h="837773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Onlooker behavior</a:t>
                      </a:r>
                      <a:endParaRPr lang="en-US" sz="20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The child spends most of the time watching other children play.</a:t>
                      </a:r>
                      <a:endParaRPr lang="en-US" sz="2000" dirty="0"/>
                    </a:p>
                  </a:txBody>
                  <a:tcPr marT="45711" marB="45711"/>
                </a:tc>
              </a:tr>
              <a:tr h="1568908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Solitary independent play</a:t>
                      </a:r>
                      <a:endParaRPr lang="en-US" sz="20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The child plays alone with toys that are different from those used by nearby children, making no effort to get close to them.</a:t>
                      </a:r>
                      <a:endParaRPr lang="en-US" sz="2000" dirty="0"/>
                    </a:p>
                  </a:txBody>
                  <a:tcPr marT="45711" marB="45711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Slide Number Placeholder 5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altLang="en-US" sz="1200">
                <a:latin typeface="Times New Roman" pitchFamily="18" charset="0"/>
              </a:rPr>
              <a:t>11-</a:t>
            </a:r>
            <a:fld id="{FF0E0BA0-4EF1-4D39-8081-E6523E1A784C}" type="slidenum">
              <a:rPr lang="en-US" altLang="en-US" sz="1200">
                <a:latin typeface="Times New Roman" pitchFamily="18" charset="0"/>
              </a:rPr>
              <a:pPr eaLnBrk="1" hangingPunct="1"/>
              <a:t>24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30722" name="Title 1"/>
          <p:cNvSpPr>
            <a:spLocks noGrp="1"/>
          </p:cNvSpPr>
          <p:nvPr>
            <p:ph type="title"/>
          </p:nvPr>
        </p:nvSpPr>
        <p:spPr>
          <a:xfrm>
            <a:off x="417513" y="274638"/>
            <a:ext cx="8497887" cy="1173162"/>
          </a:xfrm>
          <a:ln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en-US" sz="3600" smtClean="0"/>
              <a:t>Parten</a:t>
            </a:r>
            <a:r>
              <a:rPr lang="ja-JP" altLang="en-US" sz="3600" smtClean="0"/>
              <a:t>’</a:t>
            </a:r>
            <a:r>
              <a:rPr lang="en-US" altLang="ja-JP" sz="3600" smtClean="0"/>
              <a:t>s Categories of Social and Nonsocial Play</a:t>
            </a:r>
            <a:endParaRPr lang="en-US" altLang="en-US" sz="3600" smtClean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762000" y="1981200"/>
          <a:ext cx="7772400" cy="32766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819400"/>
                <a:gridCol w="4953000"/>
              </a:tblGrid>
              <a:tr h="60950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Category</a:t>
                      </a:r>
                      <a:endParaRPr lang="en-US" sz="2000" dirty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Description</a:t>
                      </a:r>
                      <a:endParaRPr lang="en-US" sz="2000" dirty="0"/>
                    </a:p>
                  </a:txBody>
                  <a:tcPr marT="45712" marB="45712"/>
                </a:tc>
              </a:tr>
              <a:tr h="83830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Parallel play</a:t>
                      </a:r>
                      <a:endParaRPr lang="en-US" sz="2000" dirty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The child plays independently but among the other children.</a:t>
                      </a:r>
                      <a:endParaRPr lang="en-US" sz="2000" dirty="0"/>
                    </a:p>
                  </a:txBody>
                  <a:tcPr marT="45712" marB="45712"/>
                </a:tc>
              </a:tr>
              <a:tr h="735914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Associative play</a:t>
                      </a:r>
                      <a:endParaRPr lang="en-US" sz="2000" dirty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The child plays with other children.</a:t>
                      </a:r>
                      <a:endParaRPr lang="en-US" sz="2000" dirty="0"/>
                    </a:p>
                  </a:txBody>
                  <a:tcPr marT="45712" marB="45712"/>
                </a:tc>
              </a:tr>
              <a:tr h="1092886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Cooperative or organized</a:t>
                      </a:r>
                    </a:p>
                    <a:p>
                      <a:r>
                        <a:rPr lang="en-US" sz="2000" dirty="0" smtClean="0"/>
                        <a:t>supplementary play</a:t>
                      </a:r>
                      <a:endParaRPr lang="en-US" sz="2000" dirty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The child plays in a group organized for some goal.</a:t>
                      </a:r>
                      <a:endParaRPr lang="en-US" sz="2000" dirty="0"/>
                    </a:p>
                  </a:txBody>
                  <a:tcPr marT="45712" marB="45712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Number Placeholder 5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altLang="en-US" sz="1200">
                <a:latin typeface="Times New Roman" pitchFamily="18" charset="0"/>
              </a:rPr>
              <a:t>11-</a:t>
            </a:r>
            <a:fld id="{4F2F4AEF-B9DE-4A5D-989D-EF8EA04CE324}" type="slidenum">
              <a:rPr lang="en-US" altLang="en-US" sz="1200">
                <a:latin typeface="Times New Roman" pitchFamily="18" charset="0"/>
              </a:rPr>
              <a:pPr eaLnBrk="1" hangingPunct="1"/>
              <a:t>25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31746" name="Title 1"/>
          <p:cNvSpPr>
            <a:spLocks noGrp="1"/>
          </p:cNvSpPr>
          <p:nvPr>
            <p:ph type="title"/>
          </p:nvPr>
        </p:nvSpPr>
        <p:spPr>
          <a:xfrm>
            <a:off x="417513" y="274638"/>
            <a:ext cx="8497887" cy="1173162"/>
          </a:xfrm>
          <a:ln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en-US" smtClean="0"/>
              <a:t>Gender Influence on Play</a:t>
            </a:r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>
          <a:xfrm>
            <a:off x="403225" y="1600200"/>
            <a:ext cx="8512175" cy="4876800"/>
          </a:xfrm>
          <a:ln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en-US" b="1" smtClean="0">
                <a:latin typeface="Calibri" pitchFamily="34" charset="0"/>
              </a:rPr>
              <a:t>Gender segregation</a:t>
            </a:r>
            <a:r>
              <a:rPr lang="en-US" altLang="en-US" smtClean="0">
                <a:latin typeface="Calibri" pitchFamily="34" charset="0"/>
              </a:rPr>
              <a:t>:</a:t>
            </a:r>
            <a:r>
              <a:rPr lang="en-US" altLang="en-US" b="1" smtClean="0">
                <a:latin typeface="Calibri" pitchFamily="34" charset="0"/>
              </a:rPr>
              <a:t> </a:t>
            </a:r>
            <a:r>
              <a:rPr lang="en-US" altLang="en-US" smtClean="0">
                <a:latin typeface="Calibri" pitchFamily="34" charset="0"/>
              </a:rPr>
              <a:t>Tendency to select playmates of one</a:t>
            </a:r>
            <a:r>
              <a:rPr lang="ja-JP" altLang="en-US" smtClean="0">
                <a:latin typeface="Calibri" pitchFamily="34" charset="0"/>
              </a:rPr>
              <a:t>’</a:t>
            </a:r>
            <a:r>
              <a:rPr lang="en-US" altLang="ja-JP" smtClean="0">
                <a:latin typeface="Calibri" pitchFamily="34" charset="0"/>
              </a:rPr>
              <a:t>s own gender.</a:t>
            </a:r>
          </a:p>
          <a:p>
            <a:pPr eaLnBrk="1" hangingPunct="1"/>
            <a:endParaRPr lang="en-US" altLang="en-US" smtClean="0">
              <a:latin typeface="Calibri" pitchFamily="34" charset="0"/>
            </a:endParaRPr>
          </a:p>
        </p:txBody>
      </p:sp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685800" y="2803525"/>
            <a:ext cx="3738563" cy="3460750"/>
            <a:chOff x="685839" y="2803469"/>
            <a:chExt cx="3738748" cy="3460860"/>
          </a:xfrm>
        </p:grpSpPr>
        <p:sp>
          <p:nvSpPr>
            <p:cNvPr id="6" name="Freeform 5"/>
            <p:cNvSpPr/>
            <p:nvPr/>
          </p:nvSpPr>
          <p:spPr>
            <a:xfrm>
              <a:off x="685839" y="2803469"/>
              <a:ext cx="3738748" cy="749324"/>
            </a:xfrm>
            <a:custGeom>
              <a:avLst/>
              <a:gdLst>
                <a:gd name="connsiteX0" fmla="*/ 0 w 3738748"/>
                <a:gd name="connsiteY0" fmla="*/ 0 h 748800"/>
                <a:gd name="connsiteX1" fmla="*/ 3738748 w 3738748"/>
                <a:gd name="connsiteY1" fmla="*/ 0 h 748800"/>
                <a:gd name="connsiteX2" fmla="*/ 3738748 w 3738748"/>
                <a:gd name="connsiteY2" fmla="*/ 748800 h 748800"/>
                <a:gd name="connsiteX3" fmla="*/ 0 w 3738748"/>
                <a:gd name="connsiteY3" fmla="*/ 748800 h 748800"/>
                <a:gd name="connsiteX4" fmla="*/ 0 w 3738748"/>
                <a:gd name="connsiteY4" fmla="*/ 0 h 748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38748" h="748800">
                  <a:moveTo>
                    <a:pt x="0" y="0"/>
                  </a:moveTo>
                  <a:lnTo>
                    <a:pt x="3738748" y="0"/>
                  </a:lnTo>
                  <a:lnTo>
                    <a:pt x="3738748" y="748800"/>
                  </a:lnTo>
                  <a:lnTo>
                    <a:pt x="0" y="748800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3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184912" tIns="105664" rIns="184912" bIns="105664" spcCol="1270" anchor="ctr"/>
            <a:lstStyle/>
            <a:p>
              <a:pPr algn="ctr" defTabSz="11557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2600" dirty="0"/>
                <a:t>Boys </a:t>
              </a:r>
            </a:p>
          </p:txBody>
        </p:sp>
        <p:sp>
          <p:nvSpPr>
            <p:cNvPr id="7" name="Freeform 6"/>
            <p:cNvSpPr/>
            <p:nvPr/>
          </p:nvSpPr>
          <p:spPr>
            <a:xfrm>
              <a:off x="685839" y="3552793"/>
              <a:ext cx="3738748" cy="2711536"/>
            </a:xfrm>
            <a:custGeom>
              <a:avLst/>
              <a:gdLst>
                <a:gd name="connsiteX0" fmla="*/ 0 w 3738748"/>
                <a:gd name="connsiteY0" fmla="*/ 0 h 2712060"/>
                <a:gd name="connsiteX1" fmla="*/ 3738748 w 3738748"/>
                <a:gd name="connsiteY1" fmla="*/ 0 h 2712060"/>
                <a:gd name="connsiteX2" fmla="*/ 3738748 w 3738748"/>
                <a:gd name="connsiteY2" fmla="*/ 2712060 h 2712060"/>
                <a:gd name="connsiteX3" fmla="*/ 0 w 3738748"/>
                <a:gd name="connsiteY3" fmla="*/ 2712060 h 2712060"/>
                <a:gd name="connsiteX4" fmla="*/ 0 w 3738748"/>
                <a:gd name="connsiteY4" fmla="*/ 0 h 27120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38748" h="2712060">
                  <a:moveTo>
                    <a:pt x="0" y="0"/>
                  </a:moveTo>
                  <a:lnTo>
                    <a:pt x="3738748" y="0"/>
                  </a:lnTo>
                  <a:lnTo>
                    <a:pt x="3738748" y="2712060"/>
                  </a:lnTo>
                  <a:lnTo>
                    <a:pt x="0" y="2712060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3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138684" tIns="138684" rIns="184912" bIns="208026" spcCol="1270"/>
            <a:lstStyle/>
            <a:p>
              <a:pPr marL="228600" lvl="1" indent="-228600" defTabSz="1155700" fontAlgn="auto">
                <a:lnSpc>
                  <a:spcPct val="90000"/>
                </a:lnSpc>
                <a:spcAft>
                  <a:spcPct val="15000"/>
                </a:spcAft>
                <a:buFontTx/>
                <a:buChar char="••"/>
                <a:defRPr/>
              </a:pPr>
              <a:r>
                <a:rPr lang="en-US" sz="2600" dirty="0"/>
                <a:t>Active and physically aggressive play</a:t>
              </a:r>
            </a:p>
            <a:p>
              <a:pPr marL="228600" lvl="1" indent="-228600" defTabSz="1155700" fontAlgn="auto">
                <a:lnSpc>
                  <a:spcPct val="90000"/>
                </a:lnSpc>
                <a:spcAft>
                  <a:spcPct val="15000"/>
                </a:spcAft>
                <a:buFontTx/>
                <a:buChar char="••"/>
                <a:defRPr/>
              </a:pPr>
              <a:r>
                <a:rPr lang="en-US" sz="2600" dirty="0"/>
                <a:t>Pretend play involves:</a:t>
              </a:r>
            </a:p>
            <a:p>
              <a:pPr marL="457200" lvl="2" indent="-228600" defTabSz="1155700" fontAlgn="auto">
                <a:lnSpc>
                  <a:spcPct val="90000"/>
                </a:lnSpc>
                <a:spcAft>
                  <a:spcPct val="15000"/>
                </a:spcAft>
                <a:buFontTx/>
                <a:buChar char="••"/>
                <a:defRPr/>
              </a:pPr>
              <a:r>
                <a:rPr lang="en-US" sz="2600" dirty="0"/>
                <a:t>Danger or discord</a:t>
              </a:r>
            </a:p>
            <a:p>
              <a:pPr marL="457200" lvl="2" indent="-228600" defTabSz="1155700" fontAlgn="auto">
                <a:lnSpc>
                  <a:spcPct val="90000"/>
                </a:lnSpc>
                <a:spcAft>
                  <a:spcPct val="15000"/>
                </a:spcAft>
                <a:buFontTx/>
                <a:buChar char="••"/>
                <a:defRPr/>
              </a:pPr>
              <a:r>
                <a:rPr lang="en-US" sz="2600" dirty="0"/>
                <a:t>Competitive, dominant roles</a:t>
              </a:r>
            </a:p>
          </p:txBody>
        </p:sp>
      </p:grpSp>
      <p:grpSp>
        <p:nvGrpSpPr>
          <p:cNvPr id="8" name="Group 7"/>
          <p:cNvGrpSpPr>
            <a:grpSpLocks/>
          </p:cNvGrpSpPr>
          <p:nvPr/>
        </p:nvGrpSpPr>
        <p:grpSpPr bwMode="auto">
          <a:xfrm>
            <a:off x="4948238" y="2803525"/>
            <a:ext cx="3738562" cy="3460750"/>
            <a:chOff x="4948012" y="2803469"/>
            <a:chExt cx="3738748" cy="3460860"/>
          </a:xfrm>
        </p:grpSpPr>
        <p:sp>
          <p:nvSpPr>
            <p:cNvPr id="9" name="Freeform 8"/>
            <p:cNvSpPr/>
            <p:nvPr/>
          </p:nvSpPr>
          <p:spPr>
            <a:xfrm>
              <a:off x="4948012" y="2803469"/>
              <a:ext cx="3738748" cy="749324"/>
            </a:xfrm>
            <a:custGeom>
              <a:avLst/>
              <a:gdLst>
                <a:gd name="connsiteX0" fmla="*/ 0 w 3738748"/>
                <a:gd name="connsiteY0" fmla="*/ 0 h 748800"/>
                <a:gd name="connsiteX1" fmla="*/ 3738748 w 3738748"/>
                <a:gd name="connsiteY1" fmla="*/ 0 h 748800"/>
                <a:gd name="connsiteX2" fmla="*/ 3738748 w 3738748"/>
                <a:gd name="connsiteY2" fmla="*/ 748800 h 748800"/>
                <a:gd name="connsiteX3" fmla="*/ 0 w 3738748"/>
                <a:gd name="connsiteY3" fmla="*/ 748800 h 748800"/>
                <a:gd name="connsiteX4" fmla="*/ 0 w 3738748"/>
                <a:gd name="connsiteY4" fmla="*/ 0 h 748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38748" h="748800">
                  <a:moveTo>
                    <a:pt x="0" y="0"/>
                  </a:moveTo>
                  <a:lnTo>
                    <a:pt x="3738748" y="0"/>
                  </a:lnTo>
                  <a:lnTo>
                    <a:pt x="3738748" y="748800"/>
                  </a:lnTo>
                  <a:lnTo>
                    <a:pt x="0" y="748800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3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184912" tIns="105664" rIns="184912" bIns="105664" spcCol="1270" anchor="ctr"/>
            <a:lstStyle/>
            <a:p>
              <a:pPr algn="ctr" defTabSz="11557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2600"/>
                <a:t>Girls</a:t>
              </a:r>
              <a:endParaRPr lang="en-US" sz="2600" dirty="0"/>
            </a:p>
          </p:txBody>
        </p:sp>
        <p:sp>
          <p:nvSpPr>
            <p:cNvPr id="10" name="Freeform 9"/>
            <p:cNvSpPr/>
            <p:nvPr/>
          </p:nvSpPr>
          <p:spPr>
            <a:xfrm>
              <a:off x="4948012" y="3552793"/>
              <a:ext cx="3738748" cy="2711536"/>
            </a:xfrm>
            <a:custGeom>
              <a:avLst/>
              <a:gdLst>
                <a:gd name="connsiteX0" fmla="*/ 0 w 3738748"/>
                <a:gd name="connsiteY0" fmla="*/ 0 h 2712060"/>
                <a:gd name="connsiteX1" fmla="*/ 3738748 w 3738748"/>
                <a:gd name="connsiteY1" fmla="*/ 0 h 2712060"/>
                <a:gd name="connsiteX2" fmla="*/ 3738748 w 3738748"/>
                <a:gd name="connsiteY2" fmla="*/ 2712060 h 2712060"/>
                <a:gd name="connsiteX3" fmla="*/ 0 w 3738748"/>
                <a:gd name="connsiteY3" fmla="*/ 2712060 h 2712060"/>
                <a:gd name="connsiteX4" fmla="*/ 0 w 3738748"/>
                <a:gd name="connsiteY4" fmla="*/ 0 h 27120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38748" h="2712060">
                  <a:moveTo>
                    <a:pt x="0" y="0"/>
                  </a:moveTo>
                  <a:lnTo>
                    <a:pt x="3738748" y="0"/>
                  </a:lnTo>
                  <a:lnTo>
                    <a:pt x="3738748" y="2712060"/>
                  </a:lnTo>
                  <a:lnTo>
                    <a:pt x="0" y="2712060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3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138684" tIns="138684" rIns="184912" bIns="208026" spcCol="1270"/>
            <a:lstStyle/>
            <a:p>
              <a:pPr marL="228600" lvl="1" indent="-228600" defTabSz="1155700" fontAlgn="auto">
                <a:lnSpc>
                  <a:spcPct val="90000"/>
                </a:lnSpc>
                <a:spcAft>
                  <a:spcPct val="15000"/>
                </a:spcAft>
                <a:buFontTx/>
                <a:buChar char="••"/>
                <a:defRPr/>
              </a:pPr>
              <a:r>
                <a:rPr lang="en-US" sz="2600" dirty="0"/>
                <a:t>More nurturing play</a:t>
              </a:r>
            </a:p>
            <a:p>
              <a:pPr marL="228600" lvl="1" indent="-228600" defTabSz="1155700" fontAlgn="auto">
                <a:lnSpc>
                  <a:spcPct val="90000"/>
                </a:lnSpc>
                <a:spcAft>
                  <a:spcPct val="15000"/>
                </a:spcAft>
                <a:buFontTx/>
                <a:buChar char="••"/>
                <a:defRPr/>
              </a:pPr>
              <a:r>
                <a:rPr lang="en-US" sz="2600" dirty="0"/>
                <a:t>Pretend play focuses on:</a:t>
              </a:r>
            </a:p>
            <a:p>
              <a:pPr marL="457200" lvl="2" indent="-228600" defTabSz="1155700" fontAlgn="auto">
                <a:lnSpc>
                  <a:spcPct val="90000"/>
                </a:lnSpc>
                <a:spcAft>
                  <a:spcPct val="15000"/>
                </a:spcAft>
                <a:buFontTx/>
                <a:buChar char="••"/>
                <a:defRPr/>
              </a:pPr>
              <a:r>
                <a:rPr lang="en-US" sz="2600" dirty="0"/>
                <a:t>Social relationships</a:t>
              </a:r>
            </a:p>
            <a:p>
              <a:pPr marL="457200" lvl="2" indent="-228600" defTabSz="1155700" fontAlgn="auto">
                <a:lnSpc>
                  <a:spcPct val="90000"/>
                </a:lnSpc>
                <a:spcAft>
                  <a:spcPct val="15000"/>
                </a:spcAft>
                <a:buFontTx/>
                <a:buChar char="••"/>
                <a:defRPr/>
              </a:pPr>
              <a:r>
                <a:rPr lang="en-US" sz="2600" dirty="0"/>
                <a:t>Nurturing, domestic roles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Slide Number Placeholder 5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altLang="en-US" sz="1200">
                <a:latin typeface="Times New Roman" pitchFamily="18" charset="0"/>
              </a:rPr>
              <a:t>11-</a:t>
            </a:r>
            <a:fld id="{4CF5349A-6A65-41D7-BA2F-E8E6C05F0A81}" type="slidenum">
              <a:rPr lang="en-US" altLang="en-US" sz="1200">
                <a:latin typeface="Times New Roman" pitchFamily="18" charset="0"/>
              </a:rPr>
              <a:pPr eaLnBrk="1" hangingPunct="1"/>
              <a:t>26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32770" name="Title 1"/>
          <p:cNvSpPr>
            <a:spLocks noGrp="1"/>
          </p:cNvSpPr>
          <p:nvPr>
            <p:ph type="title"/>
          </p:nvPr>
        </p:nvSpPr>
        <p:spPr>
          <a:xfrm>
            <a:off x="417513" y="274638"/>
            <a:ext cx="8497887" cy="1173162"/>
          </a:xfrm>
          <a:ln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en-US" sz="3600" smtClean="0"/>
              <a:t>Table 11.3 - Early Childhood Play Styles</a:t>
            </a:r>
          </a:p>
        </p:txBody>
      </p:sp>
      <p:pic>
        <p:nvPicPr>
          <p:cNvPr id="32771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7888" y="1676400"/>
            <a:ext cx="7580312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72" name="Rectangle 3"/>
          <p:cNvSpPr>
            <a:spLocks noChangeArrowheads="1"/>
          </p:cNvSpPr>
          <p:nvPr/>
        </p:nvSpPr>
        <p:spPr bwMode="auto">
          <a:xfrm>
            <a:off x="1065213" y="6230938"/>
            <a:ext cx="1857375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fr-FR" altLang="en-US" sz="1000"/>
              <a:t>Source: Golomobok et al., 2008.</a:t>
            </a:r>
            <a:endParaRPr lang="en-US" altLang="en-US" sz="1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Number Placeholder 5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altLang="en-US" sz="1200">
                <a:latin typeface="Times New Roman" pitchFamily="18" charset="0"/>
              </a:rPr>
              <a:t>11-</a:t>
            </a:r>
            <a:fld id="{50C5B534-D4FE-411D-AD4B-EA430AB0EA8B}" type="slidenum">
              <a:rPr lang="en-US" altLang="en-US" sz="1200">
                <a:latin typeface="Times New Roman" pitchFamily="18" charset="0"/>
              </a:rPr>
              <a:pPr eaLnBrk="1" hangingPunct="1"/>
              <a:t>27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33794" name="Title 1"/>
          <p:cNvSpPr>
            <a:spLocks noGrp="1"/>
          </p:cNvSpPr>
          <p:nvPr>
            <p:ph type="title"/>
          </p:nvPr>
        </p:nvSpPr>
        <p:spPr>
          <a:xfrm>
            <a:off x="417513" y="274638"/>
            <a:ext cx="8497887" cy="1173162"/>
          </a:xfrm>
          <a:ln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en-US" smtClean="0"/>
              <a:t>Culture Influences on Play</a:t>
            </a:r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>
          <a:xfrm>
            <a:off x="403225" y="1600200"/>
            <a:ext cx="8512175" cy="4876800"/>
          </a:xfrm>
          <a:ln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en-US" smtClean="0">
                <a:latin typeface="Calibri" pitchFamily="34" charset="0"/>
              </a:rPr>
              <a:t>Cultural values affect the play environments. </a:t>
            </a:r>
          </a:p>
          <a:p>
            <a:pPr lvl="1" eaLnBrk="1" hangingPunct="1"/>
            <a:r>
              <a:rPr lang="en-US" altLang="en-US" smtClean="0">
                <a:latin typeface="Calibri" pitchFamily="34" charset="0"/>
              </a:rPr>
              <a:t>Affect the frequency of specific forms of play.</a:t>
            </a:r>
          </a:p>
          <a:p>
            <a:pPr eaLnBrk="1" hangingPunct="1"/>
            <a:endParaRPr lang="en-US" altLang="en-US" smtClean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Slide Number Placeholder 5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altLang="en-US" sz="1200">
                <a:latin typeface="Times New Roman" pitchFamily="18" charset="0"/>
              </a:rPr>
              <a:t>11-</a:t>
            </a:r>
            <a:fld id="{640BDDC8-8A3A-49C1-96B8-B0629A266CDB}" type="slidenum">
              <a:rPr lang="en-US" altLang="en-US" sz="1200">
                <a:latin typeface="Times New Roman" pitchFamily="18" charset="0"/>
              </a:rPr>
              <a:pPr eaLnBrk="1" hangingPunct="1"/>
              <a:t>28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34818" name="Title 1"/>
          <p:cNvSpPr>
            <a:spLocks noGrp="1"/>
          </p:cNvSpPr>
          <p:nvPr>
            <p:ph type="title"/>
          </p:nvPr>
        </p:nvSpPr>
        <p:spPr>
          <a:xfrm>
            <a:off x="417513" y="274638"/>
            <a:ext cx="8497887" cy="1173162"/>
          </a:xfrm>
          <a:ln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en-US" smtClean="0"/>
              <a:t>Discipline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idx="1"/>
          </p:nvPr>
        </p:nvSpPr>
        <p:spPr>
          <a:xfrm>
            <a:off x="403225" y="1600200"/>
            <a:ext cx="8512175" cy="4876800"/>
          </a:xfrm>
          <a:ln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en-US" smtClean="0">
                <a:latin typeface="Calibri" pitchFamily="34" charset="0"/>
              </a:rPr>
              <a:t>Methods of molding children</a:t>
            </a:r>
            <a:r>
              <a:rPr lang="ja-JP" altLang="en-US" smtClean="0">
                <a:latin typeface="Calibri" pitchFamily="34" charset="0"/>
              </a:rPr>
              <a:t>’</a:t>
            </a:r>
            <a:r>
              <a:rPr lang="en-US" altLang="ja-JP" smtClean="0">
                <a:latin typeface="Calibri" pitchFamily="34" charset="0"/>
              </a:rPr>
              <a:t>s character and teaching them to:</a:t>
            </a:r>
          </a:p>
          <a:p>
            <a:pPr lvl="1" eaLnBrk="1" hangingPunct="1"/>
            <a:r>
              <a:rPr lang="en-US" altLang="en-US" smtClean="0">
                <a:latin typeface="Calibri" pitchFamily="34" charset="0"/>
              </a:rPr>
              <a:t>Exercise self-control</a:t>
            </a:r>
          </a:p>
          <a:p>
            <a:pPr lvl="1" eaLnBrk="1" hangingPunct="1"/>
            <a:r>
              <a:rPr lang="en-US" altLang="en-US" smtClean="0">
                <a:latin typeface="Calibri" pitchFamily="34" charset="0"/>
              </a:rPr>
              <a:t>Engage in acceptable behavior</a:t>
            </a:r>
          </a:p>
          <a:p>
            <a:pPr eaLnBrk="1" hangingPunct="1"/>
            <a:r>
              <a:rPr lang="en-US" altLang="en-US" smtClean="0">
                <a:latin typeface="Calibri" pitchFamily="34" charset="0"/>
              </a:rPr>
              <a:t>Includes rewarding desired behaviors and drawing attention to how actions affect others</a:t>
            </a:r>
          </a:p>
          <a:p>
            <a:pPr eaLnBrk="1" hangingPunct="1"/>
            <a:r>
              <a:rPr lang="en-US" altLang="en-US" smtClean="0">
                <a:latin typeface="Calibri" pitchFamily="34" charset="0"/>
              </a:rPr>
              <a:t>Powerful tool for socialization with the goal of developing self-discipline</a:t>
            </a:r>
          </a:p>
          <a:p>
            <a:pPr eaLnBrk="1" hangingPunct="1"/>
            <a:endParaRPr lang="en-US" altLang="en-US" smtClean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Number Placeholder 5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altLang="en-US" sz="1200">
                <a:latin typeface="Times New Roman" pitchFamily="18" charset="0"/>
              </a:rPr>
              <a:t>11-</a:t>
            </a:r>
            <a:fld id="{BFD89AE9-8ABB-453F-9ABB-8C323365F09D}" type="slidenum">
              <a:rPr lang="en-US" altLang="en-US" sz="1200">
                <a:latin typeface="Times New Roman" pitchFamily="18" charset="0"/>
              </a:rPr>
              <a:pPr eaLnBrk="1" hangingPunct="1"/>
              <a:t>29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7513" y="274638"/>
            <a:ext cx="8497887" cy="1173162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ea typeface="+mj-ea"/>
              </a:rPr>
              <a:t>Reinforcement and Punishment</a:t>
            </a:r>
          </a:p>
        </p:txBody>
      </p:sp>
      <p:grpSp>
        <p:nvGrpSpPr>
          <p:cNvPr id="10" name="Group 9"/>
          <p:cNvGrpSpPr>
            <a:grpSpLocks/>
          </p:cNvGrpSpPr>
          <p:nvPr/>
        </p:nvGrpSpPr>
        <p:grpSpPr bwMode="auto">
          <a:xfrm>
            <a:off x="609600" y="1958975"/>
            <a:ext cx="8153400" cy="1460500"/>
            <a:chOff x="609600" y="1959449"/>
            <a:chExt cx="8153400" cy="1460700"/>
          </a:xfrm>
        </p:grpSpPr>
        <p:sp>
          <p:nvSpPr>
            <p:cNvPr id="6" name="Freeform 5"/>
            <p:cNvSpPr/>
            <p:nvPr/>
          </p:nvSpPr>
          <p:spPr>
            <a:xfrm>
              <a:off x="609600" y="2254764"/>
              <a:ext cx="8153400" cy="1165385"/>
            </a:xfrm>
            <a:custGeom>
              <a:avLst/>
              <a:gdLst>
                <a:gd name="connsiteX0" fmla="*/ 0 w 8153400"/>
                <a:gd name="connsiteY0" fmla="*/ 0 h 1165500"/>
                <a:gd name="connsiteX1" fmla="*/ 8153400 w 8153400"/>
                <a:gd name="connsiteY1" fmla="*/ 0 h 1165500"/>
                <a:gd name="connsiteX2" fmla="*/ 8153400 w 8153400"/>
                <a:gd name="connsiteY2" fmla="*/ 1165500 h 1165500"/>
                <a:gd name="connsiteX3" fmla="*/ 0 w 8153400"/>
                <a:gd name="connsiteY3" fmla="*/ 1165500 h 1165500"/>
                <a:gd name="connsiteX4" fmla="*/ 0 w 8153400"/>
                <a:gd name="connsiteY4" fmla="*/ 0 h 1165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153400" h="1165500">
                  <a:moveTo>
                    <a:pt x="0" y="0"/>
                  </a:moveTo>
                  <a:lnTo>
                    <a:pt x="8153400" y="0"/>
                  </a:lnTo>
                  <a:lnTo>
                    <a:pt x="8153400" y="1165500"/>
                  </a:lnTo>
                  <a:lnTo>
                    <a:pt x="0" y="1165500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3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632794" tIns="416560" rIns="632794" bIns="142240" spcCol="1270"/>
            <a:lstStyle/>
            <a:p>
              <a:pPr marL="228600" lvl="1" indent="-228600" defTabSz="889000" fontAlgn="auto">
                <a:lnSpc>
                  <a:spcPct val="90000"/>
                </a:lnSpc>
                <a:spcAft>
                  <a:spcPct val="15000"/>
                </a:spcAft>
                <a:buFontTx/>
                <a:buChar char="••"/>
                <a:defRPr/>
              </a:pPr>
              <a:r>
                <a:rPr lang="en-US" sz="2000"/>
                <a:t>External reinforcements - Tangible or intangible</a:t>
              </a:r>
              <a:endParaRPr lang="en-US" sz="2000" dirty="0"/>
            </a:p>
            <a:p>
              <a:pPr marL="228600" lvl="1" indent="-228600" defTabSz="889000" fontAlgn="auto">
                <a:lnSpc>
                  <a:spcPct val="90000"/>
                </a:lnSpc>
                <a:spcAft>
                  <a:spcPct val="15000"/>
                </a:spcAft>
                <a:buFontTx/>
                <a:buChar char="••"/>
                <a:defRPr/>
              </a:pPr>
              <a:r>
                <a:rPr lang="en-US" sz="2000" dirty="0"/>
                <a:t>Internal reinforcement - Sense of pleasure or accomplishment</a:t>
              </a:r>
            </a:p>
          </p:txBody>
        </p:sp>
        <p:sp>
          <p:nvSpPr>
            <p:cNvPr id="7" name="Freeform 6"/>
            <p:cNvSpPr/>
            <p:nvPr/>
          </p:nvSpPr>
          <p:spPr>
            <a:xfrm>
              <a:off x="1017588" y="1959449"/>
              <a:ext cx="5707062" cy="590631"/>
            </a:xfrm>
            <a:custGeom>
              <a:avLst/>
              <a:gdLst>
                <a:gd name="connsiteX0" fmla="*/ 0 w 5707380"/>
                <a:gd name="connsiteY0" fmla="*/ 98402 h 590400"/>
                <a:gd name="connsiteX1" fmla="*/ 98402 w 5707380"/>
                <a:gd name="connsiteY1" fmla="*/ 0 h 590400"/>
                <a:gd name="connsiteX2" fmla="*/ 5608978 w 5707380"/>
                <a:gd name="connsiteY2" fmla="*/ 0 h 590400"/>
                <a:gd name="connsiteX3" fmla="*/ 5707380 w 5707380"/>
                <a:gd name="connsiteY3" fmla="*/ 98402 h 590400"/>
                <a:gd name="connsiteX4" fmla="*/ 5707380 w 5707380"/>
                <a:gd name="connsiteY4" fmla="*/ 491998 h 590400"/>
                <a:gd name="connsiteX5" fmla="*/ 5608978 w 5707380"/>
                <a:gd name="connsiteY5" fmla="*/ 590400 h 590400"/>
                <a:gd name="connsiteX6" fmla="*/ 98402 w 5707380"/>
                <a:gd name="connsiteY6" fmla="*/ 590400 h 590400"/>
                <a:gd name="connsiteX7" fmla="*/ 0 w 5707380"/>
                <a:gd name="connsiteY7" fmla="*/ 491998 h 590400"/>
                <a:gd name="connsiteX8" fmla="*/ 0 w 5707380"/>
                <a:gd name="connsiteY8" fmla="*/ 98402 h 590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707380" h="590400">
                  <a:moveTo>
                    <a:pt x="0" y="98402"/>
                  </a:moveTo>
                  <a:cubicBezTo>
                    <a:pt x="0" y="44056"/>
                    <a:pt x="44056" y="0"/>
                    <a:pt x="98402" y="0"/>
                  </a:cubicBezTo>
                  <a:lnTo>
                    <a:pt x="5608978" y="0"/>
                  </a:lnTo>
                  <a:cubicBezTo>
                    <a:pt x="5663324" y="0"/>
                    <a:pt x="5707380" y="44056"/>
                    <a:pt x="5707380" y="98402"/>
                  </a:cubicBezTo>
                  <a:lnTo>
                    <a:pt x="5707380" y="491998"/>
                  </a:lnTo>
                  <a:cubicBezTo>
                    <a:pt x="5707380" y="546344"/>
                    <a:pt x="5663324" y="590400"/>
                    <a:pt x="5608978" y="590400"/>
                  </a:cubicBezTo>
                  <a:lnTo>
                    <a:pt x="98402" y="590400"/>
                  </a:lnTo>
                  <a:cubicBezTo>
                    <a:pt x="44056" y="590400"/>
                    <a:pt x="0" y="546344"/>
                    <a:pt x="0" y="491998"/>
                  </a:cubicBezTo>
                  <a:lnTo>
                    <a:pt x="0" y="98402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244546" tIns="28821" rIns="244546" bIns="28821" spcCol="1270" anchor="ctr"/>
            <a:lstStyle/>
            <a:p>
              <a:pPr defTabSz="8890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2000"/>
                <a:t>Reinforcement</a:t>
              </a:r>
            </a:p>
          </p:txBody>
        </p:sp>
      </p:grpSp>
      <p:grpSp>
        <p:nvGrpSpPr>
          <p:cNvPr id="11" name="Group 10"/>
          <p:cNvGrpSpPr>
            <a:grpSpLocks/>
          </p:cNvGrpSpPr>
          <p:nvPr/>
        </p:nvGrpSpPr>
        <p:grpSpPr bwMode="auto">
          <a:xfrm>
            <a:off x="609600" y="3527425"/>
            <a:ext cx="8153400" cy="2438400"/>
            <a:chOff x="609600" y="3528150"/>
            <a:chExt cx="8153400" cy="2437200"/>
          </a:xfrm>
        </p:grpSpPr>
        <p:sp>
          <p:nvSpPr>
            <p:cNvPr id="8" name="Freeform 7"/>
            <p:cNvSpPr/>
            <p:nvPr/>
          </p:nvSpPr>
          <p:spPr>
            <a:xfrm>
              <a:off x="609600" y="3823280"/>
              <a:ext cx="8153400" cy="2142070"/>
            </a:xfrm>
            <a:custGeom>
              <a:avLst/>
              <a:gdLst>
                <a:gd name="connsiteX0" fmla="*/ 0 w 8153400"/>
                <a:gd name="connsiteY0" fmla="*/ 0 h 2142000"/>
                <a:gd name="connsiteX1" fmla="*/ 8153400 w 8153400"/>
                <a:gd name="connsiteY1" fmla="*/ 0 h 2142000"/>
                <a:gd name="connsiteX2" fmla="*/ 8153400 w 8153400"/>
                <a:gd name="connsiteY2" fmla="*/ 2142000 h 2142000"/>
                <a:gd name="connsiteX3" fmla="*/ 0 w 8153400"/>
                <a:gd name="connsiteY3" fmla="*/ 2142000 h 2142000"/>
                <a:gd name="connsiteX4" fmla="*/ 0 w 8153400"/>
                <a:gd name="connsiteY4" fmla="*/ 0 h 2142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153400" h="2142000">
                  <a:moveTo>
                    <a:pt x="0" y="0"/>
                  </a:moveTo>
                  <a:lnTo>
                    <a:pt x="8153400" y="0"/>
                  </a:lnTo>
                  <a:lnTo>
                    <a:pt x="8153400" y="2142000"/>
                  </a:lnTo>
                  <a:lnTo>
                    <a:pt x="0" y="2142000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3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632794" tIns="416560" rIns="632794" bIns="142240" spcCol="1270"/>
            <a:lstStyle/>
            <a:p>
              <a:pPr marL="228600" lvl="1" indent="-228600" defTabSz="889000" fontAlgn="auto">
                <a:lnSpc>
                  <a:spcPct val="90000"/>
                </a:lnSpc>
                <a:spcAft>
                  <a:spcPct val="15000"/>
                </a:spcAft>
                <a:buFontTx/>
                <a:buChar char="••"/>
                <a:defRPr/>
              </a:pPr>
              <a:r>
                <a:rPr lang="en-US" sz="2000" dirty="0"/>
                <a:t>Effective if it is:</a:t>
              </a:r>
            </a:p>
            <a:p>
              <a:pPr marL="457200" lvl="2" indent="-228600" defTabSz="889000" fontAlgn="auto">
                <a:lnSpc>
                  <a:spcPct val="90000"/>
                </a:lnSpc>
                <a:spcAft>
                  <a:spcPct val="15000"/>
                </a:spcAft>
                <a:buFontTx/>
                <a:buChar char="••"/>
                <a:defRPr/>
              </a:pPr>
              <a:r>
                <a:rPr lang="en-US" sz="2000" dirty="0"/>
                <a:t>Consistent</a:t>
              </a:r>
            </a:p>
            <a:p>
              <a:pPr marL="457200" lvl="2" indent="-228600" defTabSz="889000" fontAlgn="auto">
                <a:lnSpc>
                  <a:spcPct val="90000"/>
                </a:lnSpc>
                <a:spcAft>
                  <a:spcPct val="15000"/>
                </a:spcAft>
                <a:buFontTx/>
                <a:buChar char="••"/>
                <a:defRPr/>
              </a:pPr>
              <a:r>
                <a:rPr lang="en-US" sz="2000" dirty="0"/>
                <a:t>Immediate</a:t>
              </a:r>
            </a:p>
            <a:p>
              <a:pPr marL="457200" lvl="2" indent="-228600" defTabSz="889000" fontAlgn="auto">
                <a:lnSpc>
                  <a:spcPct val="90000"/>
                </a:lnSpc>
                <a:spcAft>
                  <a:spcPct val="15000"/>
                </a:spcAft>
                <a:buFontTx/>
                <a:buChar char="••"/>
                <a:defRPr/>
              </a:pPr>
              <a:r>
                <a:rPr lang="en-US" sz="2000" dirty="0"/>
                <a:t>Clearly tied to the offense</a:t>
              </a:r>
            </a:p>
            <a:p>
              <a:pPr marL="228600" lvl="1" indent="-228600" defTabSz="889000" fontAlgn="auto">
                <a:lnSpc>
                  <a:spcPct val="90000"/>
                </a:lnSpc>
                <a:spcAft>
                  <a:spcPct val="15000"/>
                </a:spcAft>
                <a:buFontTx/>
                <a:buChar char="••"/>
                <a:defRPr/>
              </a:pPr>
              <a:r>
                <a:rPr lang="en-US" sz="2000" dirty="0"/>
                <a:t>Harsh punishment is regarded as harmful.</a:t>
              </a:r>
            </a:p>
          </p:txBody>
        </p:sp>
        <p:sp>
          <p:nvSpPr>
            <p:cNvPr id="9" name="Freeform 8"/>
            <p:cNvSpPr/>
            <p:nvPr/>
          </p:nvSpPr>
          <p:spPr>
            <a:xfrm>
              <a:off x="1017588" y="3528150"/>
              <a:ext cx="5707062" cy="590259"/>
            </a:xfrm>
            <a:custGeom>
              <a:avLst/>
              <a:gdLst>
                <a:gd name="connsiteX0" fmla="*/ 0 w 5707380"/>
                <a:gd name="connsiteY0" fmla="*/ 98402 h 590400"/>
                <a:gd name="connsiteX1" fmla="*/ 98402 w 5707380"/>
                <a:gd name="connsiteY1" fmla="*/ 0 h 590400"/>
                <a:gd name="connsiteX2" fmla="*/ 5608978 w 5707380"/>
                <a:gd name="connsiteY2" fmla="*/ 0 h 590400"/>
                <a:gd name="connsiteX3" fmla="*/ 5707380 w 5707380"/>
                <a:gd name="connsiteY3" fmla="*/ 98402 h 590400"/>
                <a:gd name="connsiteX4" fmla="*/ 5707380 w 5707380"/>
                <a:gd name="connsiteY4" fmla="*/ 491998 h 590400"/>
                <a:gd name="connsiteX5" fmla="*/ 5608978 w 5707380"/>
                <a:gd name="connsiteY5" fmla="*/ 590400 h 590400"/>
                <a:gd name="connsiteX6" fmla="*/ 98402 w 5707380"/>
                <a:gd name="connsiteY6" fmla="*/ 590400 h 590400"/>
                <a:gd name="connsiteX7" fmla="*/ 0 w 5707380"/>
                <a:gd name="connsiteY7" fmla="*/ 491998 h 590400"/>
                <a:gd name="connsiteX8" fmla="*/ 0 w 5707380"/>
                <a:gd name="connsiteY8" fmla="*/ 98402 h 590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707380" h="590400">
                  <a:moveTo>
                    <a:pt x="0" y="98402"/>
                  </a:moveTo>
                  <a:cubicBezTo>
                    <a:pt x="0" y="44056"/>
                    <a:pt x="44056" y="0"/>
                    <a:pt x="98402" y="0"/>
                  </a:cubicBezTo>
                  <a:lnTo>
                    <a:pt x="5608978" y="0"/>
                  </a:lnTo>
                  <a:cubicBezTo>
                    <a:pt x="5663324" y="0"/>
                    <a:pt x="5707380" y="44056"/>
                    <a:pt x="5707380" y="98402"/>
                  </a:cubicBezTo>
                  <a:lnTo>
                    <a:pt x="5707380" y="491998"/>
                  </a:lnTo>
                  <a:cubicBezTo>
                    <a:pt x="5707380" y="546344"/>
                    <a:pt x="5663324" y="590400"/>
                    <a:pt x="5608978" y="590400"/>
                  </a:cubicBezTo>
                  <a:lnTo>
                    <a:pt x="98402" y="590400"/>
                  </a:lnTo>
                  <a:cubicBezTo>
                    <a:pt x="44056" y="590400"/>
                    <a:pt x="0" y="546344"/>
                    <a:pt x="0" y="491998"/>
                  </a:cubicBezTo>
                  <a:lnTo>
                    <a:pt x="0" y="98402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244546" tIns="28821" rIns="244546" bIns="28821" spcCol="1270" anchor="ctr"/>
            <a:lstStyle/>
            <a:p>
              <a:pPr defTabSz="8890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2000" dirty="0"/>
                <a:t>Punishment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Slide Number Placeholder 5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altLang="en-US" sz="1200">
                <a:latin typeface="Times New Roman" pitchFamily="18" charset="0"/>
              </a:rPr>
              <a:t>11-</a:t>
            </a:r>
            <a:fld id="{A3975EA7-CE93-4972-BD73-2B699E616B23}" type="slidenum">
              <a:rPr lang="en-US" altLang="en-US" sz="1200">
                <a:latin typeface="Times New Roman" pitchFamily="18" charset="0"/>
              </a:rPr>
              <a:pPr eaLnBrk="1" hangingPunct="1"/>
              <a:t>3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417513" y="274638"/>
            <a:ext cx="8497887" cy="1173162"/>
          </a:xfrm>
          <a:ln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en-US" sz="3600" smtClean="0"/>
              <a:t> Self-Definition and Single Representation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403225" y="1600200"/>
            <a:ext cx="8512175" cy="4876800"/>
          </a:xfrm>
          <a:ln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en-US" b="1" dirty="0" smtClean="0">
                <a:latin typeface="Calibri" pitchFamily="34" charset="0"/>
              </a:rPr>
              <a:t>Self-definition</a:t>
            </a:r>
            <a:r>
              <a:rPr lang="en-US" altLang="en-US" dirty="0" smtClean="0">
                <a:latin typeface="Calibri" pitchFamily="34" charset="0"/>
              </a:rPr>
              <a:t>: Cluster of characteristics used to describe oneself. </a:t>
            </a:r>
          </a:p>
          <a:p>
            <a:pPr lvl="1" eaLnBrk="1" hangingPunct="1"/>
            <a:r>
              <a:rPr lang="en-US" altLang="en-US" dirty="0" smtClean="0">
                <a:latin typeface="Calibri" pitchFamily="34" charset="0"/>
              </a:rPr>
              <a:t>Becomes more comprehensive as child ages</a:t>
            </a:r>
          </a:p>
          <a:p>
            <a:pPr eaLnBrk="1" hangingPunct="1"/>
            <a:r>
              <a:rPr lang="en-US" altLang="en-US" b="1" dirty="0" smtClean="0">
                <a:latin typeface="Calibri" pitchFamily="34" charset="0"/>
              </a:rPr>
              <a:t>Single representations</a:t>
            </a:r>
            <a:r>
              <a:rPr lang="en-US" altLang="en-US" dirty="0" smtClean="0">
                <a:latin typeface="Calibri" pitchFamily="34" charset="0"/>
              </a:rPr>
              <a:t>: </a:t>
            </a:r>
            <a:r>
              <a:rPr lang="en-US" altLang="en-US" b="1" u="sng" dirty="0" smtClean="0">
                <a:latin typeface="Calibri" pitchFamily="34" charset="0"/>
              </a:rPr>
              <a:t>Preschool children </a:t>
            </a:r>
            <a:r>
              <a:rPr lang="en-US" altLang="en-US" dirty="0" smtClean="0">
                <a:latin typeface="Calibri" pitchFamily="34" charset="0"/>
              </a:rPr>
              <a:t>describe themselves in terms of individual, unconnected characteristics and all-or-nothing terms.</a:t>
            </a:r>
          </a:p>
          <a:p>
            <a:pPr lvl="1" eaLnBrk="1" hangingPunct="1"/>
            <a:r>
              <a:rPr lang="en-US" altLang="en-US" b="1" dirty="0" smtClean="0">
                <a:latin typeface="Calibri" pitchFamily="34" charset="0"/>
              </a:rPr>
              <a:t>Real self</a:t>
            </a:r>
            <a:r>
              <a:rPr lang="en-US" altLang="en-US" dirty="0" smtClean="0">
                <a:latin typeface="Calibri" pitchFamily="34" charset="0"/>
              </a:rPr>
              <a:t>: Self one actually is. </a:t>
            </a:r>
          </a:p>
          <a:p>
            <a:pPr lvl="1" eaLnBrk="1" hangingPunct="1"/>
            <a:r>
              <a:rPr lang="en-US" altLang="en-US" b="1" dirty="0" smtClean="0">
                <a:latin typeface="Calibri" pitchFamily="34" charset="0"/>
              </a:rPr>
              <a:t>Ideal self</a:t>
            </a:r>
            <a:r>
              <a:rPr lang="en-US" altLang="en-US" dirty="0" smtClean="0">
                <a:latin typeface="Calibri" pitchFamily="34" charset="0"/>
              </a:rPr>
              <a:t>: Self one would like to be.</a:t>
            </a:r>
          </a:p>
          <a:p>
            <a:pPr eaLnBrk="1" hangingPunct="1"/>
            <a:endParaRPr lang="en-US" altLang="en-US" dirty="0" smtClean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Slide Number Placeholder 5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altLang="en-US" sz="1200">
                <a:latin typeface="Times New Roman" pitchFamily="18" charset="0"/>
              </a:rPr>
              <a:t>11-</a:t>
            </a:r>
            <a:fld id="{A6FA2D3F-F906-45BC-94E8-57C6F40D3A3C}" type="slidenum">
              <a:rPr lang="en-US" altLang="en-US" sz="1200">
                <a:latin typeface="Times New Roman" pitchFamily="18" charset="0"/>
              </a:rPr>
              <a:pPr eaLnBrk="1" hangingPunct="1"/>
              <a:t>30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7513" y="274638"/>
            <a:ext cx="8497887" cy="1173162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ea typeface="+mj-ea"/>
              </a:rPr>
              <a:t>Reinforcement and Punishment</a:t>
            </a:r>
          </a:p>
        </p:txBody>
      </p:sp>
      <p:grpSp>
        <p:nvGrpSpPr>
          <p:cNvPr id="10" name="Group 9"/>
          <p:cNvGrpSpPr>
            <a:grpSpLocks/>
          </p:cNvGrpSpPr>
          <p:nvPr/>
        </p:nvGrpSpPr>
        <p:grpSpPr bwMode="auto">
          <a:xfrm>
            <a:off x="762000" y="1938338"/>
            <a:ext cx="3703638" cy="4200525"/>
            <a:chOff x="762038" y="1938900"/>
            <a:chExt cx="3703141" cy="4199399"/>
          </a:xfrm>
        </p:grpSpPr>
        <p:sp>
          <p:nvSpPr>
            <p:cNvPr id="6" name="Freeform 5"/>
            <p:cNvSpPr/>
            <p:nvPr/>
          </p:nvSpPr>
          <p:spPr>
            <a:xfrm>
              <a:off x="762038" y="1938900"/>
              <a:ext cx="3703141" cy="576108"/>
            </a:xfrm>
            <a:custGeom>
              <a:avLst/>
              <a:gdLst>
                <a:gd name="connsiteX0" fmla="*/ 0 w 3703141"/>
                <a:gd name="connsiteY0" fmla="*/ 0 h 576000"/>
                <a:gd name="connsiteX1" fmla="*/ 3703141 w 3703141"/>
                <a:gd name="connsiteY1" fmla="*/ 0 h 576000"/>
                <a:gd name="connsiteX2" fmla="*/ 3703141 w 3703141"/>
                <a:gd name="connsiteY2" fmla="*/ 576000 h 576000"/>
                <a:gd name="connsiteX3" fmla="*/ 0 w 3703141"/>
                <a:gd name="connsiteY3" fmla="*/ 576000 h 576000"/>
                <a:gd name="connsiteX4" fmla="*/ 0 w 3703141"/>
                <a:gd name="connsiteY4" fmla="*/ 0 h 576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03141" h="576000">
                  <a:moveTo>
                    <a:pt x="0" y="0"/>
                  </a:moveTo>
                  <a:lnTo>
                    <a:pt x="3703141" y="0"/>
                  </a:lnTo>
                  <a:lnTo>
                    <a:pt x="3703141" y="576000"/>
                  </a:lnTo>
                  <a:lnTo>
                    <a:pt x="0" y="576000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3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170688" tIns="97536" rIns="170688" bIns="97536" spcCol="1270" anchor="ctr"/>
            <a:lstStyle/>
            <a:p>
              <a:pPr algn="ctr" defTabSz="10668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2400" dirty="0"/>
                <a:t>Corporal punishment</a:t>
              </a:r>
            </a:p>
          </p:txBody>
        </p:sp>
        <p:sp>
          <p:nvSpPr>
            <p:cNvPr id="7" name="Freeform 6"/>
            <p:cNvSpPr/>
            <p:nvPr/>
          </p:nvSpPr>
          <p:spPr>
            <a:xfrm>
              <a:off x="762038" y="2515008"/>
              <a:ext cx="3703141" cy="3623291"/>
            </a:xfrm>
            <a:custGeom>
              <a:avLst/>
              <a:gdLst>
                <a:gd name="connsiteX0" fmla="*/ 0 w 3703141"/>
                <a:gd name="connsiteY0" fmla="*/ 0 h 3623399"/>
                <a:gd name="connsiteX1" fmla="*/ 3703141 w 3703141"/>
                <a:gd name="connsiteY1" fmla="*/ 0 h 3623399"/>
                <a:gd name="connsiteX2" fmla="*/ 3703141 w 3703141"/>
                <a:gd name="connsiteY2" fmla="*/ 3623399 h 3623399"/>
                <a:gd name="connsiteX3" fmla="*/ 0 w 3703141"/>
                <a:gd name="connsiteY3" fmla="*/ 3623399 h 3623399"/>
                <a:gd name="connsiteX4" fmla="*/ 0 w 3703141"/>
                <a:gd name="connsiteY4" fmla="*/ 0 h 36233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03141" h="3623399">
                  <a:moveTo>
                    <a:pt x="0" y="0"/>
                  </a:moveTo>
                  <a:lnTo>
                    <a:pt x="3703141" y="0"/>
                  </a:lnTo>
                  <a:lnTo>
                    <a:pt x="3703141" y="3623399"/>
                  </a:lnTo>
                  <a:lnTo>
                    <a:pt x="0" y="3623399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3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106680" tIns="106680" rIns="142240" bIns="160020" spcCol="1270"/>
            <a:lstStyle/>
            <a:p>
              <a:pPr marL="228600" lvl="1" indent="-228600" defTabSz="889000" fontAlgn="auto">
                <a:lnSpc>
                  <a:spcPct val="90000"/>
                </a:lnSpc>
                <a:spcAft>
                  <a:spcPct val="15000"/>
                </a:spcAft>
                <a:buFontTx/>
                <a:buChar char="••"/>
                <a:defRPr/>
              </a:pPr>
              <a:r>
                <a:rPr lang="en-US" sz="2000" dirty="0"/>
                <a:t>Use of physical force with the intention of causing pain but not injury so as to correct or control behavior</a:t>
              </a:r>
            </a:p>
            <a:p>
              <a:pPr marL="228600" lvl="1" indent="-228600" defTabSz="889000" fontAlgn="auto">
                <a:lnSpc>
                  <a:spcPct val="90000"/>
                </a:lnSpc>
                <a:spcAft>
                  <a:spcPct val="15000"/>
                </a:spcAft>
                <a:buFontTx/>
                <a:buChar char="••"/>
                <a:defRPr/>
              </a:pPr>
              <a:r>
                <a:rPr lang="en-US" sz="2000" dirty="0"/>
                <a:t>Believed to be more effective </a:t>
              </a:r>
            </a:p>
            <a:p>
              <a:pPr marL="457200" lvl="2" indent="-228600" defTabSz="889000" fontAlgn="auto">
                <a:lnSpc>
                  <a:spcPct val="90000"/>
                </a:lnSpc>
                <a:spcAft>
                  <a:spcPct val="15000"/>
                </a:spcAft>
                <a:buFontTx/>
                <a:buChar char="••"/>
                <a:defRPr/>
              </a:pPr>
              <a:r>
                <a:rPr lang="en-US" sz="2000" dirty="0"/>
                <a:t>Harmless if done in moderation by loving parents</a:t>
              </a:r>
            </a:p>
            <a:p>
              <a:pPr marL="228600" lvl="1" indent="-228600" defTabSz="889000" fontAlgn="auto">
                <a:lnSpc>
                  <a:spcPct val="90000"/>
                </a:lnSpc>
                <a:spcAft>
                  <a:spcPct val="15000"/>
                </a:spcAft>
                <a:buFontTx/>
                <a:buChar char="••"/>
                <a:defRPr/>
              </a:pPr>
              <a:r>
                <a:rPr lang="en-US" sz="2000" dirty="0"/>
                <a:t>Discipline becomes abusive when it results in injury to a child.</a:t>
              </a:r>
            </a:p>
          </p:txBody>
        </p:sp>
      </p:grpSp>
      <p:grpSp>
        <p:nvGrpSpPr>
          <p:cNvPr id="11" name="Group 10"/>
          <p:cNvGrpSpPr>
            <a:grpSpLocks/>
          </p:cNvGrpSpPr>
          <p:nvPr/>
        </p:nvGrpSpPr>
        <p:grpSpPr bwMode="auto">
          <a:xfrm>
            <a:off x="4983163" y="1938338"/>
            <a:ext cx="3703637" cy="4200525"/>
            <a:chOff x="4983619" y="1938900"/>
            <a:chExt cx="3703141" cy="4199399"/>
          </a:xfrm>
        </p:grpSpPr>
        <p:sp>
          <p:nvSpPr>
            <p:cNvPr id="8" name="Freeform 7"/>
            <p:cNvSpPr/>
            <p:nvPr/>
          </p:nvSpPr>
          <p:spPr>
            <a:xfrm>
              <a:off x="4983619" y="1938900"/>
              <a:ext cx="3703141" cy="576108"/>
            </a:xfrm>
            <a:custGeom>
              <a:avLst/>
              <a:gdLst>
                <a:gd name="connsiteX0" fmla="*/ 0 w 3703141"/>
                <a:gd name="connsiteY0" fmla="*/ 0 h 576000"/>
                <a:gd name="connsiteX1" fmla="*/ 3703141 w 3703141"/>
                <a:gd name="connsiteY1" fmla="*/ 0 h 576000"/>
                <a:gd name="connsiteX2" fmla="*/ 3703141 w 3703141"/>
                <a:gd name="connsiteY2" fmla="*/ 576000 h 576000"/>
                <a:gd name="connsiteX3" fmla="*/ 0 w 3703141"/>
                <a:gd name="connsiteY3" fmla="*/ 576000 h 576000"/>
                <a:gd name="connsiteX4" fmla="*/ 0 w 3703141"/>
                <a:gd name="connsiteY4" fmla="*/ 0 h 576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03141" h="576000">
                  <a:moveTo>
                    <a:pt x="0" y="0"/>
                  </a:moveTo>
                  <a:lnTo>
                    <a:pt x="3703141" y="0"/>
                  </a:lnTo>
                  <a:lnTo>
                    <a:pt x="3703141" y="576000"/>
                  </a:lnTo>
                  <a:lnTo>
                    <a:pt x="0" y="576000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3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170688" tIns="97536" rIns="170688" bIns="97536" spcCol="1270" anchor="ctr"/>
            <a:lstStyle/>
            <a:p>
              <a:pPr algn="ctr" defTabSz="10668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2400" dirty="0"/>
                <a:t>Psychological aggression</a:t>
              </a:r>
            </a:p>
          </p:txBody>
        </p:sp>
        <p:sp>
          <p:nvSpPr>
            <p:cNvPr id="9" name="Freeform 8"/>
            <p:cNvSpPr/>
            <p:nvPr/>
          </p:nvSpPr>
          <p:spPr>
            <a:xfrm>
              <a:off x="4983619" y="2515008"/>
              <a:ext cx="3703141" cy="3623291"/>
            </a:xfrm>
            <a:custGeom>
              <a:avLst/>
              <a:gdLst>
                <a:gd name="connsiteX0" fmla="*/ 0 w 3703141"/>
                <a:gd name="connsiteY0" fmla="*/ 0 h 3623399"/>
                <a:gd name="connsiteX1" fmla="*/ 3703141 w 3703141"/>
                <a:gd name="connsiteY1" fmla="*/ 0 h 3623399"/>
                <a:gd name="connsiteX2" fmla="*/ 3703141 w 3703141"/>
                <a:gd name="connsiteY2" fmla="*/ 3623399 h 3623399"/>
                <a:gd name="connsiteX3" fmla="*/ 0 w 3703141"/>
                <a:gd name="connsiteY3" fmla="*/ 3623399 h 3623399"/>
                <a:gd name="connsiteX4" fmla="*/ 0 w 3703141"/>
                <a:gd name="connsiteY4" fmla="*/ 0 h 36233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03141" h="3623399">
                  <a:moveTo>
                    <a:pt x="0" y="0"/>
                  </a:moveTo>
                  <a:lnTo>
                    <a:pt x="3703141" y="0"/>
                  </a:lnTo>
                  <a:lnTo>
                    <a:pt x="3703141" y="3623399"/>
                  </a:lnTo>
                  <a:lnTo>
                    <a:pt x="0" y="3623399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3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106680" tIns="106680" rIns="142240" bIns="160020" spcCol="1270"/>
            <a:lstStyle/>
            <a:p>
              <a:pPr marL="228600" lvl="1" indent="-228600" defTabSz="889000" fontAlgn="auto">
                <a:lnSpc>
                  <a:spcPct val="90000"/>
                </a:lnSpc>
                <a:spcAft>
                  <a:spcPct val="15000"/>
                </a:spcAft>
                <a:buFontTx/>
                <a:buChar char="••"/>
                <a:defRPr/>
              </a:pPr>
              <a:r>
                <a:rPr lang="en-US" sz="2000" dirty="0"/>
                <a:t>Verbal attack resulting in psychological harm</a:t>
              </a:r>
            </a:p>
            <a:p>
              <a:pPr marL="457200" lvl="2" indent="-228600" defTabSz="889000" fontAlgn="auto">
                <a:lnSpc>
                  <a:spcPct val="90000"/>
                </a:lnSpc>
                <a:spcAft>
                  <a:spcPct val="15000"/>
                </a:spcAft>
                <a:buFontTx/>
                <a:buChar char="••"/>
                <a:defRPr/>
              </a:pPr>
              <a:r>
                <a:rPr lang="en-US" sz="2000"/>
                <a:t>Yelling or screaming</a:t>
              </a:r>
            </a:p>
            <a:p>
              <a:pPr marL="457200" lvl="2" indent="-228600" defTabSz="889000" fontAlgn="auto">
                <a:lnSpc>
                  <a:spcPct val="90000"/>
                </a:lnSpc>
                <a:spcAft>
                  <a:spcPct val="15000"/>
                </a:spcAft>
                <a:buFontTx/>
                <a:buChar char="••"/>
                <a:defRPr/>
              </a:pPr>
              <a:r>
                <a:rPr lang="en-US" sz="2000"/>
                <a:t>Threatening to spank or hit the child</a:t>
              </a:r>
            </a:p>
            <a:p>
              <a:pPr marL="457200" lvl="2" indent="-228600" defTabSz="889000" fontAlgn="auto">
                <a:lnSpc>
                  <a:spcPct val="90000"/>
                </a:lnSpc>
                <a:spcAft>
                  <a:spcPct val="15000"/>
                </a:spcAft>
                <a:buFontTx/>
                <a:buChar char="••"/>
                <a:defRPr/>
              </a:pPr>
              <a:r>
                <a:rPr lang="en-US" sz="2000" dirty="0"/>
                <a:t>Swearing or cursing at the child</a:t>
              </a:r>
            </a:p>
            <a:p>
              <a:pPr marL="457200" lvl="2" indent="-228600" defTabSz="889000" fontAlgn="auto">
                <a:lnSpc>
                  <a:spcPct val="90000"/>
                </a:lnSpc>
                <a:spcAft>
                  <a:spcPct val="15000"/>
                </a:spcAft>
                <a:buFontTx/>
                <a:buChar char="••"/>
                <a:defRPr/>
              </a:pPr>
              <a:r>
                <a:rPr lang="en-US" sz="2000" dirty="0"/>
                <a:t>Threatening to send the child away</a:t>
              </a:r>
            </a:p>
            <a:p>
              <a:pPr marL="457200" lvl="2" indent="-228600" defTabSz="889000" fontAlgn="auto">
                <a:lnSpc>
                  <a:spcPct val="90000"/>
                </a:lnSpc>
                <a:spcAft>
                  <a:spcPct val="15000"/>
                </a:spcAft>
                <a:buFontTx/>
                <a:buChar char="••"/>
                <a:defRPr/>
              </a:pPr>
              <a:r>
                <a:rPr lang="en-US" sz="2000"/>
                <a:t>Calling the child dumb or lazy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Number Placeholder 5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altLang="en-US" sz="1200">
                <a:latin typeface="Times New Roman" pitchFamily="18" charset="0"/>
              </a:rPr>
              <a:t>11-</a:t>
            </a:r>
            <a:fld id="{BBB197D1-CE9B-4D4A-90AC-284FC82D217A}" type="slidenum">
              <a:rPr lang="en-US" altLang="en-US" sz="1200">
                <a:latin typeface="Times New Roman" pitchFamily="18" charset="0"/>
              </a:rPr>
              <a:pPr eaLnBrk="1" hangingPunct="1"/>
              <a:t>31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37890" name="Title 1"/>
          <p:cNvSpPr>
            <a:spLocks noGrp="1"/>
          </p:cNvSpPr>
          <p:nvPr>
            <p:ph type="title"/>
          </p:nvPr>
        </p:nvSpPr>
        <p:spPr>
          <a:xfrm>
            <a:off x="417513" y="274638"/>
            <a:ext cx="8497887" cy="1173162"/>
          </a:xfrm>
          <a:ln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en-US" sz="3600" smtClean="0"/>
              <a:t>Inductive Reasoning, Power Assertion, and Withdrawal of Love</a:t>
            </a:r>
          </a:p>
        </p:txBody>
      </p:sp>
      <p:grpSp>
        <p:nvGrpSpPr>
          <p:cNvPr id="12" name="Group 11"/>
          <p:cNvGrpSpPr>
            <a:grpSpLocks/>
          </p:cNvGrpSpPr>
          <p:nvPr/>
        </p:nvGrpSpPr>
        <p:grpSpPr bwMode="auto">
          <a:xfrm>
            <a:off x="914400" y="1876425"/>
            <a:ext cx="7772400" cy="1501775"/>
            <a:chOff x="914400" y="1877022"/>
            <a:chExt cx="7772400" cy="1500660"/>
          </a:xfrm>
        </p:grpSpPr>
        <p:sp>
          <p:nvSpPr>
            <p:cNvPr id="6" name="Freeform 5"/>
            <p:cNvSpPr/>
            <p:nvPr/>
          </p:nvSpPr>
          <p:spPr>
            <a:xfrm>
              <a:off x="914400" y="2186355"/>
              <a:ext cx="7772400" cy="1191327"/>
            </a:xfrm>
            <a:custGeom>
              <a:avLst/>
              <a:gdLst>
                <a:gd name="connsiteX0" fmla="*/ 0 w 7772400"/>
                <a:gd name="connsiteY0" fmla="*/ 0 h 1190700"/>
                <a:gd name="connsiteX1" fmla="*/ 7772400 w 7772400"/>
                <a:gd name="connsiteY1" fmla="*/ 0 h 1190700"/>
                <a:gd name="connsiteX2" fmla="*/ 7772400 w 7772400"/>
                <a:gd name="connsiteY2" fmla="*/ 1190700 h 1190700"/>
                <a:gd name="connsiteX3" fmla="*/ 0 w 7772400"/>
                <a:gd name="connsiteY3" fmla="*/ 1190700 h 1190700"/>
                <a:gd name="connsiteX4" fmla="*/ 0 w 7772400"/>
                <a:gd name="connsiteY4" fmla="*/ 0 h 1190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772400" h="1190700">
                  <a:moveTo>
                    <a:pt x="0" y="0"/>
                  </a:moveTo>
                  <a:lnTo>
                    <a:pt x="7772400" y="0"/>
                  </a:lnTo>
                  <a:lnTo>
                    <a:pt x="7772400" y="1190700"/>
                  </a:lnTo>
                  <a:lnTo>
                    <a:pt x="0" y="1190700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3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603225" tIns="437388" rIns="603225" bIns="149352"/>
            <a:lstStyle>
              <a:lvl1pPr marL="342900" indent="-342900" defTabSz="933450" eaLnBrk="0" hangingPunct="0"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1pPr>
              <a:lvl2pPr marL="228600" indent="-228600" defTabSz="933450" eaLnBrk="0" hangingPunct="0"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2pPr>
              <a:lvl3pPr marL="1143000" indent="-228600" defTabSz="933450" eaLnBrk="0" hangingPunct="0"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3pPr>
              <a:lvl4pPr marL="1600200" indent="-228600" defTabSz="933450" eaLnBrk="0" hangingPunct="0"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4pPr>
              <a:lvl5pPr marL="2057400" indent="-228600" defTabSz="933450" eaLnBrk="0" hangingPunct="0"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5pPr>
              <a:lvl6pPr marL="2514600" indent="-228600" defTabSz="93345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6pPr>
              <a:lvl7pPr marL="2971800" indent="-228600" defTabSz="93345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7pPr>
              <a:lvl8pPr marL="3429000" indent="-228600" defTabSz="93345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8pPr>
              <a:lvl9pPr marL="3886200" indent="-228600" defTabSz="93345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9pPr>
            </a:lstStyle>
            <a:p>
              <a:pPr lvl="1" eaLnBrk="1" hangingPunct="1">
                <a:lnSpc>
                  <a:spcPct val="90000"/>
                </a:lnSpc>
                <a:spcAft>
                  <a:spcPct val="15000"/>
                </a:spcAft>
                <a:buFontTx/>
                <a:buChar char="•"/>
              </a:pPr>
              <a:r>
                <a:rPr lang="en-US" altLang="en-US" sz="2100">
                  <a:solidFill>
                    <a:srgbClr val="000000"/>
                  </a:solidFill>
                </a:rPr>
                <a:t>Induce desirable behavior by appealing to a child</a:t>
              </a:r>
              <a:r>
                <a:rPr lang="ja-JP" altLang="en-US" sz="2100">
                  <a:solidFill>
                    <a:srgbClr val="000000"/>
                  </a:solidFill>
                </a:rPr>
                <a:t>’</a:t>
              </a:r>
              <a:r>
                <a:rPr lang="en-US" altLang="ja-JP" sz="2100">
                  <a:solidFill>
                    <a:srgbClr val="000000"/>
                  </a:solidFill>
                </a:rPr>
                <a:t>s sense of reason and fairness.</a:t>
              </a:r>
              <a:endParaRPr lang="en-US" altLang="en-US" sz="2100">
                <a:solidFill>
                  <a:srgbClr val="000000"/>
                </a:solidFill>
              </a:endParaRPr>
            </a:p>
          </p:txBody>
        </p:sp>
        <p:sp>
          <p:nvSpPr>
            <p:cNvPr id="7" name="Freeform 6"/>
            <p:cNvSpPr/>
            <p:nvPr/>
          </p:nvSpPr>
          <p:spPr>
            <a:xfrm>
              <a:off x="1303338" y="1877022"/>
              <a:ext cx="5440362" cy="620252"/>
            </a:xfrm>
            <a:custGeom>
              <a:avLst/>
              <a:gdLst>
                <a:gd name="connsiteX0" fmla="*/ 0 w 5440680"/>
                <a:gd name="connsiteY0" fmla="*/ 103322 h 619920"/>
                <a:gd name="connsiteX1" fmla="*/ 103322 w 5440680"/>
                <a:gd name="connsiteY1" fmla="*/ 0 h 619920"/>
                <a:gd name="connsiteX2" fmla="*/ 5337358 w 5440680"/>
                <a:gd name="connsiteY2" fmla="*/ 0 h 619920"/>
                <a:gd name="connsiteX3" fmla="*/ 5440680 w 5440680"/>
                <a:gd name="connsiteY3" fmla="*/ 103322 h 619920"/>
                <a:gd name="connsiteX4" fmla="*/ 5440680 w 5440680"/>
                <a:gd name="connsiteY4" fmla="*/ 516598 h 619920"/>
                <a:gd name="connsiteX5" fmla="*/ 5337358 w 5440680"/>
                <a:gd name="connsiteY5" fmla="*/ 619920 h 619920"/>
                <a:gd name="connsiteX6" fmla="*/ 103322 w 5440680"/>
                <a:gd name="connsiteY6" fmla="*/ 619920 h 619920"/>
                <a:gd name="connsiteX7" fmla="*/ 0 w 5440680"/>
                <a:gd name="connsiteY7" fmla="*/ 516598 h 619920"/>
                <a:gd name="connsiteX8" fmla="*/ 0 w 5440680"/>
                <a:gd name="connsiteY8" fmla="*/ 103322 h 6199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440680" h="619920">
                  <a:moveTo>
                    <a:pt x="0" y="103322"/>
                  </a:moveTo>
                  <a:cubicBezTo>
                    <a:pt x="0" y="46259"/>
                    <a:pt x="46259" y="0"/>
                    <a:pt x="103322" y="0"/>
                  </a:cubicBezTo>
                  <a:lnTo>
                    <a:pt x="5337358" y="0"/>
                  </a:lnTo>
                  <a:cubicBezTo>
                    <a:pt x="5394421" y="0"/>
                    <a:pt x="5440680" y="46259"/>
                    <a:pt x="5440680" y="103322"/>
                  </a:cubicBezTo>
                  <a:lnTo>
                    <a:pt x="5440680" y="516598"/>
                  </a:lnTo>
                  <a:cubicBezTo>
                    <a:pt x="5440680" y="573661"/>
                    <a:pt x="5394421" y="619920"/>
                    <a:pt x="5337358" y="619920"/>
                  </a:cubicBezTo>
                  <a:lnTo>
                    <a:pt x="103322" y="619920"/>
                  </a:lnTo>
                  <a:cubicBezTo>
                    <a:pt x="46259" y="619920"/>
                    <a:pt x="0" y="573661"/>
                    <a:pt x="0" y="516598"/>
                  </a:cubicBezTo>
                  <a:lnTo>
                    <a:pt x="0" y="103322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235907" tIns="30262" rIns="235907" bIns="30262" spcCol="1270" anchor="ctr"/>
            <a:lstStyle/>
            <a:p>
              <a:pPr defTabSz="93345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2100" b="1" dirty="0"/>
                <a:t>Inductive techniques </a:t>
              </a:r>
              <a:endParaRPr lang="en-US" sz="2100" dirty="0"/>
            </a:p>
          </p:txBody>
        </p:sp>
      </p:grpSp>
      <p:grpSp>
        <p:nvGrpSpPr>
          <p:cNvPr id="13" name="Group 12"/>
          <p:cNvGrpSpPr>
            <a:grpSpLocks/>
          </p:cNvGrpSpPr>
          <p:nvPr/>
        </p:nvGrpSpPr>
        <p:grpSpPr bwMode="auto">
          <a:xfrm>
            <a:off x="914400" y="3490913"/>
            <a:ext cx="7772400" cy="1500187"/>
            <a:chOff x="914400" y="3491082"/>
            <a:chExt cx="7772400" cy="1500660"/>
          </a:xfrm>
        </p:grpSpPr>
        <p:sp>
          <p:nvSpPr>
            <p:cNvPr id="8" name="Freeform 7"/>
            <p:cNvSpPr/>
            <p:nvPr/>
          </p:nvSpPr>
          <p:spPr>
            <a:xfrm>
              <a:off x="914400" y="3800742"/>
              <a:ext cx="7772400" cy="1191000"/>
            </a:xfrm>
            <a:custGeom>
              <a:avLst/>
              <a:gdLst>
                <a:gd name="connsiteX0" fmla="*/ 0 w 7772400"/>
                <a:gd name="connsiteY0" fmla="*/ 0 h 1190700"/>
                <a:gd name="connsiteX1" fmla="*/ 7772400 w 7772400"/>
                <a:gd name="connsiteY1" fmla="*/ 0 h 1190700"/>
                <a:gd name="connsiteX2" fmla="*/ 7772400 w 7772400"/>
                <a:gd name="connsiteY2" fmla="*/ 1190700 h 1190700"/>
                <a:gd name="connsiteX3" fmla="*/ 0 w 7772400"/>
                <a:gd name="connsiteY3" fmla="*/ 1190700 h 1190700"/>
                <a:gd name="connsiteX4" fmla="*/ 0 w 7772400"/>
                <a:gd name="connsiteY4" fmla="*/ 0 h 1190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772400" h="1190700">
                  <a:moveTo>
                    <a:pt x="0" y="0"/>
                  </a:moveTo>
                  <a:lnTo>
                    <a:pt x="7772400" y="0"/>
                  </a:lnTo>
                  <a:lnTo>
                    <a:pt x="7772400" y="1190700"/>
                  </a:lnTo>
                  <a:lnTo>
                    <a:pt x="0" y="1190700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3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603225" tIns="437388" rIns="603225" bIns="149352" spcCol="1270"/>
            <a:lstStyle/>
            <a:p>
              <a:pPr marL="228600" lvl="1" indent="-228600" defTabSz="933450" fontAlgn="auto">
                <a:lnSpc>
                  <a:spcPct val="90000"/>
                </a:lnSpc>
                <a:spcAft>
                  <a:spcPct val="15000"/>
                </a:spcAft>
                <a:buFontTx/>
                <a:buChar char="••"/>
                <a:defRPr/>
              </a:pPr>
              <a:r>
                <a:rPr lang="en-US" sz="2100" dirty="0"/>
                <a:t>Discourages undesirable behavior through physical or verbal enforcement of parental control.</a:t>
              </a:r>
            </a:p>
          </p:txBody>
        </p:sp>
        <p:sp>
          <p:nvSpPr>
            <p:cNvPr id="9" name="Freeform 8"/>
            <p:cNvSpPr/>
            <p:nvPr/>
          </p:nvSpPr>
          <p:spPr>
            <a:xfrm>
              <a:off x="1303338" y="3491082"/>
              <a:ext cx="5440362" cy="619320"/>
            </a:xfrm>
            <a:custGeom>
              <a:avLst/>
              <a:gdLst>
                <a:gd name="connsiteX0" fmla="*/ 0 w 5440680"/>
                <a:gd name="connsiteY0" fmla="*/ 103322 h 619920"/>
                <a:gd name="connsiteX1" fmla="*/ 103322 w 5440680"/>
                <a:gd name="connsiteY1" fmla="*/ 0 h 619920"/>
                <a:gd name="connsiteX2" fmla="*/ 5337358 w 5440680"/>
                <a:gd name="connsiteY2" fmla="*/ 0 h 619920"/>
                <a:gd name="connsiteX3" fmla="*/ 5440680 w 5440680"/>
                <a:gd name="connsiteY3" fmla="*/ 103322 h 619920"/>
                <a:gd name="connsiteX4" fmla="*/ 5440680 w 5440680"/>
                <a:gd name="connsiteY4" fmla="*/ 516598 h 619920"/>
                <a:gd name="connsiteX5" fmla="*/ 5337358 w 5440680"/>
                <a:gd name="connsiteY5" fmla="*/ 619920 h 619920"/>
                <a:gd name="connsiteX6" fmla="*/ 103322 w 5440680"/>
                <a:gd name="connsiteY6" fmla="*/ 619920 h 619920"/>
                <a:gd name="connsiteX7" fmla="*/ 0 w 5440680"/>
                <a:gd name="connsiteY7" fmla="*/ 516598 h 619920"/>
                <a:gd name="connsiteX8" fmla="*/ 0 w 5440680"/>
                <a:gd name="connsiteY8" fmla="*/ 103322 h 6199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440680" h="619920">
                  <a:moveTo>
                    <a:pt x="0" y="103322"/>
                  </a:moveTo>
                  <a:cubicBezTo>
                    <a:pt x="0" y="46259"/>
                    <a:pt x="46259" y="0"/>
                    <a:pt x="103322" y="0"/>
                  </a:cubicBezTo>
                  <a:lnTo>
                    <a:pt x="5337358" y="0"/>
                  </a:lnTo>
                  <a:cubicBezTo>
                    <a:pt x="5394421" y="0"/>
                    <a:pt x="5440680" y="46259"/>
                    <a:pt x="5440680" y="103322"/>
                  </a:cubicBezTo>
                  <a:lnTo>
                    <a:pt x="5440680" y="516598"/>
                  </a:lnTo>
                  <a:cubicBezTo>
                    <a:pt x="5440680" y="573661"/>
                    <a:pt x="5394421" y="619920"/>
                    <a:pt x="5337358" y="619920"/>
                  </a:cubicBezTo>
                  <a:lnTo>
                    <a:pt x="103322" y="619920"/>
                  </a:lnTo>
                  <a:cubicBezTo>
                    <a:pt x="46259" y="619920"/>
                    <a:pt x="0" y="573661"/>
                    <a:pt x="0" y="516598"/>
                  </a:cubicBezTo>
                  <a:lnTo>
                    <a:pt x="0" y="103322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235907" tIns="30262" rIns="235907" bIns="30262" spcCol="1270" anchor="ctr"/>
            <a:lstStyle/>
            <a:p>
              <a:pPr defTabSz="93345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2100" b="1"/>
                <a:t>Power assertion</a:t>
              </a:r>
              <a:endParaRPr lang="en-US" sz="2100"/>
            </a:p>
          </p:txBody>
        </p:sp>
      </p:grpSp>
      <p:grpSp>
        <p:nvGrpSpPr>
          <p:cNvPr id="14" name="Group 13"/>
          <p:cNvGrpSpPr>
            <a:grpSpLocks/>
          </p:cNvGrpSpPr>
          <p:nvPr/>
        </p:nvGrpSpPr>
        <p:grpSpPr bwMode="auto">
          <a:xfrm>
            <a:off x="914400" y="5105400"/>
            <a:ext cx="7772400" cy="1203325"/>
            <a:chOff x="914400" y="5105142"/>
            <a:chExt cx="7772400" cy="1202985"/>
          </a:xfrm>
        </p:grpSpPr>
        <p:sp>
          <p:nvSpPr>
            <p:cNvPr id="10" name="Freeform 9"/>
            <p:cNvSpPr/>
            <p:nvPr/>
          </p:nvSpPr>
          <p:spPr>
            <a:xfrm>
              <a:off x="914400" y="5414618"/>
              <a:ext cx="7772400" cy="893509"/>
            </a:xfrm>
            <a:custGeom>
              <a:avLst/>
              <a:gdLst>
                <a:gd name="connsiteX0" fmla="*/ 0 w 7772400"/>
                <a:gd name="connsiteY0" fmla="*/ 0 h 893025"/>
                <a:gd name="connsiteX1" fmla="*/ 7772400 w 7772400"/>
                <a:gd name="connsiteY1" fmla="*/ 0 h 893025"/>
                <a:gd name="connsiteX2" fmla="*/ 7772400 w 7772400"/>
                <a:gd name="connsiteY2" fmla="*/ 893025 h 893025"/>
                <a:gd name="connsiteX3" fmla="*/ 0 w 7772400"/>
                <a:gd name="connsiteY3" fmla="*/ 893025 h 893025"/>
                <a:gd name="connsiteX4" fmla="*/ 0 w 7772400"/>
                <a:gd name="connsiteY4" fmla="*/ 0 h 8930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772400" h="893025">
                  <a:moveTo>
                    <a:pt x="0" y="0"/>
                  </a:moveTo>
                  <a:lnTo>
                    <a:pt x="7772400" y="0"/>
                  </a:lnTo>
                  <a:lnTo>
                    <a:pt x="7772400" y="893025"/>
                  </a:lnTo>
                  <a:lnTo>
                    <a:pt x="0" y="893025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3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603225" tIns="437388" rIns="603225" bIns="149352" spcCol="1270"/>
            <a:lstStyle/>
            <a:p>
              <a:pPr marL="228600" lvl="1" indent="-228600" defTabSz="933450" fontAlgn="auto">
                <a:lnSpc>
                  <a:spcPct val="90000"/>
                </a:lnSpc>
                <a:spcAft>
                  <a:spcPct val="15000"/>
                </a:spcAft>
                <a:buFontTx/>
                <a:buChar char="••"/>
                <a:defRPr/>
              </a:pPr>
              <a:r>
                <a:rPr lang="en-US" sz="2100" dirty="0"/>
                <a:t>Involves ignoring, isolating, or showing dislike for a child.</a:t>
              </a:r>
            </a:p>
          </p:txBody>
        </p:sp>
        <p:sp>
          <p:nvSpPr>
            <p:cNvPr id="11" name="Freeform 10"/>
            <p:cNvSpPr/>
            <p:nvPr/>
          </p:nvSpPr>
          <p:spPr>
            <a:xfrm>
              <a:off x="1303338" y="5105142"/>
              <a:ext cx="5440362" cy="620538"/>
            </a:xfrm>
            <a:custGeom>
              <a:avLst/>
              <a:gdLst>
                <a:gd name="connsiteX0" fmla="*/ 0 w 5440680"/>
                <a:gd name="connsiteY0" fmla="*/ 103322 h 619920"/>
                <a:gd name="connsiteX1" fmla="*/ 103322 w 5440680"/>
                <a:gd name="connsiteY1" fmla="*/ 0 h 619920"/>
                <a:gd name="connsiteX2" fmla="*/ 5337358 w 5440680"/>
                <a:gd name="connsiteY2" fmla="*/ 0 h 619920"/>
                <a:gd name="connsiteX3" fmla="*/ 5440680 w 5440680"/>
                <a:gd name="connsiteY3" fmla="*/ 103322 h 619920"/>
                <a:gd name="connsiteX4" fmla="*/ 5440680 w 5440680"/>
                <a:gd name="connsiteY4" fmla="*/ 516598 h 619920"/>
                <a:gd name="connsiteX5" fmla="*/ 5337358 w 5440680"/>
                <a:gd name="connsiteY5" fmla="*/ 619920 h 619920"/>
                <a:gd name="connsiteX6" fmla="*/ 103322 w 5440680"/>
                <a:gd name="connsiteY6" fmla="*/ 619920 h 619920"/>
                <a:gd name="connsiteX7" fmla="*/ 0 w 5440680"/>
                <a:gd name="connsiteY7" fmla="*/ 516598 h 619920"/>
                <a:gd name="connsiteX8" fmla="*/ 0 w 5440680"/>
                <a:gd name="connsiteY8" fmla="*/ 103322 h 6199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440680" h="619920">
                  <a:moveTo>
                    <a:pt x="0" y="103322"/>
                  </a:moveTo>
                  <a:cubicBezTo>
                    <a:pt x="0" y="46259"/>
                    <a:pt x="46259" y="0"/>
                    <a:pt x="103322" y="0"/>
                  </a:cubicBezTo>
                  <a:lnTo>
                    <a:pt x="5337358" y="0"/>
                  </a:lnTo>
                  <a:cubicBezTo>
                    <a:pt x="5394421" y="0"/>
                    <a:pt x="5440680" y="46259"/>
                    <a:pt x="5440680" y="103322"/>
                  </a:cubicBezTo>
                  <a:lnTo>
                    <a:pt x="5440680" y="516598"/>
                  </a:lnTo>
                  <a:cubicBezTo>
                    <a:pt x="5440680" y="573661"/>
                    <a:pt x="5394421" y="619920"/>
                    <a:pt x="5337358" y="619920"/>
                  </a:cubicBezTo>
                  <a:lnTo>
                    <a:pt x="103322" y="619920"/>
                  </a:lnTo>
                  <a:cubicBezTo>
                    <a:pt x="46259" y="619920"/>
                    <a:pt x="0" y="573661"/>
                    <a:pt x="0" y="516598"/>
                  </a:cubicBezTo>
                  <a:lnTo>
                    <a:pt x="0" y="103322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235907" tIns="30262" rIns="235907" bIns="30262" spcCol="1270" anchor="ctr"/>
            <a:lstStyle/>
            <a:p>
              <a:pPr defTabSz="93345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2100" b="1" dirty="0"/>
                <a:t>Withdrawal of love</a:t>
              </a:r>
              <a:endParaRPr lang="en-US" sz="21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Slide Number Placeholder 5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altLang="en-US" sz="1200">
                <a:latin typeface="Times New Roman" pitchFamily="18" charset="0"/>
              </a:rPr>
              <a:t>11-</a:t>
            </a:r>
            <a:fld id="{D2B36F38-2F6A-43D0-947A-6E8659CE8B4B}" type="slidenum">
              <a:rPr lang="en-US" altLang="en-US" sz="1200">
                <a:latin typeface="Times New Roman" pitchFamily="18" charset="0"/>
              </a:rPr>
              <a:pPr eaLnBrk="1" hangingPunct="1"/>
              <a:t>32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40962" name="Title 1"/>
          <p:cNvSpPr>
            <a:spLocks noGrp="1"/>
          </p:cNvSpPr>
          <p:nvPr>
            <p:ph type="title"/>
          </p:nvPr>
        </p:nvSpPr>
        <p:spPr>
          <a:xfrm>
            <a:off x="417513" y="274638"/>
            <a:ext cx="8497887" cy="1173162"/>
          </a:xfrm>
          <a:ln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en-US" smtClean="0"/>
              <a:t>Prosocial Behavior</a:t>
            </a:r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>
          <a:xfrm>
            <a:off x="403225" y="1600200"/>
            <a:ext cx="8512175" cy="4876800"/>
          </a:xfrm>
          <a:ln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en-US" b="1" smtClean="0">
                <a:latin typeface="Calibri" pitchFamily="34" charset="0"/>
                <a:cs typeface="Times New Roman" pitchFamily="18" charset="0"/>
              </a:rPr>
              <a:t>Altruism</a:t>
            </a:r>
            <a:r>
              <a:rPr lang="en-US" altLang="en-US" smtClean="0">
                <a:latin typeface="Calibri" pitchFamily="34" charset="0"/>
                <a:cs typeface="Times New Roman" pitchFamily="18" charset="0"/>
              </a:rPr>
              <a:t>: Motivation to help others without expectation of reward.</a:t>
            </a:r>
          </a:p>
          <a:p>
            <a:pPr lvl="1" eaLnBrk="1" hangingPunct="1"/>
            <a:r>
              <a:rPr lang="en-US" altLang="en-US" smtClean="0">
                <a:latin typeface="Calibri" pitchFamily="34" charset="0"/>
                <a:cs typeface="Times New Roman" pitchFamily="18" charset="0"/>
              </a:rPr>
              <a:t>May involve self-denial or self-sacrifice</a:t>
            </a:r>
          </a:p>
          <a:p>
            <a:pPr eaLnBrk="1" hangingPunct="1"/>
            <a:r>
              <a:rPr lang="en-US" altLang="en-US" b="1" smtClean="0">
                <a:latin typeface="Calibri" pitchFamily="34" charset="0"/>
                <a:cs typeface="Times New Roman" pitchFamily="18" charset="0"/>
              </a:rPr>
              <a:t>Prosocial behavior</a:t>
            </a:r>
            <a:r>
              <a:rPr lang="en-US" altLang="en-US" smtClean="0">
                <a:latin typeface="Calibri" pitchFamily="34" charset="0"/>
                <a:cs typeface="Times New Roman" pitchFamily="18" charset="0"/>
              </a:rPr>
              <a:t>: Voluntary behavior intended to help others.</a:t>
            </a:r>
          </a:p>
          <a:p>
            <a:pPr eaLnBrk="1" hangingPunct="1"/>
            <a:r>
              <a:rPr lang="en-US" altLang="en-US" smtClean="0">
                <a:latin typeface="Calibri" pitchFamily="34" charset="0"/>
                <a:cs typeface="Times New Roman" pitchFamily="18" charset="0"/>
              </a:rPr>
              <a:t>Prosocial disposition may be partly genetic or temperamental.</a:t>
            </a:r>
            <a:endParaRPr lang="en-US" altLang="en-US" smtClean="0">
              <a:latin typeface="Calibri" pitchFamily="34" charset="0"/>
            </a:endParaRPr>
          </a:p>
          <a:p>
            <a:pPr eaLnBrk="1" hangingPunct="1"/>
            <a:endParaRPr lang="en-US" altLang="en-US" smtClean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Number Placeholder 5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altLang="en-US" sz="1200">
                <a:latin typeface="Times New Roman" pitchFamily="18" charset="0"/>
              </a:rPr>
              <a:t>11-</a:t>
            </a:r>
            <a:fld id="{B4AA2EE5-DBC1-4A06-BD0C-6EB92B005E29}" type="slidenum">
              <a:rPr lang="en-US" altLang="en-US" sz="1200">
                <a:latin typeface="Times New Roman" pitchFamily="18" charset="0"/>
              </a:rPr>
              <a:pPr eaLnBrk="1" hangingPunct="1"/>
              <a:t>33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41986" name="Title 1"/>
          <p:cNvSpPr>
            <a:spLocks noGrp="1"/>
          </p:cNvSpPr>
          <p:nvPr>
            <p:ph type="title"/>
          </p:nvPr>
        </p:nvSpPr>
        <p:spPr>
          <a:xfrm>
            <a:off x="417513" y="274638"/>
            <a:ext cx="8497887" cy="1173162"/>
          </a:xfrm>
          <a:ln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en-US" smtClean="0"/>
              <a:t>Aggression</a:t>
            </a:r>
          </a:p>
        </p:txBody>
      </p:sp>
      <p:sp>
        <p:nvSpPr>
          <p:cNvPr id="41987" name="Content Placeholder 2"/>
          <p:cNvSpPr>
            <a:spLocks noGrp="1"/>
          </p:cNvSpPr>
          <p:nvPr>
            <p:ph idx="1"/>
          </p:nvPr>
        </p:nvSpPr>
        <p:spPr>
          <a:xfrm>
            <a:off x="403225" y="1600200"/>
            <a:ext cx="8512175" cy="4876800"/>
          </a:xfrm>
          <a:ln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en-US" b="1" smtClean="0">
                <a:latin typeface="Calibri" pitchFamily="34" charset="0"/>
              </a:rPr>
              <a:t>Instrumental aggression</a:t>
            </a:r>
            <a:r>
              <a:rPr lang="en-US" altLang="en-US" smtClean="0">
                <a:latin typeface="Calibri" pitchFamily="34" charset="0"/>
              </a:rPr>
              <a:t>: Aggressive behavior used as a means of achieving a goal.</a:t>
            </a:r>
          </a:p>
          <a:p>
            <a:pPr eaLnBrk="1" hangingPunct="1"/>
            <a:r>
              <a:rPr lang="en-US" altLang="en-US" smtClean="0">
                <a:latin typeface="Calibri" pitchFamily="34" charset="0"/>
              </a:rPr>
              <a:t>Gender differences in aggression:</a:t>
            </a:r>
          </a:p>
          <a:p>
            <a:pPr lvl="1" eaLnBrk="1" hangingPunct="1"/>
            <a:r>
              <a:rPr lang="en-US" altLang="en-US" smtClean="0">
                <a:latin typeface="Calibri" pitchFamily="34" charset="0"/>
              </a:rPr>
              <a:t>Boys - </a:t>
            </a:r>
            <a:r>
              <a:rPr lang="en-US" altLang="en-US" b="1" smtClean="0">
                <a:latin typeface="Calibri" pitchFamily="34" charset="0"/>
              </a:rPr>
              <a:t>Overt</a:t>
            </a:r>
            <a:r>
              <a:rPr lang="en-US" altLang="en-US" smtClean="0">
                <a:latin typeface="Calibri" pitchFamily="34" charset="0"/>
              </a:rPr>
              <a:t>, or </a:t>
            </a:r>
            <a:r>
              <a:rPr lang="en-US" altLang="en-US" b="1" smtClean="0">
                <a:latin typeface="Calibri" pitchFamily="34" charset="0"/>
              </a:rPr>
              <a:t>direct, aggression</a:t>
            </a:r>
            <a:r>
              <a:rPr lang="en-US" altLang="en-US" smtClean="0">
                <a:latin typeface="Calibri" pitchFamily="34" charset="0"/>
              </a:rPr>
              <a:t>:  Aggression that is openly directed at its target.</a:t>
            </a:r>
          </a:p>
          <a:p>
            <a:pPr lvl="1" eaLnBrk="1" hangingPunct="1"/>
            <a:r>
              <a:rPr lang="en-US" altLang="en-US" smtClean="0">
                <a:latin typeface="Calibri" pitchFamily="34" charset="0"/>
              </a:rPr>
              <a:t>Girls - </a:t>
            </a:r>
            <a:r>
              <a:rPr lang="en-US" altLang="en-US" b="1" smtClean="0">
                <a:latin typeface="Calibri" pitchFamily="34" charset="0"/>
              </a:rPr>
              <a:t>Relational</a:t>
            </a:r>
            <a:r>
              <a:rPr lang="en-US" altLang="en-US" smtClean="0">
                <a:latin typeface="Calibri" pitchFamily="34" charset="0"/>
              </a:rPr>
              <a:t>, or </a:t>
            </a:r>
            <a:r>
              <a:rPr lang="en-US" altLang="en-US" b="1" smtClean="0">
                <a:latin typeface="Calibri" pitchFamily="34" charset="0"/>
              </a:rPr>
              <a:t>social, aggression</a:t>
            </a:r>
            <a:r>
              <a:rPr lang="en-US" altLang="en-US" smtClean="0">
                <a:latin typeface="Calibri" pitchFamily="34" charset="0"/>
              </a:rPr>
              <a:t>: Aggression aimed at damaging or interfering with another person</a:t>
            </a:r>
            <a:r>
              <a:rPr lang="ja-JP" altLang="en-US" smtClean="0">
                <a:latin typeface="Calibri" pitchFamily="34" charset="0"/>
              </a:rPr>
              <a:t>’</a:t>
            </a:r>
            <a:r>
              <a:rPr lang="en-US" altLang="ja-JP" smtClean="0">
                <a:latin typeface="Calibri" pitchFamily="34" charset="0"/>
              </a:rPr>
              <a:t>s relationships, reputation, or psychological well-being.</a:t>
            </a:r>
          </a:p>
          <a:p>
            <a:pPr eaLnBrk="1" hangingPunct="1"/>
            <a:endParaRPr lang="en-US" altLang="en-US" smtClean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Slide Number Placeholder 5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altLang="en-US" sz="1200">
                <a:latin typeface="Times New Roman" pitchFamily="18" charset="0"/>
              </a:rPr>
              <a:t>11-</a:t>
            </a:r>
            <a:fld id="{1E5FCCC8-604F-40FC-AB2D-45C67C38A948}" type="slidenum">
              <a:rPr lang="en-US" altLang="en-US" sz="1200">
                <a:latin typeface="Times New Roman" pitchFamily="18" charset="0"/>
              </a:rPr>
              <a:pPr eaLnBrk="1" hangingPunct="1"/>
              <a:t>34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43010" name="Title 1"/>
          <p:cNvSpPr>
            <a:spLocks noGrp="1"/>
          </p:cNvSpPr>
          <p:nvPr>
            <p:ph type="title"/>
          </p:nvPr>
        </p:nvSpPr>
        <p:spPr>
          <a:xfrm>
            <a:off x="417513" y="274638"/>
            <a:ext cx="8497887" cy="1173162"/>
          </a:xfrm>
          <a:ln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en-US" smtClean="0"/>
              <a:t>Influences on Aggression</a:t>
            </a:r>
          </a:p>
        </p:txBody>
      </p:sp>
      <p:sp>
        <p:nvSpPr>
          <p:cNvPr id="43011" name="Content Placeholder 2"/>
          <p:cNvSpPr>
            <a:spLocks noGrp="1"/>
          </p:cNvSpPr>
          <p:nvPr>
            <p:ph idx="1"/>
          </p:nvPr>
        </p:nvSpPr>
        <p:spPr>
          <a:xfrm>
            <a:off x="403225" y="1600200"/>
            <a:ext cx="8512175" cy="4876800"/>
          </a:xfrm>
          <a:ln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en-US" smtClean="0">
                <a:latin typeface="Calibri" pitchFamily="34" charset="0"/>
              </a:rPr>
              <a:t>Genetic and environmental sources</a:t>
            </a:r>
          </a:p>
          <a:p>
            <a:pPr eaLnBrk="1" hangingPunct="1"/>
            <a:r>
              <a:rPr lang="en-US" altLang="en-US" smtClean="0">
                <a:latin typeface="Calibri" pitchFamily="34" charset="0"/>
              </a:rPr>
              <a:t>Parental behaviors</a:t>
            </a:r>
          </a:p>
          <a:p>
            <a:pPr eaLnBrk="1" hangingPunct="1"/>
            <a:r>
              <a:rPr lang="en-US" altLang="en-US" smtClean="0">
                <a:latin typeface="Calibri" pitchFamily="34" charset="0"/>
              </a:rPr>
              <a:t>Exposure to violence</a:t>
            </a:r>
          </a:p>
          <a:p>
            <a:pPr eaLnBrk="1" hangingPunct="1"/>
            <a:r>
              <a:rPr lang="en-US" altLang="en-US" smtClean="0">
                <a:latin typeface="Calibri" pitchFamily="34" charset="0"/>
              </a:rPr>
              <a:t>Electronic media</a:t>
            </a:r>
          </a:p>
          <a:p>
            <a:pPr eaLnBrk="1" hangingPunct="1"/>
            <a:r>
              <a:rPr lang="en-US" altLang="en-US" smtClean="0">
                <a:latin typeface="Calibri" pitchFamily="34" charset="0"/>
              </a:rPr>
              <a:t>Culture</a:t>
            </a:r>
          </a:p>
          <a:p>
            <a:pPr eaLnBrk="1" hangingPunct="1"/>
            <a:endParaRPr lang="en-US" altLang="en-US" smtClean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Number Placeholder 5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altLang="en-US" sz="1200">
                <a:latin typeface="Times New Roman" pitchFamily="18" charset="0"/>
              </a:rPr>
              <a:t>11-</a:t>
            </a:r>
            <a:fld id="{1410091E-FB5A-482D-8EB1-BBE637205295}" type="slidenum">
              <a:rPr lang="en-US" altLang="en-US" sz="1200">
                <a:latin typeface="Times New Roman" pitchFamily="18" charset="0"/>
              </a:rPr>
              <a:pPr eaLnBrk="1" hangingPunct="1"/>
              <a:t>35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44034" name="Title 1"/>
          <p:cNvSpPr>
            <a:spLocks noGrp="1"/>
          </p:cNvSpPr>
          <p:nvPr>
            <p:ph type="title"/>
          </p:nvPr>
        </p:nvSpPr>
        <p:spPr>
          <a:xfrm>
            <a:off x="417513" y="274638"/>
            <a:ext cx="8497887" cy="1173162"/>
          </a:xfrm>
          <a:ln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en-US" smtClean="0"/>
              <a:t>Fearfulness</a:t>
            </a:r>
          </a:p>
        </p:txBody>
      </p:sp>
      <p:sp>
        <p:nvSpPr>
          <p:cNvPr id="44035" name="Content Placeholder 2"/>
          <p:cNvSpPr>
            <a:spLocks noGrp="1"/>
          </p:cNvSpPr>
          <p:nvPr>
            <p:ph idx="1"/>
          </p:nvPr>
        </p:nvSpPr>
        <p:spPr>
          <a:xfrm>
            <a:off x="403225" y="1600200"/>
            <a:ext cx="8512175" cy="4876800"/>
          </a:xfrm>
          <a:ln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en-US" smtClean="0">
                <a:latin typeface="Calibri" pitchFamily="34" charset="0"/>
              </a:rPr>
              <a:t>Stems from:</a:t>
            </a:r>
          </a:p>
          <a:p>
            <a:pPr lvl="1" eaLnBrk="1" hangingPunct="1"/>
            <a:r>
              <a:rPr lang="en-US" altLang="en-US" smtClean="0">
                <a:latin typeface="Calibri" pitchFamily="34" charset="0"/>
              </a:rPr>
              <a:t>Intense fantasy life</a:t>
            </a:r>
          </a:p>
          <a:p>
            <a:pPr lvl="1" eaLnBrk="1" hangingPunct="1"/>
            <a:r>
              <a:rPr lang="en-US" altLang="en-US" smtClean="0">
                <a:latin typeface="Calibri" pitchFamily="34" charset="0"/>
              </a:rPr>
              <a:t>Tendency to confuse appearance with reality</a:t>
            </a:r>
          </a:p>
          <a:p>
            <a:pPr lvl="1" eaLnBrk="1" hangingPunct="1"/>
            <a:r>
              <a:rPr lang="en-US" altLang="en-US" smtClean="0">
                <a:latin typeface="Calibri" pitchFamily="34" charset="0"/>
              </a:rPr>
              <a:t>Personal experience</a:t>
            </a:r>
          </a:p>
          <a:p>
            <a:pPr eaLnBrk="1" hangingPunct="1"/>
            <a:r>
              <a:rPr lang="en-US" altLang="en-US" smtClean="0">
                <a:latin typeface="Calibri" pitchFamily="34" charset="0"/>
              </a:rPr>
              <a:t>Parents can allay children</a:t>
            </a:r>
            <a:r>
              <a:rPr lang="ja-JP" altLang="en-US" smtClean="0">
                <a:latin typeface="Calibri" pitchFamily="34" charset="0"/>
              </a:rPr>
              <a:t>’</a:t>
            </a:r>
            <a:r>
              <a:rPr lang="en-US" altLang="ja-JP" smtClean="0">
                <a:latin typeface="Calibri" pitchFamily="34" charset="0"/>
              </a:rPr>
              <a:t>s fears by:</a:t>
            </a:r>
          </a:p>
          <a:p>
            <a:pPr lvl="1" eaLnBrk="1" hangingPunct="1"/>
            <a:r>
              <a:rPr lang="en-US" altLang="en-US" smtClean="0">
                <a:latin typeface="Calibri" pitchFamily="34" charset="0"/>
              </a:rPr>
              <a:t>Instilling a sense of trust and normal caution without being too protective</a:t>
            </a:r>
          </a:p>
          <a:p>
            <a:pPr lvl="1" eaLnBrk="1" hangingPunct="1"/>
            <a:r>
              <a:rPr lang="en-US" altLang="en-US" smtClean="0">
                <a:latin typeface="Calibri" pitchFamily="34" charset="0"/>
              </a:rPr>
              <a:t>Overcoming their own unrealistic fears</a:t>
            </a:r>
          </a:p>
          <a:p>
            <a:pPr eaLnBrk="1" hangingPunct="1"/>
            <a:endParaRPr lang="en-US" altLang="en-US" smtClean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Slide Number Placeholder 5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altLang="en-US" sz="1200">
                <a:latin typeface="Times New Roman" pitchFamily="18" charset="0"/>
              </a:rPr>
              <a:t>11-</a:t>
            </a:r>
            <a:fld id="{5279AFFD-D03F-4E88-81CE-50239D768AA5}" type="slidenum">
              <a:rPr lang="en-US" altLang="en-US" sz="1200">
                <a:latin typeface="Times New Roman" pitchFamily="18" charset="0"/>
              </a:rPr>
              <a:pPr eaLnBrk="1" hangingPunct="1"/>
              <a:t>36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7513" y="274638"/>
            <a:ext cx="8497887" cy="1173162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ea typeface="+mj-ea"/>
              </a:rPr>
              <a:t>Relationships with Other Children</a:t>
            </a:r>
          </a:p>
        </p:txBody>
      </p:sp>
      <p:sp>
        <p:nvSpPr>
          <p:cNvPr id="45059" name="Content Placeholder 2"/>
          <p:cNvSpPr>
            <a:spLocks noGrp="1"/>
          </p:cNvSpPr>
          <p:nvPr>
            <p:ph idx="1"/>
          </p:nvPr>
        </p:nvSpPr>
        <p:spPr>
          <a:xfrm>
            <a:off x="403225" y="1600200"/>
            <a:ext cx="8512175" cy="4876800"/>
          </a:xfrm>
          <a:ln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en-US" smtClean="0">
                <a:latin typeface="Calibri" pitchFamily="34" charset="0"/>
              </a:rPr>
              <a:t>Sibling relationships</a:t>
            </a:r>
          </a:p>
          <a:p>
            <a:pPr lvl="1" eaLnBrk="1" hangingPunct="1"/>
            <a:r>
              <a:rPr lang="en-US" altLang="en-US" smtClean="0">
                <a:latin typeface="Calibri" pitchFamily="34" charset="0"/>
              </a:rPr>
              <a:t>Disputes and their settlement viewed as socialization opportunities.</a:t>
            </a:r>
          </a:p>
          <a:p>
            <a:pPr lvl="1" eaLnBrk="1" hangingPunct="1"/>
            <a:r>
              <a:rPr lang="en-US" altLang="en-US" smtClean="0">
                <a:latin typeface="Calibri" pitchFamily="34" charset="0"/>
              </a:rPr>
              <a:t>Rivalry is not the main pattern early in life.</a:t>
            </a:r>
          </a:p>
          <a:p>
            <a:pPr lvl="1" eaLnBrk="1" hangingPunct="1"/>
            <a:r>
              <a:rPr lang="en-US" altLang="en-US" smtClean="0">
                <a:latin typeface="Calibri" pitchFamily="34" charset="0"/>
              </a:rPr>
              <a:t>Same-sex siblings are closer and play together more peaceably.</a:t>
            </a:r>
          </a:p>
          <a:p>
            <a:pPr lvl="1" eaLnBrk="1" hangingPunct="1"/>
            <a:r>
              <a:rPr lang="en-US" altLang="en-US" smtClean="0">
                <a:latin typeface="Calibri" pitchFamily="34" charset="0"/>
              </a:rPr>
              <a:t>Impact relationships with other children.</a:t>
            </a:r>
          </a:p>
          <a:p>
            <a:pPr eaLnBrk="1" hangingPunct="1"/>
            <a:endParaRPr lang="en-US" altLang="en-US" smtClean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Number Placeholder 5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altLang="en-US" sz="1200">
                <a:latin typeface="Times New Roman" pitchFamily="18" charset="0"/>
              </a:rPr>
              <a:t>11-</a:t>
            </a:r>
            <a:fld id="{B650D53F-D44D-4EC6-8780-526D77A7F7A7}" type="slidenum">
              <a:rPr lang="en-US" altLang="en-US" sz="1200">
                <a:latin typeface="Times New Roman" pitchFamily="18" charset="0"/>
              </a:rPr>
              <a:pPr eaLnBrk="1" hangingPunct="1"/>
              <a:t>37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46082" name="Title 1"/>
          <p:cNvSpPr>
            <a:spLocks noGrp="1"/>
          </p:cNvSpPr>
          <p:nvPr>
            <p:ph type="title"/>
          </p:nvPr>
        </p:nvSpPr>
        <p:spPr>
          <a:xfrm>
            <a:off x="417513" y="274638"/>
            <a:ext cx="8497887" cy="1173162"/>
          </a:xfrm>
          <a:ln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en-US" sz="4000" smtClean="0"/>
              <a:t>Relationships with Other Children</a:t>
            </a:r>
          </a:p>
        </p:txBody>
      </p:sp>
      <p:sp>
        <p:nvSpPr>
          <p:cNvPr id="46083" name="Content Placeholder 2"/>
          <p:cNvSpPr>
            <a:spLocks noGrp="1"/>
          </p:cNvSpPr>
          <p:nvPr>
            <p:ph idx="1"/>
          </p:nvPr>
        </p:nvSpPr>
        <p:spPr>
          <a:xfrm>
            <a:off x="403225" y="1600200"/>
            <a:ext cx="8512175" cy="4876800"/>
          </a:xfrm>
          <a:ln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en-US" smtClean="0">
                <a:latin typeface="Calibri" pitchFamily="34" charset="0"/>
              </a:rPr>
              <a:t>Only child</a:t>
            </a:r>
          </a:p>
          <a:p>
            <a:pPr lvl="1" eaLnBrk="1" hangingPunct="1"/>
            <a:r>
              <a:rPr lang="en-US" altLang="en-US" smtClean="0">
                <a:latin typeface="Calibri" pitchFamily="34" charset="0"/>
              </a:rPr>
              <a:t>Performs better on academic outcomes and attains success in work</a:t>
            </a:r>
          </a:p>
          <a:p>
            <a:pPr lvl="1" eaLnBrk="1" hangingPunct="1"/>
            <a:r>
              <a:rPr lang="en-US" altLang="en-US" smtClean="0">
                <a:latin typeface="Calibri" pitchFamily="34" charset="0"/>
              </a:rPr>
              <a:t>More motivated to achieve and has higher self-esteem</a:t>
            </a:r>
          </a:p>
          <a:p>
            <a:pPr lvl="1" eaLnBrk="1" hangingPunct="1"/>
            <a:r>
              <a:rPr lang="en-US" altLang="en-US" smtClean="0">
                <a:latin typeface="Calibri" pitchFamily="34" charset="0"/>
              </a:rPr>
              <a:t>Does not differ in:</a:t>
            </a:r>
          </a:p>
          <a:p>
            <a:pPr lvl="2" eaLnBrk="1" hangingPunct="1"/>
            <a:r>
              <a:rPr lang="en-US" altLang="en-US" smtClean="0">
                <a:latin typeface="Calibri" pitchFamily="34" charset="0"/>
              </a:rPr>
              <a:t>Emotional adjustment</a:t>
            </a:r>
          </a:p>
          <a:p>
            <a:pPr lvl="2" eaLnBrk="1" hangingPunct="1"/>
            <a:r>
              <a:rPr lang="en-US" altLang="en-US" smtClean="0">
                <a:latin typeface="Calibri" pitchFamily="34" charset="0"/>
              </a:rPr>
              <a:t>Sociability</a:t>
            </a:r>
          </a:p>
          <a:p>
            <a:pPr lvl="2" eaLnBrk="1" hangingPunct="1"/>
            <a:r>
              <a:rPr lang="en-US" altLang="en-US" smtClean="0">
                <a:latin typeface="Calibri" pitchFamily="34" charset="0"/>
              </a:rPr>
              <a:t>Popularity</a:t>
            </a:r>
          </a:p>
          <a:p>
            <a:pPr eaLnBrk="1" hangingPunct="1"/>
            <a:endParaRPr lang="en-US" altLang="en-US" smtClean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Slide Number Placeholder 5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altLang="en-US" sz="1200">
                <a:latin typeface="Times New Roman" pitchFamily="18" charset="0"/>
              </a:rPr>
              <a:t>11-</a:t>
            </a:r>
            <a:fld id="{83B1FDD2-BEAD-4A9E-8707-BF64FFE8E688}" type="slidenum">
              <a:rPr lang="en-US" altLang="en-US" sz="1200">
                <a:latin typeface="Times New Roman" pitchFamily="18" charset="0"/>
              </a:rPr>
              <a:pPr eaLnBrk="1" hangingPunct="1"/>
              <a:t>38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7513" y="274638"/>
            <a:ext cx="8497887" cy="1173162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ea typeface="+mj-ea"/>
              </a:rPr>
              <a:t>Relationships with Other Children</a:t>
            </a:r>
          </a:p>
        </p:txBody>
      </p:sp>
      <p:sp>
        <p:nvSpPr>
          <p:cNvPr id="47107" name="Content Placeholder 2"/>
          <p:cNvSpPr>
            <a:spLocks noGrp="1"/>
          </p:cNvSpPr>
          <p:nvPr>
            <p:ph idx="1"/>
          </p:nvPr>
        </p:nvSpPr>
        <p:spPr>
          <a:xfrm>
            <a:off x="403225" y="1600200"/>
            <a:ext cx="8512175" cy="4876800"/>
          </a:xfrm>
          <a:ln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en-US" smtClean="0">
                <a:latin typeface="Calibri" pitchFamily="34" charset="0"/>
              </a:rPr>
              <a:t>Playmates and friends</a:t>
            </a:r>
          </a:p>
          <a:p>
            <a:pPr lvl="1" eaLnBrk="1" hangingPunct="1"/>
            <a:r>
              <a:rPr lang="en-US" altLang="en-US" smtClean="0">
                <a:latin typeface="Calibri" pitchFamily="34" charset="0"/>
              </a:rPr>
              <a:t>Toddlers play alongside or near each other.</a:t>
            </a:r>
          </a:p>
          <a:p>
            <a:pPr lvl="2" eaLnBrk="1" hangingPunct="1"/>
            <a:r>
              <a:rPr lang="en-US" altLang="en-US" smtClean="0">
                <a:latin typeface="Calibri" pitchFamily="34" charset="0"/>
              </a:rPr>
              <a:t>Friendship does not develop until the age of 3.</a:t>
            </a:r>
          </a:p>
          <a:p>
            <a:pPr lvl="1" eaLnBrk="1" hangingPunct="1"/>
            <a:r>
              <a:rPr lang="en-US" altLang="en-US" smtClean="0">
                <a:latin typeface="Calibri" pitchFamily="34" charset="0"/>
              </a:rPr>
              <a:t>Preschoolers like to play with children:</a:t>
            </a:r>
          </a:p>
          <a:p>
            <a:pPr lvl="2" eaLnBrk="1" hangingPunct="1"/>
            <a:r>
              <a:rPr lang="en-US" altLang="en-US" smtClean="0">
                <a:latin typeface="Calibri" pitchFamily="34" charset="0"/>
              </a:rPr>
              <a:t>Of their own age and sex</a:t>
            </a:r>
          </a:p>
          <a:p>
            <a:pPr lvl="2" eaLnBrk="1" hangingPunct="1"/>
            <a:r>
              <a:rPr lang="en-US" altLang="en-US" smtClean="0">
                <a:latin typeface="Calibri" pitchFamily="34" charset="0"/>
              </a:rPr>
              <a:t>Who are similar to them in observable characteristics</a:t>
            </a:r>
          </a:p>
          <a:p>
            <a:pPr lvl="1" eaLnBrk="1" hangingPunct="1"/>
            <a:r>
              <a:rPr lang="en-US" altLang="en-US" smtClean="0">
                <a:latin typeface="Calibri" pitchFamily="34" charset="0"/>
              </a:rPr>
              <a:t>Traits that young children look for in a playmate are similar to those in a friend.</a:t>
            </a:r>
          </a:p>
          <a:p>
            <a:pPr eaLnBrk="1" hangingPunct="1"/>
            <a:endParaRPr lang="en-US" altLang="en-US" smtClean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Slide Number Placeholder 5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altLang="en-US" sz="1200">
                <a:latin typeface="Times New Roman" pitchFamily="18" charset="0"/>
              </a:rPr>
              <a:t>11-</a:t>
            </a:r>
            <a:fld id="{51368C37-7282-4767-B81A-D20E04592045}" type="slidenum">
              <a:rPr lang="en-US" altLang="en-US" sz="1200">
                <a:latin typeface="Times New Roman" pitchFamily="18" charset="0"/>
              </a:rPr>
              <a:pPr eaLnBrk="1" hangingPunct="1"/>
              <a:t>39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7513" y="274638"/>
            <a:ext cx="8497887" cy="1173162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ea typeface="+mj-ea"/>
              </a:rPr>
              <a:t>Relationships with Other Children</a:t>
            </a:r>
          </a:p>
        </p:txBody>
      </p:sp>
      <p:sp>
        <p:nvSpPr>
          <p:cNvPr id="48131" name="Content Placeholder 2"/>
          <p:cNvSpPr>
            <a:spLocks noGrp="1"/>
          </p:cNvSpPr>
          <p:nvPr>
            <p:ph idx="1"/>
          </p:nvPr>
        </p:nvSpPr>
        <p:spPr>
          <a:xfrm>
            <a:off x="403225" y="1600200"/>
            <a:ext cx="8512175" cy="4876800"/>
          </a:xfrm>
          <a:ln>
            <a:miter lim="800000"/>
            <a:headEnd/>
            <a:tailEnd/>
          </a:ln>
        </p:spPr>
        <p:txBody>
          <a:bodyPr/>
          <a:lstStyle/>
          <a:p>
            <a:pPr lvl="1" eaLnBrk="1" hangingPunct="1"/>
            <a:r>
              <a:rPr lang="en-US" altLang="en-US" smtClean="0">
                <a:latin typeface="Calibri" pitchFamily="34" charset="0"/>
              </a:rPr>
              <a:t>Preschool children prefer prosocial playmates.</a:t>
            </a:r>
          </a:p>
          <a:p>
            <a:pPr lvl="1" eaLnBrk="1" hangingPunct="1"/>
            <a:r>
              <a:rPr lang="en-US" altLang="en-US" smtClean="0">
                <a:latin typeface="Calibri" pitchFamily="34" charset="0"/>
              </a:rPr>
              <a:t>Peer relationships are affected by children</a:t>
            </a:r>
            <a:r>
              <a:rPr lang="ja-JP" altLang="en-US" smtClean="0">
                <a:latin typeface="Calibri" pitchFamily="34" charset="0"/>
              </a:rPr>
              <a:t>’</a:t>
            </a:r>
            <a:r>
              <a:rPr lang="en-US" altLang="ja-JP" smtClean="0">
                <a:latin typeface="Calibri" pitchFamily="34" charset="0"/>
              </a:rPr>
              <a:t>s relationships with:</a:t>
            </a:r>
          </a:p>
          <a:p>
            <a:pPr lvl="2" eaLnBrk="1" hangingPunct="1"/>
            <a:r>
              <a:rPr lang="en-US" altLang="en-US" smtClean="0">
                <a:latin typeface="Calibri" pitchFamily="34" charset="0"/>
              </a:rPr>
              <a:t>Parents </a:t>
            </a:r>
          </a:p>
          <a:p>
            <a:pPr lvl="2" eaLnBrk="1" hangingPunct="1"/>
            <a:r>
              <a:rPr lang="en-US" altLang="en-US" smtClean="0">
                <a:latin typeface="Calibri" pitchFamily="34" charset="0"/>
              </a:rPr>
              <a:t>Siblings</a:t>
            </a:r>
          </a:p>
          <a:p>
            <a:pPr lvl="2" eaLnBrk="1" hangingPunct="1"/>
            <a:r>
              <a:rPr lang="en-US" altLang="en-US" smtClean="0">
                <a:latin typeface="Calibri" pitchFamily="34" charset="0"/>
              </a:rPr>
              <a:t>Teachers</a:t>
            </a:r>
          </a:p>
          <a:p>
            <a:pPr eaLnBrk="1" hangingPunct="1"/>
            <a:endParaRPr lang="en-US" altLang="en-US" smtClean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Slide Number Placeholder 5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altLang="en-US" sz="1200">
                <a:latin typeface="Times New Roman" pitchFamily="18" charset="0"/>
              </a:rPr>
              <a:t>14-</a:t>
            </a:r>
            <a:fld id="{638202DE-49EA-4CEB-B533-5CC7A76B0A42}" type="slidenum">
              <a:rPr lang="en-US" altLang="en-US" sz="1200">
                <a:latin typeface="Times New Roman" pitchFamily="18" charset="0"/>
              </a:rPr>
              <a:pPr eaLnBrk="1" hangingPunct="1"/>
              <a:t>4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417513" y="274638"/>
            <a:ext cx="8497887" cy="1173162"/>
          </a:xfrm>
          <a:ln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en-US" smtClean="0"/>
              <a:t>Self-Concept Development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403225" y="1600200"/>
            <a:ext cx="8512175" cy="4876800"/>
          </a:xfrm>
          <a:ln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en-US" b="1" dirty="0" smtClean="0">
                <a:latin typeface="Calibri" pitchFamily="34" charset="0"/>
              </a:rPr>
              <a:t>Representational systems</a:t>
            </a:r>
            <a:r>
              <a:rPr lang="en-US" altLang="en-US" dirty="0" smtClean="0">
                <a:latin typeface="Calibri" pitchFamily="34" charset="0"/>
              </a:rPr>
              <a:t>: </a:t>
            </a:r>
            <a:r>
              <a:rPr lang="en-US" altLang="en-US" dirty="0" smtClean="0">
                <a:latin typeface="Calibri" pitchFamily="34" charset="0"/>
              </a:rPr>
              <a:t> </a:t>
            </a:r>
            <a:r>
              <a:rPr lang="en-US" altLang="en-US" b="1" u="sng" dirty="0" smtClean="0">
                <a:latin typeface="Calibri" pitchFamily="34" charset="0"/>
              </a:rPr>
              <a:t>School age children </a:t>
            </a:r>
            <a:r>
              <a:rPr lang="en-US" altLang="en-US" dirty="0" smtClean="0">
                <a:latin typeface="Calibri" pitchFamily="34" charset="0"/>
              </a:rPr>
              <a:t>develop a broad</a:t>
            </a:r>
            <a:r>
              <a:rPr lang="en-US" altLang="en-US" dirty="0" smtClean="0">
                <a:latin typeface="Calibri" pitchFamily="34" charset="0"/>
              </a:rPr>
              <a:t>, inclusive self-concepts that integrate various aspects of the self.</a:t>
            </a:r>
          </a:p>
          <a:p>
            <a:pPr lvl="1" eaLnBrk="1" hangingPunct="1"/>
            <a:r>
              <a:rPr lang="en-US" altLang="en-US" dirty="0" smtClean="0">
                <a:latin typeface="Calibri" pitchFamily="34" charset="0"/>
              </a:rPr>
              <a:t>Real self</a:t>
            </a:r>
          </a:p>
          <a:p>
            <a:pPr lvl="1" eaLnBrk="1" hangingPunct="1"/>
            <a:r>
              <a:rPr lang="en-US" altLang="en-US" dirty="0" smtClean="0">
                <a:latin typeface="Calibri" pitchFamily="34" charset="0"/>
              </a:rPr>
              <a:t>Ideal self</a:t>
            </a:r>
          </a:p>
          <a:p>
            <a:pPr lvl="1" eaLnBrk="1" hangingPunct="1"/>
            <a:r>
              <a:rPr lang="en-US" altLang="en-US" dirty="0" smtClean="0">
                <a:latin typeface="Calibri" pitchFamily="34" charset="0"/>
              </a:rPr>
              <a:t>Global self-worth</a:t>
            </a:r>
          </a:p>
          <a:p>
            <a:pPr eaLnBrk="1" hangingPunct="1"/>
            <a:endParaRPr lang="en-US" altLang="en-US" dirty="0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0680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Number Placeholder 5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altLang="en-US" sz="1200">
                <a:latin typeface="Times New Roman" pitchFamily="18" charset="0"/>
              </a:rPr>
              <a:t>11-</a:t>
            </a:r>
            <a:fld id="{CFC40E11-4600-4E2D-9E64-4FE804BC24B6}" type="slidenum">
              <a:rPr lang="en-US" altLang="en-US" sz="1200">
                <a:latin typeface="Times New Roman" pitchFamily="18" charset="0"/>
              </a:rPr>
              <a:pPr eaLnBrk="1" hangingPunct="1"/>
              <a:t>5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417513" y="274638"/>
            <a:ext cx="8497887" cy="1173162"/>
          </a:xfrm>
          <a:ln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en-US" smtClean="0"/>
              <a:t>Gender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403225" y="1600200"/>
            <a:ext cx="8512175" cy="4876800"/>
          </a:xfrm>
          <a:ln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en-US" b="1" dirty="0" smtClean="0">
                <a:latin typeface="Calibri" pitchFamily="34" charset="0"/>
              </a:rPr>
              <a:t>Gender identity</a:t>
            </a:r>
            <a:r>
              <a:rPr lang="en-US" altLang="en-US" dirty="0" smtClean="0">
                <a:latin typeface="Calibri" pitchFamily="34" charset="0"/>
              </a:rPr>
              <a:t>: Awareness that one is male or female.</a:t>
            </a:r>
          </a:p>
          <a:p>
            <a:pPr lvl="1" eaLnBrk="1" hangingPunct="1"/>
            <a:r>
              <a:rPr lang="en-US" altLang="en-US" dirty="0" smtClean="0">
                <a:latin typeface="Calibri" pitchFamily="34" charset="0"/>
              </a:rPr>
              <a:t>Develops in early childhood</a:t>
            </a:r>
          </a:p>
          <a:p>
            <a:pPr eaLnBrk="1" hangingPunct="1"/>
            <a:r>
              <a:rPr lang="en-US" altLang="en-US" dirty="0" smtClean="0">
                <a:latin typeface="Calibri" pitchFamily="34" charset="0"/>
              </a:rPr>
              <a:t>Gender differences - Psychological or behavioral differences between males and females.</a:t>
            </a:r>
          </a:p>
          <a:p>
            <a:pPr lvl="1" eaLnBrk="1" hangingPunct="1"/>
            <a:r>
              <a:rPr lang="en-US" altLang="en-US" dirty="0" smtClean="0">
                <a:latin typeface="Calibri" pitchFamily="34" charset="0"/>
              </a:rPr>
              <a:t>Gender similarities hypothesis - Boys and girls on average remain more alike than different.</a:t>
            </a:r>
          </a:p>
          <a:p>
            <a:pPr eaLnBrk="1" hangingPunct="1"/>
            <a:endParaRPr lang="en-US" altLang="en-US" dirty="0" smtClean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Number Placeholder 5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altLang="en-US" sz="1200">
                <a:latin typeface="Times New Roman" pitchFamily="18" charset="0"/>
              </a:rPr>
              <a:t>11-</a:t>
            </a:r>
            <a:fld id="{E039F4A2-C14E-40B0-BA7D-6C32A8545C06}" type="slidenum">
              <a:rPr lang="en-US" altLang="en-US" sz="1200">
                <a:latin typeface="Times New Roman" pitchFamily="18" charset="0"/>
              </a:rPr>
              <a:pPr eaLnBrk="1" hangingPunct="1"/>
              <a:t>6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417513" y="274638"/>
            <a:ext cx="8497887" cy="1173162"/>
          </a:xfrm>
          <a:ln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en-US" sz="3600" smtClean="0"/>
              <a:t>Perspectives on Gender Development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403225" y="1600200"/>
            <a:ext cx="8512175" cy="4876800"/>
          </a:xfrm>
          <a:ln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en-US" b="1" dirty="0" smtClean="0">
                <a:latin typeface="Calibri" pitchFamily="34" charset="0"/>
              </a:rPr>
              <a:t>Gender roles</a:t>
            </a:r>
            <a:r>
              <a:rPr lang="en-US" altLang="en-US" dirty="0" smtClean="0">
                <a:latin typeface="Calibri" pitchFamily="34" charset="0"/>
              </a:rPr>
              <a:t>: Behaviors, interests, attitudes, skills, and traits that a culture considers appropriate.</a:t>
            </a:r>
          </a:p>
          <a:p>
            <a:pPr eaLnBrk="1" hangingPunct="1"/>
            <a:r>
              <a:rPr lang="en-US" altLang="en-US" b="1" dirty="0" smtClean="0">
                <a:latin typeface="Calibri" pitchFamily="34" charset="0"/>
              </a:rPr>
              <a:t>Gender-typing</a:t>
            </a:r>
            <a:r>
              <a:rPr lang="en-US" altLang="en-US" dirty="0" smtClean="0">
                <a:latin typeface="Calibri" pitchFamily="34" charset="0"/>
              </a:rPr>
              <a:t>: Socialization process whereby children learn appropriate gender roles.</a:t>
            </a:r>
          </a:p>
          <a:p>
            <a:pPr lvl="1" eaLnBrk="1" hangingPunct="1"/>
            <a:r>
              <a:rPr lang="en-US" altLang="en-US" b="1" dirty="0" smtClean="0">
                <a:latin typeface="Calibri" pitchFamily="34" charset="0"/>
              </a:rPr>
              <a:t>Gender stereotypes</a:t>
            </a:r>
            <a:r>
              <a:rPr lang="en-US" altLang="en-US" dirty="0" smtClean="0">
                <a:latin typeface="Calibri" pitchFamily="34" charset="0"/>
              </a:rPr>
              <a:t>: Preconceived generalizations about male or female role behavior.</a:t>
            </a:r>
          </a:p>
          <a:p>
            <a:pPr eaLnBrk="1" hangingPunct="1"/>
            <a:endParaRPr lang="en-US" altLang="en-US" dirty="0" smtClean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Number Placeholder 5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altLang="en-US" sz="1200">
                <a:latin typeface="Times New Roman" pitchFamily="18" charset="0"/>
              </a:rPr>
              <a:t>11-</a:t>
            </a:r>
            <a:fld id="{842E299C-155E-4109-85B8-A2D101B19A5E}" type="slidenum">
              <a:rPr lang="en-US" altLang="en-US" sz="1200">
                <a:latin typeface="Times New Roman" pitchFamily="18" charset="0"/>
              </a:rPr>
              <a:pPr eaLnBrk="1" hangingPunct="1"/>
              <a:t>7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417513" y="274638"/>
            <a:ext cx="8497887" cy="1173162"/>
          </a:xfrm>
          <a:ln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en-US" sz="3600" smtClean="0"/>
              <a:t>Five Perspectives on Gender Development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0224112"/>
              </p:ext>
            </p:extLst>
          </p:nvPr>
        </p:nvGraphicFramePr>
        <p:xfrm>
          <a:off x="457200" y="1447800"/>
          <a:ext cx="8534400" cy="54102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133600"/>
                <a:gridCol w="2133600"/>
                <a:gridCol w="2133600"/>
                <a:gridCol w="2133600"/>
              </a:tblGrid>
              <a:tr h="515756">
                <a:tc>
                  <a:txBody>
                    <a:bodyPr/>
                    <a:lstStyle/>
                    <a:p>
                      <a:r>
                        <a:rPr lang="en-US" sz="1800" u="none" strike="noStrike" kern="1200" baseline="0" dirty="0" smtClean="0"/>
                        <a:t>Theories</a:t>
                      </a:r>
                      <a:endParaRPr lang="en-US" sz="1800" dirty="0"/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r>
                        <a:rPr lang="en-US" sz="1800" u="none" strike="noStrike" kern="1200" baseline="0" dirty="0" smtClean="0"/>
                        <a:t>Major Theorists </a:t>
                      </a:r>
                      <a:endParaRPr lang="en-US" sz="1800" dirty="0"/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r>
                        <a:rPr lang="en-US" sz="1800" u="none" strike="noStrike" kern="1200" baseline="0" dirty="0" smtClean="0"/>
                        <a:t>Key Processes </a:t>
                      </a:r>
                      <a:endParaRPr lang="en-US" sz="1800" dirty="0"/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u="none" strike="noStrike" kern="1200" baseline="0" dirty="0" smtClean="0"/>
                        <a:t>Basic Beliefs</a:t>
                      </a:r>
                      <a:endParaRPr lang="en-US" sz="1800" dirty="0"/>
                    </a:p>
                  </a:txBody>
                  <a:tcPr marT="45728" marB="45728"/>
                </a:tc>
              </a:tr>
              <a:tr h="2542601">
                <a:tc>
                  <a:txBody>
                    <a:bodyPr/>
                    <a:lstStyle/>
                    <a:p>
                      <a:r>
                        <a:rPr lang="en-US" sz="1800" u="none" strike="noStrike" kern="1200" baseline="0" dirty="0" smtClean="0"/>
                        <a:t>Biological Approach</a:t>
                      </a:r>
                      <a:endParaRPr lang="en-US" sz="1800" dirty="0"/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r>
                        <a:rPr lang="en-US" sz="1800" u="none" strike="noStrike" kern="1200" baseline="0" dirty="0" smtClean="0"/>
                        <a:t>Genetic, neurological, and hormonal activity</a:t>
                      </a:r>
                      <a:endParaRPr lang="en-US" sz="1800" dirty="0"/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r>
                        <a:rPr lang="en-US" sz="1800" u="none" strike="noStrike" kern="1200" baseline="0" dirty="0" smtClean="0"/>
                        <a:t>Behavioral differences between the sexes can be traced</a:t>
                      </a:r>
                    </a:p>
                    <a:p>
                      <a:r>
                        <a:rPr lang="en-US" sz="1800" u="none" strike="noStrike" kern="1200" baseline="0" dirty="0" smtClean="0"/>
                        <a:t>to biological differences.</a:t>
                      </a:r>
                      <a:endParaRPr lang="en-US" sz="1800" dirty="0"/>
                    </a:p>
                  </a:txBody>
                  <a:tcPr marT="45728" marB="45728"/>
                </a:tc>
              </a:tr>
              <a:tr h="2351843">
                <a:tc>
                  <a:txBody>
                    <a:bodyPr/>
                    <a:lstStyle/>
                    <a:p>
                      <a:r>
                        <a:rPr lang="en-US" sz="1800" u="none" strike="noStrike" kern="1200" baseline="0" dirty="0" smtClean="0"/>
                        <a:t>Evolutionary Developmental Approach</a:t>
                      </a:r>
                      <a:endParaRPr lang="en-US" sz="1800" dirty="0"/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r>
                        <a:rPr lang="en-US" sz="1800" u="none" strike="noStrike" kern="1200" baseline="0" dirty="0" smtClean="0"/>
                        <a:t>Charles Darwin</a:t>
                      </a:r>
                      <a:endParaRPr lang="en-US" sz="1800" dirty="0"/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r>
                        <a:rPr lang="en-US" sz="1800" u="none" strike="noStrike" kern="1200" baseline="0" dirty="0" smtClean="0"/>
                        <a:t>Natural sexual selection</a:t>
                      </a:r>
                      <a:endParaRPr lang="en-US" sz="1800" dirty="0"/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Children develop gender roles in preparation for adult mating and reproductive behavior.</a:t>
                      </a:r>
                      <a:endParaRPr lang="en-US" sz="1800" dirty="0"/>
                    </a:p>
                  </a:txBody>
                  <a:tcPr marT="45728" marB="45728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Number Placeholder 5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altLang="en-US" sz="1200">
                <a:latin typeface="Times New Roman" pitchFamily="18" charset="0"/>
              </a:rPr>
              <a:t>11-</a:t>
            </a:r>
            <a:fld id="{E3C46E2B-01B4-43E1-8E25-E51830C1AFCE}" type="slidenum">
              <a:rPr lang="en-US" altLang="en-US" sz="1200">
                <a:latin typeface="Times New Roman" pitchFamily="18" charset="0"/>
              </a:rPr>
              <a:pPr eaLnBrk="1" hangingPunct="1"/>
              <a:t>8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417513" y="274638"/>
            <a:ext cx="8497887" cy="1173162"/>
          </a:xfrm>
          <a:ln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en-US" sz="3600" smtClean="0"/>
              <a:t>Five Perspectives on Gender Development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1786938"/>
              </p:ext>
            </p:extLst>
          </p:nvPr>
        </p:nvGraphicFramePr>
        <p:xfrm>
          <a:off x="381000" y="1447800"/>
          <a:ext cx="8610600" cy="54102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152650"/>
                <a:gridCol w="2152650"/>
                <a:gridCol w="2152650"/>
                <a:gridCol w="2152650"/>
              </a:tblGrid>
              <a:tr h="620462">
                <a:tc>
                  <a:txBody>
                    <a:bodyPr/>
                    <a:lstStyle/>
                    <a:p>
                      <a:r>
                        <a:rPr lang="en-US" sz="1700" u="none" strike="noStrike" kern="1200" baseline="0" dirty="0" smtClean="0"/>
                        <a:t>Theories</a:t>
                      </a:r>
                      <a:endParaRPr lang="en-US" sz="1700" dirty="0"/>
                    </a:p>
                  </a:txBody>
                  <a:tcPr marT="44040" marB="44040"/>
                </a:tc>
                <a:tc>
                  <a:txBody>
                    <a:bodyPr/>
                    <a:lstStyle/>
                    <a:p>
                      <a:r>
                        <a:rPr lang="en-US" sz="1700" u="none" strike="noStrike" kern="1200" baseline="0" dirty="0" smtClean="0"/>
                        <a:t>Major Theorists </a:t>
                      </a:r>
                      <a:endParaRPr lang="en-US" sz="1700" dirty="0"/>
                    </a:p>
                  </a:txBody>
                  <a:tcPr marT="44040" marB="44040"/>
                </a:tc>
                <a:tc>
                  <a:txBody>
                    <a:bodyPr/>
                    <a:lstStyle/>
                    <a:p>
                      <a:r>
                        <a:rPr lang="en-US" sz="1700" u="none" strike="noStrike" kern="1200" baseline="0" dirty="0" smtClean="0"/>
                        <a:t>Key Processes </a:t>
                      </a:r>
                      <a:endParaRPr lang="en-US" sz="1700" dirty="0"/>
                    </a:p>
                  </a:txBody>
                  <a:tcPr marT="44040" marB="4404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u="none" strike="noStrike" kern="1200" baseline="0" dirty="0" smtClean="0"/>
                        <a:t>Basic Beliefs</a:t>
                      </a:r>
                      <a:endParaRPr lang="en-US" sz="1700" dirty="0"/>
                    </a:p>
                  </a:txBody>
                  <a:tcPr marT="44040" marB="44040"/>
                </a:tc>
              </a:tr>
              <a:tr h="1861383">
                <a:tc>
                  <a:txBody>
                    <a:bodyPr/>
                    <a:lstStyle/>
                    <a:p>
                      <a:r>
                        <a:rPr lang="en-US" sz="1700" u="none" strike="noStrike" kern="1200" baseline="0" dirty="0" smtClean="0"/>
                        <a:t>Psychoanalytic Approach</a:t>
                      </a:r>
                    </a:p>
                    <a:p>
                      <a:r>
                        <a:rPr lang="en-US" sz="1700" u="none" strike="noStrike" kern="1200" baseline="0" dirty="0" smtClean="0"/>
                        <a:t>Psychosexual theory</a:t>
                      </a:r>
                      <a:endParaRPr lang="en-US" sz="1700" dirty="0"/>
                    </a:p>
                  </a:txBody>
                  <a:tcPr marT="44040" marB="44040"/>
                </a:tc>
                <a:tc>
                  <a:txBody>
                    <a:bodyPr/>
                    <a:lstStyle/>
                    <a:p>
                      <a:r>
                        <a:rPr lang="en-US" sz="1700" u="none" strike="noStrike" kern="1200" baseline="0" dirty="0" smtClean="0"/>
                        <a:t>Sigmund Freud</a:t>
                      </a:r>
                      <a:endParaRPr lang="en-US" sz="1700" dirty="0"/>
                    </a:p>
                  </a:txBody>
                  <a:tcPr marT="44040" marB="44040"/>
                </a:tc>
                <a:tc>
                  <a:txBody>
                    <a:bodyPr/>
                    <a:lstStyle/>
                    <a:p>
                      <a:r>
                        <a:rPr lang="en-US" sz="1700" u="none" strike="noStrike" kern="1200" baseline="0" dirty="0" smtClean="0"/>
                        <a:t>Resolution of  unconscious emotional conflict</a:t>
                      </a:r>
                      <a:endParaRPr lang="en-US" sz="1700" dirty="0"/>
                    </a:p>
                  </a:txBody>
                  <a:tcPr marT="44040" marB="44040"/>
                </a:tc>
                <a:tc>
                  <a:txBody>
                    <a:bodyPr/>
                    <a:lstStyle/>
                    <a:p>
                      <a:r>
                        <a:rPr lang="en-US" sz="1700" u="none" strike="noStrike" kern="1200" baseline="0" dirty="0" smtClean="0"/>
                        <a:t>Gender identity occurs when child identifies with same-sex parent.</a:t>
                      </a:r>
                      <a:endParaRPr lang="en-US" sz="1700" dirty="0"/>
                    </a:p>
                  </a:txBody>
                  <a:tcPr marT="44040" marB="44040"/>
                </a:tc>
              </a:tr>
              <a:tr h="2928355">
                <a:tc>
                  <a:txBody>
                    <a:bodyPr/>
                    <a:lstStyle/>
                    <a:p>
                      <a:r>
                        <a:rPr lang="en-US" sz="1700" u="none" strike="noStrike" kern="1200" baseline="0" dirty="0" smtClean="0"/>
                        <a:t>Cognitive Approach</a:t>
                      </a:r>
                    </a:p>
                    <a:p>
                      <a:r>
                        <a:rPr lang="en-US" sz="1700" u="none" strike="noStrike" kern="1200" baseline="0" dirty="0" smtClean="0"/>
                        <a:t>Cognitive-developmental theory</a:t>
                      </a:r>
                      <a:endParaRPr lang="en-US" sz="1700" dirty="0"/>
                    </a:p>
                  </a:txBody>
                  <a:tcPr marT="44040" marB="44040"/>
                </a:tc>
                <a:tc>
                  <a:txBody>
                    <a:bodyPr/>
                    <a:lstStyle/>
                    <a:p>
                      <a:r>
                        <a:rPr lang="en-US" sz="1700" u="none" strike="noStrike" kern="1200" baseline="0" dirty="0" smtClean="0"/>
                        <a:t>Lawrence Kohlberg</a:t>
                      </a:r>
                      <a:endParaRPr lang="en-US" sz="1700" dirty="0"/>
                    </a:p>
                  </a:txBody>
                  <a:tcPr marT="44040" marB="44040"/>
                </a:tc>
                <a:tc>
                  <a:txBody>
                    <a:bodyPr/>
                    <a:lstStyle/>
                    <a:p>
                      <a:r>
                        <a:rPr lang="en-US" sz="1700" u="none" strike="noStrike" kern="1200" baseline="0" dirty="0" smtClean="0"/>
                        <a:t>Self-categorization</a:t>
                      </a:r>
                      <a:endParaRPr lang="en-US" sz="1700" dirty="0"/>
                    </a:p>
                  </a:txBody>
                  <a:tcPr marT="44040" marB="44040"/>
                </a:tc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Once a child learns she is a girl or he is a boy, child sorts information about behavior by gender and acts accordingly.</a:t>
                      </a:r>
                      <a:endParaRPr lang="en-US" sz="1700" dirty="0"/>
                    </a:p>
                  </a:txBody>
                  <a:tcPr marT="44040" marB="4404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Number Placeholder 5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altLang="en-US" sz="1200">
                <a:latin typeface="Times New Roman" pitchFamily="18" charset="0"/>
              </a:rPr>
              <a:t>11-</a:t>
            </a:r>
            <a:fld id="{71FBDC41-97D8-44A8-ABF3-4E4317CD0750}" type="slidenum">
              <a:rPr lang="en-US" altLang="en-US" sz="1200">
                <a:latin typeface="Times New Roman" pitchFamily="18" charset="0"/>
              </a:rPr>
              <a:pPr eaLnBrk="1" hangingPunct="1"/>
              <a:t>9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417513" y="274638"/>
            <a:ext cx="8497887" cy="1173162"/>
          </a:xfrm>
          <a:ln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en-US" sz="3600" smtClean="0"/>
              <a:t>Five Perspectives on Gender Development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3828231"/>
              </p:ext>
            </p:extLst>
          </p:nvPr>
        </p:nvGraphicFramePr>
        <p:xfrm>
          <a:off x="152400" y="1524000"/>
          <a:ext cx="8839200" cy="51816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209800"/>
                <a:gridCol w="2209800"/>
                <a:gridCol w="2209800"/>
                <a:gridCol w="2209800"/>
              </a:tblGrid>
              <a:tr h="487076">
                <a:tc>
                  <a:txBody>
                    <a:bodyPr/>
                    <a:lstStyle/>
                    <a:p>
                      <a:r>
                        <a:rPr lang="en-US" sz="1800" u="none" strike="noStrike" kern="1200" baseline="0" dirty="0" smtClean="0"/>
                        <a:t>Theories</a:t>
                      </a:r>
                      <a:endParaRPr lang="en-US" sz="1800" dirty="0"/>
                    </a:p>
                  </a:txBody>
                  <a:tcPr marT="45224" marB="45224"/>
                </a:tc>
                <a:tc>
                  <a:txBody>
                    <a:bodyPr/>
                    <a:lstStyle/>
                    <a:p>
                      <a:r>
                        <a:rPr lang="en-US" sz="1800" u="none" strike="noStrike" kern="1200" baseline="0" dirty="0" smtClean="0"/>
                        <a:t>Major Theorists </a:t>
                      </a:r>
                      <a:endParaRPr lang="en-US" sz="1800" dirty="0"/>
                    </a:p>
                  </a:txBody>
                  <a:tcPr marT="45224" marB="45224"/>
                </a:tc>
                <a:tc>
                  <a:txBody>
                    <a:bodyPr/>
                    <a:lstStyle/>
                    <a:p>
                      <a:r>
                        <a:rPr lang="en-US" sz="1800" u="none" strike="noStrike" kern="1200" baseline="0" dirty="0" smtClean="0"/>
                        <a:t>Key Processes </a:t>
                      </a:r>
                      <a:endParaRPr lang="en-US" sz="1800" dirty="0"/>
                    </a:p>
                  </a:txBody>
                  <a:tcPr marT="45224" marB="4522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u="none" strike="noStrike" kern="1200" baseline="0" dirty="0" smtClean="0"/>
                        <a:t>Basic Beliefs</a:t>
                      </a:r>
                      <a:endParaRPr lang="en-US" sz="1800" dirty="0"/>
                    </a:p>
                  </a:txBody>
                  <a:tcPr marT="45224" marB="45224"/>
                </a:tc>
              </a:tr>
              <a:tr h="2122573">
                <a:tc>
                  <a:txBody>
                    <a:bodyPr/>
                    <a:lstStyle/>
                    <a:p>
                      <a:r>
                        <a:rPr lang="en-US" sz="1800" u="none" strike="noStrike" kern="1200" baseline="0" dirty="0" smtClean="0"/>
                        <a:t>Gender-schema theory</a:t>
                      </a:r>
                      <a:endParaRPr lang="en-US" sz="1800" dirty="0"/>
                    </a:p>
                  </a:txBody>
                  <a:tcPr marT="45224" marB="45224"/>
                </a:tc>
                <a:tc>
                  <a:txBody>
                    <a:bodyPr/>
                    <a:lstStyle/>
                    <a:p>
                      <a:r>
                        <a:rPr lang="en-US" sz="1800" u="none" strike="noStrike" kern="1200" baseline="0" dirty="0" smtClean="0"/>
                        <a:t>Sandra </a:t>
                      </a:r>
                      <a:r>
                        <a:rPr lang="en-US" sz="1800" u="none" strike="noStrike" kern="1200" baseline="0" dirty="0" err="1" smtClean="0"/>
                        <a:t>Bem</a:t>
                      </a:r>
                      <a:r>
                        <a:rPr lang="en-US" sz="1800" u="none" strike="noStrike" kern="1200" baseline="0" dirty="0" smtClean="0"/>
                        <a:t>, Carol Lynn Martin, &amp; Charles F. Halverson</a:t>
                      </a:r>
                      <a:endParaRPr lang="en-US" sz="1800" dirty="0"/>
                    </a:p>
                  </a:txBody>
                  <a:tcPr marT="45224" marB="45224"/>
                </a:tc>
                <a:tc>
                  <a:txBody>
                    <a:bodyPr/>
                    <a:lstStyle/>
                    <a:p>
                      <a:r>
                        <a:rPr lang="en-US" sz="1800" u="none" strike="noStrike" kern="1200" baseline="0" dirty="0" smtClean="0"/>
                        <a:t>Self-categorization</a:t>
                      </a:r>
                    </a:p>
                    <a:p>
                      <a:r>
                        <a:rPr lang="en-US" sz="1800" u="none" strike="noStrike" kern="1200" baseline="0" dirty="0" smtClean="0"/>
                        <a:t>based on processing of cultural information </a:t>
                      </a:r>
                      <a:endParaRPr lang="en-US" sz="1800" dirty="0"/>
                    </a:p>
                  </a:txBody>
                  <a:tcPr marT="45224" marB="45224"/>
                </a:tc>
                <a:tc>
                  <a:txBody>
                    <a:bodyPr/>
                    <a:lstStyle/>
                    <a:p>
                      <a:r>
                        <a:rPr lang="en-US" sz="1800" u="none" strike="noStrike" kern="1200" baseline="0" dirty="0" smtClean="0"/>
                        <a:t>Child gathers culture specific information on genders and acts accordingly.</a:t>
                      </a:r>
                      <a:endParaRPr lang="en-US" sz="1800" dirty="0"/>
                    </a:p>
                  </a:txBody>
                  <a:tcPr marT="45224" marB="45224"/>
                </a:tc>
              </a:tr>
              <a:tr h="2571951">
                <a:tc>
                  <a:txBody>
                    <a:bodyPr/>
                    <a:lstStyle/>
                    <a:p>
                      <a:r>
                        <a:rPr lang="en-US" sz="1800" u="none" strike="noStrike" kern="1200" baseline="0" dirty="0" smtClean="0"/>
                        <a:t>Social Learning Approach</a:t>
                      </a:r>
                    </a:p>
                    <a:p>
                      <a:r>
                        <a:rPr lang="en-US" sz="1800" u="none" strike="noStrike" kern="1200" baseline="0" dirty="0" smtClean="0"/>
                        <a:t>Social cognitive theory</a:t>
                      </a:r>
                      <a:endParaRPr lang="en-US" sz="1800" dirty="0"/>
                    </a:p>
                  </a:txBody>
                  <a:tcPr marT="45224" marB="45224"/>
                </a:tc>
                <a:tc>
                  <a:txBody>
                    <a:bodyPr/>
                    <a:lstStyle/>
                    <a:p>
                      <a:r>
                        <a:rPr lang="en-US" sz="1800" u="none" strike="noStrike" kern="1200" baseline="0" dirty="0" smtClean="0"/>
                        <a:t>Albert Bandura</a:t>
                      </a:r>
                      <a:endParaRPr lang="en-US" sz="1800" dirty="0"/>
                    </a:p>
                  </a:txBody>
                  <a:tcPr marT="45224" marB="45224"/>
                </a:tc>
                <a:tc>
                  <a:txBody>
                    <a:bodyPr/>
                    <a:lstStyle/>
                    <a:p>
                      <a:r>
                        <a:rPr lang="en-US" sz="1800" u="none" strike="noStrike" kern="1200" baseline="0" dirty="0" smtClean="0"/>
                        <a:t>Observation of models, reinforcement</a:t>
                      </a:r>
                      <a:endParaRPr lang="en-US" sz="1800" dirty="0"/>
                    </a:p>
                  </a:txBody>
                  <a:tcPr marT="45224" marB="45224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Child mentally combines observations of multiple models and creates own behavioral variations.</a:t>
                      </a:r>
                      <a:endParaRPr lang="en-US" sz="1800" dirty="0"/>
                    </a:p>
                  </a:txBody>
                  <a:tcPr marT="45224" marB="45224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3_Office Theme">
      <a:majorFont>
        <a:latin typeface=""/>
        <a:ea typeface="ＭＳ Ｐゴシック"/>
        <a:cs typeface=""/>
      </a:majorFont>
      <a:minorFont>
        <a:latin typeface="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262</TotalTime>
  <Words>1736</Words>
  <Application>Microsoft Office PowerPoint</Application>
  <PresentationFormat>On-screen Show (4:3)</PresentationFormat>
  <Paragraphs>309</Paragraphs>
  <Slides>39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7" baseType="lpstr">
      <vt:lpstr>Calibri</vt:lpstr>
      <vt:lpstr>MS PGothic</vt:lpstr>
      <vt:lpstr>Arial</vt:lpstr>
      <vt:lpstr>Times New Roman</vt:lpstr>
      <vt:lpstr>MS PGothic</vt:lpstr>
      <vt:lpstr>Bookman Old Style</vt:lpstr>
      <vt:lpstr>Wingdings</vt:lpstr>
      <vt:lpstr>3_Office Theme</vt:lpstr>
      <vt:lpstr>Chapter 11 </vt:lpstr>
      <vt:lpstr>Self-Concept</vt:lpstr>
      <vt:lpstr> Self-Definition and Single Representation</vt:lpstr>
      <vt:lpstr>Self-Concept Development</vt:lpstr>
      <vt:lpstr>Gender</vt:lpstr>
      <vt:lpstr>Perspectives on Gender Development</vt:lpstr>
      <vt:lpstr>Five Perspectives on Gender Development</vt:lpstr>
      <vt:lpstr>Five Perspectives on Gender Development</vt:lpstr>
      <vt:lpstr>Five Perspectives on Gender Development</vt:lpstr>
      <vt:lpstr>Cognitive Approach</vt:lpstr>
      <vt:lpstr>Social Cognitive Theory</vt:lpstr>
      <vt:lpstr>Initiative versus Guilt</vt:lpstr>
      <vt:lpstr>Industry versus Inferiority</vt:lpstr>
      <vt:lpstr>Understanding and Regulating Emotions</vt:lpstr>
      <vt:lpstr>Understanding and Regulating Emotions</vt:lpstr>
      <vt:lpstr>Emotional Growth and Prosocial Behavior</vt:lpstr>
      <vt:lpstr>Parenting Styles</vt:lpstr>
      <vt:lpstr>Support and Criticisms of Baumrind’s Model</vt:lpstr>
      <vt:lpstr>Play</vt:lpstr>
      <vt:lpstr>Play</vt:lpstr>
      <vt:lpstr>Cognitive Levels of Play</vt:lpstr>
      <vt:lpstr>Social Dimension of Play</vt:lpstr>
      <vt:lpstr>Parten’s Categories of Social and Nonsocial Play</vt:lpstr>
      <vt:lpstr>Parten’s Categories of Social and Nonsocial Play</vt:lpstr>
      <vt:lpstr>Gender Influence on Play</vt:lpstr>
      <vt:lpstr>Table 11.3 - Early Childhood Play Styles</vt:lpstr>
      <vt:lpstr>Culture Influences on Play</vt:lpstr>
      <vt:lpstr>Discipline</vt:lpstr>
      <vt:lpstr>Reinforcement and Punishment</vt:lpstr>
      <vt:lpstr>Reinforcement and Punishment</vt:lpstr>
      <vt:lpstr>Inductive Reasoning, Power Assertion, and Withdrawal of Love</vt:lpstr>
      <vt:lpstr>Prosocial Behavior</vt:lpstr>
      <vt:lpstr>Aggression</vt:lpstr>
      <vt:lpstr>Influences on Aggression</vt:lpstr>
      <vt:lpstr>Fearfulness</vt:lpstr>
      <vt:lpstr>Relationships with Other Children</vt:lpstr>
      <vt:lpstr>Relationships with Other Children</vt:lpstr>
      <vt:lpstr>Relationships with Other Children</vt:lpstr>
      <vt:lpstr>Relationships with Other Children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Sharon Thomas</dc:creator>
  <cp:lastModifiedBy>Donna Vandergrift</cp:lastModifiedBy>
  <cp:revision>43</cp:revision>
  <dcterms:created xsi:type="dcterms:W3CDTF">2013-07-02T09:37:40Z</dcterms:created>
  <dcterms:modified xsi:type="dcterms:W3CDTF">2014-12-01T15:38:29Z</dcterms:modified>
</cp:coreProperties>
</file>