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56" r:id="rId2"/>
    <p:sldId id="296" r:id="rId3"/>
    <p:sldId id="299" r:id="rId4"/>
    <p:sldId id="300" r:id="rId5"/>
    <p:sldId id="301" r:id="rId6"/>
    <p:sldId id="302" r:id="rId7"/>
    <p:sldId id="303" r:id="rId8"/>
    <p:sldId id="304" r:id="rId9"/>
    <p:sldId id="305" r:id="rId10"/>
    <p:sldId id="306" r:id="rId11"/>
    <p:sldId id="262" r:id="rId12"/>
    <p:sldId id="261" r:id="rId13"/>
    <p:sldId id="267" r:id="rId14"/>
    <p:sldId id="307" r:id="rId15"/>
    <p:sldId id="310" r:id="rId16"/>
    <p:sldId id="312" r:id="rId17"/>
    <p:sldId id="314" r:id="rId18"/>
    <p:sldId id="313" r:id="rId19"/>
    <p:sldId id="315" r:id="rId20"/>
    <p:sldId id="311" r:id="rId21"/>
    <p:sldId id="316" r:id="rId22"/>
    <p:sldId id="273" r:id="rId23"/>
    <p:sldId id="274" r:id="rId24"/>
    <p:sldId id="317" r:id="rId25"/>
    <p:sldId id="275" r:id="rId26"/>
    <p:sldId id="276" r:id="rId27"/>
    <p:sldId id="331" r:id="rId28"/>
    <p:sldId id="332" r:id="rId29"/>
    <p:sldId id="333" r:id="rId30"/>
    <p:sldId id="334" r:id="rId31"/>
    <p:sldId id="293" r:id="rId32"/>
    <p:sldId id="318" r:id="rId33"/>
    <p:sldId id="320" r:id="rId34"/>
    <p:sldId id="319" r:id="rId35"/>
    <p:sldId id="280" r:id="rId36"/>
    <p:sldId id="279" r:id="rId37"/>
    <p:sldId id="321" r:id="rId38"/>
    <p:sldId id="322" r:id="rId39"/>
    <p:sldId id="323" r:id="rId40"/>
    <p:sldId id="324" r:id="rId41"/>
    <p:sldId id="325" r:id="rId42"/>
    <p:sldId id="326" r:id="rId43"/>
    <p:sldId id="327" r:id="rId44"/>
    <p:sldId id="328" r:id="rId45"/>
    <p:sldId id="329" r:id="rId46"/>
    <p:sldId id="330" r:id="rId4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7400"/>
    <a:srgbClr val="C72F2F"/>
    <a:srgbClr val="006000"/>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0" d="100"/>
          <a:sy n="50" d="100"/>
        </p:scale>
        <p:origin x="-533" y="-677"/>
      </p:cViewPr>
      <p:guideLst>
        <p:guide orient="horz" pos="2160"/>
        <p:guide pos="2880"/>
      </p:guideLst>
    </p:cSldViewPr>
  </p:slideViewPr>
  <p:notesTextViewPr>
    <p:cViewPr>
      <p:scale>
        <a:sx n="1" d="1"/>
        <a:sy n="1" d="1"/>
      </p:scale>
      <p:origin x="0" y="0"/>
    </p:cViewPr>
  </p:notesTextViewPr>
  <p:sorterViewPr>
    <p:cViewPr>
      <p:scale>
        <a:sx n="100" d="100"/>
        <a:sy n="100" d="100"/>
      </p:scale>
      <p:origin x="0" y="777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1D6C8B0B-088E-4EE7-A460-8A7BEAF04907}" type="datetimeFigureOut">
              <a:rPr lang="en-US" altLang="en-US"/>
              <a:pPr/>
              <a:t>11/24/2014</a:t>
            </a:fld>
            <a:endParaRPr lang="en-US"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ABB0BE82-9A30-4EAD-8F08-DAFE3C72202D}" type="slidenum">
              <a:rPr lang="en-US" altLang="en-US"/>
              <a:pPr/>
              <a:t>‹#›</a:t>
            </a:fld>
            <a:endParaRPr lang="en-US" altLang="en-US"/>
          </a:p>
        </p:txBody>
      </p:sp>
    </p:spTree>
    <p:extLst>
      <p:ext uri="{BB962C8B-B14F-4D97-AF65-F5344CB8AC3E}">
        <p14:creationId xmlns:p14="http://schemas.microsoft.com/office/powerpoint/2010/main" val="217971490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EB171F"/>
                </a:solidFill>
                <a:latin typeface="Arial" charset="0"/>
                <a:cs typeface="Arial" charset="0"/>
              </a:defRPr>
            </a:lvl1pPr>
            <a:lvl2pPr marL="742950" indent="-285750" eaLnBrk="0" hangingPunct="0">
              <a:defRPr sz="2800">
                <a:solidFill>
                  <a:srgbClr val="EB171F"/>
                </a:solidFill>
                <a:latin typeface="Arial" charset="0"/>
                <a:cs typeface="Arial" charset="0"/>
              </a:defRPr>
            </a:lvl2pPr>
            <a:lvl3pPr marL="1143000" indent="-228600" eaLnBrk="0" hangingPunct="0">
              <a:defRPr sz="2800">
                <a:solidFill>
                  <a:srgbClr val="EB171F"/>
                </a:solidFill>
                <a:latin typeface="Arial" charset="0"/>
                <a:cs typeface="Arial" charset="0"/>
              </a:defRPr>
            </a:lvl3pPr>
            <a:lvl4pPr marL="1600200" indent="-228600" eaLnBrk="0" hangingPunct="0">
              <a:defRPr sz="2800">
                <a:solidFill>
                  <a:srgbClr val="EB171F"/>
                </a:solidFill>
                <a:latin typeface="Arial" charset="0"/>
                <a:cs typeface="Arial" charset="0"/>
              </a:defRPr>
            </a:lvl4pPr>
            <a:lvl5pPr marL="2057400" indent="-228600" eaLnBrk="0" hangingPunct="0">
              <a:defRPr sz="2800">
                <a:solidFill>
                  <a:srgbClr val="EB171F"/>
                </a:solidFill>
                <a:latin typeface="Arial" charset="0"/>
                <a:cs typeface="Arial" charset="0"/>
              </a:defRPr>
            </a:lvl5pPr>
            <a:lvl6pPr marL="2514600" indent="-228600" eaLnBrk="0" fontAlgn="base" hangingPunct="0">
              <a:spcBef>
                <a:spcPct val="0"/>
              </a:spcBef>
              <a:spcAft>
                <a:spcPct val="0"/>
              </a:spcAft>
              <a:defRPr sz="2800">
                <a:solidFill>
                  <a:srgbClr val="EB171F"/>
                </a:solidFill>
                <a:latin typeface="Arial" charset="0"/>
                <a:cs typeface="Arial" charset="0"/>
              </a:defRPr>
            </a:lvl6pPr>
            <a:lvl7pPr marL="2971800" indent="-228600" eaLnBrk="0" fontAlgn="base" hangingPunct="0">
              <a:spcBef>
                <a:spcPct val="0"/>
              </a:spcBef>
              <a:spcAft>
                <a:spcPct val="0"/>
              </a:spcAft>
              <a:defRPr sz="2800">
                <a:solidFill>
                  <a:srgbClr val="EB171F"/>
                </a:solidFill>
                <a:latin typeface="Arial" charset="0"/>
                <a:cs typeface="Arial" charset="0"/>
              </a:defRPr>
            </a:lvl7pPr>
            <a:lvl8pPr marL="3429000" indent="-228600" eaLnBrk="0" fontAlgn="base" hangingPunct="0">
              <a:spcBef>
                <a:spcPct val="0"/>
              </a:spcBef>
              <a:spcAft>
                <a:spcPct val="0"/>
              </a:spcAft>
              <a:defRPr sz="2800">
                <a:solidFill>
                  <a:srgbClr val="EB171F"/>
                </a:solidFill>
                <a:latin typeface="Arial" charset="0"/>
                <a:cs typeface="Arial" charset="0"/>
              </a:defRPr>
            </a:lvl8pPr>
            <a:lvl9pPr marL="3886200" indent="-228600" eaLnBrk="0" fontAlgn="base" hangingPunct="0">
              <a:spcBef>
                <a:spcPct val="0"/>
              </a:spcBef>
              <a:spcAft>
                <a:spcPct val="0"/>
              </a:spcAft>
              <a:defRPr sz="2800">
                <a:solidFill>
                  <a:srgbClr val="EB171F"/>
                </a:solidFill>
                <a:latin typeface="Arial" charset="0"/>
                <a:cs typeface="Arial" charset="0"/>
              </a:defRPr>
            </a:lvl9pPr>
          </a:lstStyle>
          <a:p>
            <a:pPr eaLnBrk="1" hangingPunct="1"/>
            <a:fld id="{376270A3-1D0D-441A-AF24-BD8DD15EF2DD}" type="slidenum">
              <a:rPr lang="en-US" sz="1200" smtClean="0">
                <a:solidFill>
                  <a:schemeClr val="tx1"/>
                </a:solidFill>
              </a:rPr>
              <a:pPr eaLnBrk="1" hangingPunct="1"/>
              <a:t>2</a:t>
            </a:fld>
            <a:endParaRPr lang="en-US" sz="1200" smtClean="0">
              <a:solidFill>
                <a:schemeClr val="tx1"/>
              </a:solidFill>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smtClean="0"/>
              <a:t>Technology Tip:  </a:t>
            </a:r>
            <a:r>
              <a:rPr lang="en-US" smtClean="0"/>
              <a:t>Show students selected film clips from Kindergarten Cop starring Arnold Schwarzenegger.  The movie provides a humorous look at young children and may spark a discussion of real versus stereotype views of early childhood.</a:t>
            </a:r>
            <a:endParaRPr lang="en-US" b="1"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800">
                <a:solidFill>
                  <a:srgbClr val="EB171F"/>
                </a:solidFill>
                <a:latin typeface="Arial" charset="0"/>
                <a:cs typeface="Arial" charset="0"/>
              </a:defRPr>
            </a:lvl1pPr>
            <a:lvl2pPr marL="742950" indent="-285750" eaLnBrk="0" hangingPunct="0">
              <a:defRPr sz="2800">
                <a:solidFill>
                  <a:srgbClr val="EB171F"/>
                </a:solidFill>
                <a:latin typeface="Arial" charset="0"/>
                <a:cs typeface="Arial" charset="0"/>
              </a:defRPr>
            </a:lvl2pPr>
            <a:lvl3pPr marL="1143000" indent="-228600" eaLnBrk="0" hangingPunct="0">
              <a:defRPr sz="2800">
                <a:solidFill>
                  <a:srgbClr val="EB171F"/>
                </a:solidFill>
                <a:latin typeface="Arial" charset="0"/>
                <a:cs typeface="Arial" charset="0"/>
              </a:defRPr>
            </a:lvl3pPr>
            <a:lvl4pPr marL="1600200" indent="-228600" eaLnBrk="0" hangingPunct="0">
              <a:defRPr sz="2800">
                <a:solidFill>
                  <a:srgbClr val="EB171F"/>
                </a:solidFill>
                <a:latin typeface="Arial" charset="0"/>
                <a:cs typeface="Arial" charset="0"/>
              </a:defRPr>
            </a:lvl4pPr>
            <a:lvl5pPr marL="2057400" indent="-228600" eaLnBrk="0" hangingPunct="0">
              <a:defRPr sz="2800">
                <a:solidFill>
                  <a:srgbClr val="EB171F"/>
                </a:solidFill>
                <a:latin typeface="Arial" charset="0"/>
                <a:cs typeface="Arial" charset="0"/>
              </a:defRPr>
            </a:lvl5pPr>
            <a:lvl6pPr marL="2514600" indent="-228600" eaLnBrk="0" fontAlgn="base" hangingPunct="0">
              <a:spcBef>
                <a:spcPct val="0"/>
              </a:spcBef>
              <a:spcAft>
                <a:spcPct val="0"/>
              </a:spcAft>
              <a:defRPr sz="2800">
                <a:solidFill>
                  <a:srgbClr val="EB171F"/>
                </a:solidFill>
                <a:latin typeface="Arial" charset="0"/>
                <a:cs typeface="Arial" charset="0"/>
              </a:defRPr>
            </a:lvl6pPr>
            <a:lvl7pPr marL="2971800" indent="-228600" eaLnBrk="0" fontAlgn="base" hangingPunct="0">
              <a:spcBef>
                <a:spcPct val="0"/>
              </a:spcBef>
              <a:spcAft>
                <a:spcPct val="0"/>
              </a:spcAft>
              <a:defRPr sz="2800">
                <a:solidFill>
                  <a:srgbClr val="EB171F"/>
                </a:solidFill>
                <a:latin typeface="Arial" charset="0"/>
                <a:cs typeface="Arial" charset="0"/>
              </a:defRPr>
            </a:lvl7pPr>
            <a:lvl8pPr marL="3429000" indent="-228600" eaLnBrk="0" fontAlgn="base" hangingPunct="0">
              <a:spcBef>
                <a:spcPct val="0"/>
              </a:spcBef>
              <a:spcAft>
                <a:spcPct val="0"/>
              </a:spcAft>
              <a:defRPr sz="2800">
                <a:solidFill>
                  <a:srgbClr val="EB171F"/>
                </a:solidFill>
                <a:latin typeface="Arial" charset="0"/>
                <a:cs typeface="Arial" charset="0"/>
              </a:defRPr>
            </a:lvl8pPr>
            <a:lvl9pPr marL="3886200" indent="-228600" eaLnBrk="0" fontAlgn="base" hangingPunct="0">
              <a:spcBef>
                <a:spcPct val="0"/>
              </a:spcBef>
              <a:spcAft>
                <a:spcPct val="0"/>
              </a:spcAft>
              <a:defRPr sz="2800">
                <a:solidFill>
                  <a:srgbClr val="EB171F"/>
                </a:solidFill>
                <a:latin typeface="Arial" charset="0"/>
                <a:cs typeface="Arial" charset="0"/>
              </a:defRPr>
            </a:lvl9pPr>
          </a:lstStyle>
          <a:p>
            <a:pPr algn="r" eaLnBrk="1" hangingPunct="1"/>
            <a:fld id="{960EFC63-66B2-4FA9-97E4-77319C2BD57D}" type="slidenum">
              <a:rPr lang="en-US" sz="1200">
                <a:solidFill>
                  <a:schemeClr val="tx1"/>
                </a:solidFill>
              </a:rPr>
              <a:pPr algn="r" eaLnBrk="1" hangingPunct="1"/>
              <a:t>14</a:t>
            </a:fld>
            <a:endParaRPr lang="en-US" sz="1200">
              <a:solidFill>
                <a:schemeClr val="tx1"/>
              </a:solidFill>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smtClean="0"/>
              <a:t>Teaching Tip: </a:t>
            </a:r>
            <a:r>
              <a:rPr lang="en-US" smtClean="0"/>
              <a:t>Ask students to read a variety of magazines, books, or comic strips written for children in this age group. Have students analyze their readings in terms of the type of words, phrases, and grammatical structure used and then share their findings in class.  What conclusions can be drawn about language comprehension and its relationship to humor?</a:t>
            </a:r>
            <a:endParaRPr lang="en-US" b="1"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28" charset="-128"/>
              </a:defRPr>
            </a:lvl1pPr>
            <a:lvl2pPr marL="742950" indent="-285750" eaLnBrk="0" hangingPunct="0">
              <a:defRPr>
                <a:solidFill>
                  <a:schemeClr val="tx1"/>
                </a:solidFill>
                <a:latin typeface="Arial" charset="0"/>
                <a:ea typeface="ＭＳ Ｐゴシック" pitchFamily="28" charset="-128"/>
              </a:defRPr>
            </a:lvl2pPr>
            <a:lvl3pPr marL="1143000" indent="-228600" eaLnBrk="0" hangingPunct="0">
              <a:defRPr>
                <a:solidFill>
                  <a:schemeClr val="tx1"/>
                </a:solidFill>
                <a:latin typeface="Arial" charset="0"/>
                <a:ea typeface="ＭＳ Ｐゴシック" pitchFamily="28" charset="-128"/>
              </a:defRPr>
            </a:lvl3pPr>
            <a:lvl4pPr marL="1600200" indent="-228600" eaLnBrk="0" hangingPunct="0">
              <a:defRPr>
                <a:solidFill>
                  <a:schemeClr val="tx1"/>
                </a:solidFill>
                <a:latin typeface="Arial" charset="0"/>
                <a:ea typeface="ＭＳ Ｐゴシック" pitchFamily="28" charset="-128"/>
              </a:defRPr>
            </a:lvl4pPr>
            <a:lvl5pPr marL="2057400" indent="-228600" eaLnBrk="0" hangingPunct="0">
              <a:defRPr>
                <a:solidFill>
                  <a:schemeClr val="tx1"/>
                </a:solidFill>
                <a:latin typeface="Arial" charset="0"/>
                <a:ea typeface="ＭＳ Ｐゴシック" pitchFamily="28"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28"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28"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28"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28" charset="-128"/>
              </a:defRPr>
            </a:lvl9pPr>
          </a:lstStyle>
          <a:p>
            <a:pPr eaLnBrk="1" hangingPunct="1"/>
            <a:fld id="{411C1B1D-135C-4D7E-8504-9EFD67779AD7}" type="slidenum">
              <a:rPr lang="en-US" smtClean="0"/>
              <a:pPr eaLnBrk="1" hangingPunct="1"/>
              <a:t>15</a:t>
            </a:fld>
            <a:endParaRPr lang="en-US"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ea typeface="ＭＳ Ｐゴシック" pitchFamily="28"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800">
                <a:solidFill>
                  <a:srgbClr val="EB171F"/>
                </a:solidFill>
                <a:latin typeface="Arial" charset="0"/>
                <a:cs typeface="Arial" charset="0"/>
              </a:defRPr>
            </a:lvl1pPr>
            <a:lvl2pPr marL="742950" indent="-285750" eaLnBrk="0" hangingPunct="0">
              <a:defRPr sz="2800">
                <a:solidFill>
                  <a:srgbClr val="EB171F"/>
                </a:solidFill>
                <a:latin typeface="Arial" charset="0"/>
                <a:cs typeface="Arial" charset="0"/>
              </a:defRPr>
            </a:lvl2pPr>
            <a:lvl3pPr marL="1143000" indent="-228600" eaLnBrk="0" hangingPunct="0">
              <a:defRPr sz="2800">
                <a:solidFill>
                  <a:srgbClr val="EB171F"/>
                </a:solidFill>
                <a:latin typeface="Arial" charset="0"/>
                <a:cs typeface="Arial" charset="0"/>
              </a:defRPr>
            </a:lvl3pPr>
            <a:lvl4pPr marL="1600200" indent="-228600" eaLnBrk="0" hangingPunct="0">
              <a:defRPr sz="2800">
                <a:solidFill>
                  <a:srgbClr val="EB171F"/>
                </a:solidFill>
                <a:latin typeface="Arial" charset="0"/>
                <a:cs typeface="Arial" charset="0"/>
              </a:defRPr>
            </a:lvl4pPr>
            <a:lvl5pPr marL="2057400" indent="-228600" eaLnBrk="0" hangingPunct="0">
              <a:defRPr sz="2800">
                <a:solidFill>
                  <a:srgbClr val="EB171F"/>
                </a:solidFill>
                <a:latin typeface="Arial" charset="0"/>
                <a:cs typeface="Arial" charset="0"/>
              </a:defRPr>
            </a:lvl5pPr>
            <a:lvl6pPr marL="2514600" indent="-228600" eaLnBrk="0" fontAlgn="base" hangingPunct="0">
              <a:spcBef>
                <a:spcPct val="0"/>
              </a:spcBef>
              <a:spcAft>
                <a:spcPct val="0"/>
              </a:spcAft>
              <a:defRPr sz="2800">
                <a:solidFill>
                  <a:srgbClr val="EB171F"/>
                </a:solidFill>
                <a:latin typeface="Arial" charset="0"/>
                <a:cs typeface="Arial" charset="0"/>
              </a:defRPr>
            </a:lvl6pPr>
            <a:lvl7pPr marL="2971800" indent="-228600" eaLnBrk="0" fontAlgn="base" hangingPunct="0">
              <a:spcBef>
                <a:spcPct val="0"/>
              </a:spcBef>
              <a:spcAft>
                <a:spcPct val="0"/>
              </a:spcAft>
              <a:defRPr sz="2800">
                <a:solidFill>
                  <a:srgbClr val="EB171F"/>
                </a:solidFill>
                <a:latin typeface="Arial" charset="0"/>
                <a:cs typeface="Arial" charset="0"/>
              </a:defRPr>
            </a:lvl7pPr>
            <a:lvl8pPr marL="3429000" indent="-228600" eaLnBrk="0" fontAlgn="base" hangingPunct="0">
              <a:spcBef>
                <a:spcPct val="0"/>
              </a:spcBef>
              <a:spcAft>
                <a:spcPct val="0"/>
              </a:spcAft>
              <a:defRPr sz="2800">
                <a:solidFill>
                  <a:srgbClr val="EB171F"/>
                </a:solidFill>
                <a:latin typeface="Arial" charset="0"/>
                <a:cs typeface="Arial" charset="0"/>
              </a:defRPr>
            </a:lvl8pPr>
            <a:lvl9pPr marL="3886200" indent="-228600" eaLnBrk="0" fontAlgn="base" hangingPunct="0">
              <a:spcBef>
                <a:spcPct val="0"/>
              </a:spcBef>
              <a:spcAft>
                <a:spcPct val="0"/>
              </a:spcAft>
              <a:defRPr sz="2800">
                <a:solidFill>
                  <a:srgbClr val="EB171F"/>
                </a:solidFill>
                <a:latin typeface="Arial" charset="0"/>
                <a:cs typeface="Arial" charset="0"/>
              </a:defRPr>
            </a:lvl9pPr>
          </a:lstStyle>
          <a:p>
            <a:pPr algn="r" eaLnBrk="1" hangingPunct="1"/>
            <a:fld id="{960EFC63-66B2-4FA9-97E4-77319C2BD57D}" type="slidenum">
              <a:rPr lang="en-US" sz="1200">
                <a:solidFill>
                  <a:schemeClr val="tx1"/>
                </a:solidFill>
              </a:rPr>
              <a:pPr algn="r" eaLnBrk="1" hangingPunct="1"/>
              <a:t>21</a:t>
            </a:fld>
            <a:endParaRPr lang="en-US" sz="1200">
              <a:solidFill>
                <a:schemeClr val="tx1"/>
              </a:solidFill>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smtClean="0"/>
              <a:t>Teaching Tip: </a:t>
            </a:r>
            <a:r>
              <a:rPr lang="en-US" smtClean="0"/>
              <a:t>Ask students to read a variety of magazines, books, or comic strips written for children in this age group. Have students analyze their readings in terms of the type of words, phrases, and grammatical structure used and then share their findings in class.  What conclusions can be drawn about language comprehension and its relationship to humor?</a:t>
            </a:r>
            <a:endParaRPr lang="en-US" b="1"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EB171F"/>
                </a:solidFill>
                <a:latin typeface="Arial" charset="0"/>
                <a:cs typeface="Arial" charset="0"/>
              </a:defRPr>
            </a:lvl1pPr>
            <a:lvl2pPr marL="742950" indent="-285750" eaLnBrk="0" hangingPunct="0">
              <a:defRPr sz="2800">
                <a:solidFill>
                  <a:srgbClr val="EB171F"/>
                </a:solidFill>
                <a:latin typeface="Arial" charset="0"/>
                <a:cs typeface="Arial" charset="0"/>
              </a:defRPr>
            </a:lvl2pPr>
            <a:lvl3pPr marL="1143000" indent="-228600" eaLnBrk="0" hangingPunct="0">
              <a:defRPr sz="2800">
                <a:solidFill>
                  <a:srgbClr val="EB171F"/>
                </a:solidFill>
                <a:latin typeface="Arial" charset="0"/>
                <a:cs typeface="Arial" charset="0"/>
              </a:defRPr>
            </a:lvl3pPr>
            <a:lvl4pPr marL="1600200" indent="-228600" eaLnBrk="0" hangingPunct="0">
              <a:defRPr sz="2800">
                <a:solidFill>
                  <a:srgbClr val="EB171F"/>
                </a:solidFill>
                <a:latin typeface="Arial" charset="0"/>
                <a:cs typeface="Arial" charset="0"/>
              </a:defRPr>
            </a:lvl4pPr>
            <a:lvl5pPr marL="2057400" indent="-228600" eaLnBrk="0" hangingPunct="0">
              <a:defRPr sz="2800">
                <a:solidFill>
                  <a:srgbClr val="EB171F"/>
                </a:solidFill>
                <a:latin typeface="Arial" charset="0"/>
                <a:cs typeface="Arial" charset="0"/>
              </a:defRPr>
            </a:lvl5pPr>
            <a:lvl6pPr marL="2514600" indent="-228600" eaLnBrk="0" fontAlgn="base" hangingPunct="0">
              <a:spcBef>
                <a:spcPct val="0"/>
              </a:spcBef>
              <a:spcAft>
                <a:spcPct val="0"/>
              </a:spcAft>
              <a:defRPr sz="2800">
                <a:solidFill>
                  <a:srgbClr val="EB171F"/>
                </a:solidFill>
                <a:latin typeface="Arial" charset="0"/>
                <a:cs typeface="Arial" charset="0"/>
              </a:defRPr>
            </a:lvl6pPr>
            <a:lvl7pPr marL="2971800" indent="-228600" eaLnBrk="0" fontAlgn="base" hangingPunct="0">
              <a:spcBef>
                <a:spcPct val="0"/>
              </a:spcBef>
              <a:spcAft>
                <a:spcPct val="0"/>
              </a:spcAft>
              <a:defRPr sz="2800">
                <a:solidFill>
                  <a:srgbClr val="EB171F"/>
                </a:solidFill>
                <a:latin typeface="Arial" charset="0"/>
                <a:cs typeface="Arial" charset="0"/>
              </a:defRPr>
            </a:lvl7pPr>
            <a:lvl8pPr marL="3429000" indent="-228600" eaLnBrk="0" fontAlgn="base" hangingPunct="0">
              <a:spcBef>
                <a:spcPct val="0"/>
              </a:spcBef>
              <a:spcAft>
                <a:spcPct val="0"/>
              </a:spcAft>
              <a:defRPr sz="2800">
                <a:solidFill>
                  <a:srgbClr val="EB171F"/>
                </a:solidFill>
                <a:latin typeface="Arial" charset="0"/>
                <a:cs typeface="Arial" charset="0"/>
              </a:defRPr>
            </a:lvl8pPr>
            <a:lvl9pPr marL="3886200" indent="-228600" eaLnBrk="0" fontAlgn="base" hangingPunct="0">
              <a:spcBef>
                <a:spcPct val="0"/>
              </a:spcBef>
              <a:spcAft>
                <a:spcPct val="0"/>
              </a:spcAft>
              <a:defRPr sz="2800">
                <a:solidFill>
                  <a:srgbClr val="EB171F"/>
                </a:solidFill>
                <a:latin typeface="Arial" charset="0"/>
                <a:cs typeface="Arial" charset="0"/>
              </a:defRPr>
            </a:lvl9pPr>
          </a:lstStyle>
          <a:p>
            <a:pPr eaLnBrk="1" hangingPunct="1"/>
            <a:fld id="{CD7172DD-DD5F-4093-AB2B-EB455D6A519F}" type="slidenum">
              <a:rPr lang="en-US" sz="1200" smtClean="0">
                <a:solidFill>
                  <a:schemeClr val="tx1"/>
                </a:solidFill>
              </a:rPr>
              <a:pPr eaLnBrk="1" hangingPunct="1"/>
              <a:t>27</a:t>
            </a:fld>
            <a:endParaRPr lang="en-US" sz="1200" smtClean="0">
              <a:solidFill>
                <a:schemeClr val="tx1"/>
              </a:solidFill>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smtClean="0"/>
              <a:t>Truth or Fiction Revisited</a:t>
            </a:r>
          </a:p>
          <a:p>
            <a:pPr eaLnBrk="1" hangingPunct="1">
              <a:buFontTx/>
              <a:buChar char="•"/>
            </a:pPr>
            <a:r>
              <a:rPr lang="en-US" sz="1300" smtClean="0"/>
              <a:t>One- and 2-year-olds are too young to remember past events.  (FALSE)</a:t>
            </a:r>
          </a:p>
          <a:p>
            <a:pPr eaLnBrk="1" hangingPunct="1">
              <a:buFontTx/>
              <a:buChar char="•"/>
            </a:pPr>
            <a:r>
              <a:rPr lang="en-US" sz="1300" b="1" smtClean="0"/>
              <a:t>Teaching Tip: Social Work &amp; Counseling: </a:t>
            </a:r>
            <a:r>
              <a:rPr lang="en-US" sz="1300" smtClean="0"/>
              <a:t>Have students find out more about memory of traumatic events, particularly early abuse. What does research say about the validity of such memories? How does this relate to information in the text?</a:t>
            </a:r>
          </a:p>
          <a:p>
            <a:pPr eaLnBrk="1" hangingPunct="1">
              <a:buFontTx/>
              <a:buChar char="•"/>
            </a:pPr>
            <a:r>
              <a:rPr lang="en-US" sz="1300" b="1" smtClean="0"/>
              <a:t>Teaching Tip: Parenting &amp; Family Studies: </a:t>
            </a:r>
            <a:r>
              <a:rPr lang="en-US" sz="1300" smtClean="0"/>
              <a:t>Have students compare and contrast different types of autobiographical memories they have of their early years. What age were they at the time of those memories? Do other family members share these memories? Students should categorize these memories (e.g. related to an intense emotion).</a:t>
            </a:r>
            <a:endParaRPr lang="en-US" sz="1300" b="1"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28" charset="-128"/>
              </a:defRPr>
            </a:lvl1pPr>
            <a:lvl2pPr marL="742950" indent="-285750" eaLnBrk="0" hangingPunct="0">
              <a:defRPr>
                <a:solidFill>
                  <a:schemeClr val="tx1"/>
                </a:solidFill>
                <a:latin typeface="Arial" charset="0"/>
                <a:ea typeface="ＭＳ Ｐゴシック" pitchFamily="28" charset="-128"/>
              </a:defRPr>
            </a:lvl2pPr>
            <a:lvl3pPr marL="1143000" indent="-228600" eaLnBrk="0" hangingPunct="0">
              <a:defRPr>
                <a:solidFill>
                  <a:schemeClr val="tx1"/>
                </a:solidFill>
                <a:latin typeface="Arial" charset="0"/>
                <a:ea typeface="ＭＳ Ｐゴシック" pitchFamily="28" charset="-128"/>
              </a:defRPr>
            </a:lvl3pPr>
            <a:lvl4pPr marL="1600200" indent="-228600" eaLnBrk="0" hangingPunct="0">
              <a:defRPr>
                <a:solidFill>
                  <a:schemeClr val="tx1"/>
                </a:solidFill>
                <a:latin typeface="Arial" charset="0"/>
                <a:ea typeface="ＭＳ Ｐゴシック" pitchFamily="28" charset="-128"/>
              </a:defRPr>
            </a:lvl4pPr>
            <a:lvl5pPr marL="2057400" indent="-228600" eaLnBrk="0" hangingPunct="0">
              <a:defRPr>
                <a:solidFill>
                  <a:schemeClr val="tx1"/>
                </a:solidFill>
                <a:latin typeface="Arial" charset="0"/>
                <a:ea typeface="ＭＳ Ｐゴシック" pitchFamily="28"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28"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28"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28"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28" charset="-128"/>
              </a:defRPr>
            </a:lvl9pPr>
          </a:lstStyle>
          <a:p>
            <a:pPr eaLnBrk="1" hangingPunct="1"/>
            <a:fld id="{54D095B5-4E7F-4F28-81E8-82D5F943B73D}" type="slidenum">
              <a:rPr lang="en-US" smtClean="0"/>
              <a:pPr eaLnBrk="1" hangingPunct="1"/>
              <a:t>28</a:t>
            </a:fld>
            <a:endParaRPr lang="en-US"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ea typeface="ＭＳ Ｐゴシック" pitchFamily="28"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EB171F"/>
                </a:solidFill>
                <a:latin typeface="Arial" charset="0"/>
                <a:cs typeface="Arial" charset="0"/>
              </a:defRPr>
            </a:lvl1pPr>
            <a:lvl2pPr marL="742950" indent="-285750" eaLnBrk="0" hangingPunct="0">
              <a:defRPr sz="2800">
                <a:solidFill>
                  <a:srgbClr val="EB171F"/>
                </a:solidFill>
                <a:latin typeface="Arial" charset="0"/>
                <a:cs typeface="Arial" charset="0"/>
              </a:defRPr>
            </a:lvl2pPr>
            <a:lvl3pPr marL="1143000" indent="-228600" eaLnBrk="0" hangingPunct="0">
              <a:defRPr sz="2800">
                <a:solidFill>
                  <a:srgbClr val="EB171F"/>
                </a:solidFill>
                <a:latin typeface="Arial" charset="0"/>
                <a:cs typeface="Arial" charset="0"/>
              </a:defRPr>
            </a:lvl3pPr>
            <a:lvl4pPr marL="1600200" indent="-228600" eaLnBrk="0" hangingPunct="0">
              <a:defRPr sz="2800">
                <a:solidFill>
                  <a:srgbClr val="EB171F"/>
                </a:solidFill>
                <a:latin typeface="Arial" charset="0"/>
                <a:cs typeface="Arial" charset="0"/>
              </a:defRPr>
            </a:lvl4pPr>
            <a:lvl5pPr marL="2057400" indent="-228600" eaLnBrk="0" hangingPunct="0">
              <a:defRPr sz="2800">
                <a:solidFill>
                  <a:srgbClr val="EB171F"/>
                </a:solidFill>
                <a:latin typeface="Arial" charset="0"/>
                <a:cs typeface="Arial" charset="0"/>
              </a:defRPr>
            </a:lvl5pPr>
            <a:lvl6pPr marL="2514600" indent="-228600" eaLnBrk="0" fontAlgn="base" hangingPunct="0">
              <a:spcBef>
                <a:spcPct val="0"/>
              </a:spcBef>
              <a:spcAft>
                <a:spcPct val="0"/>
              </a:spcAft>
              <a:defRPr sz="2800">
                <a:solidFill>
                  <a:srgbClr val="EB171F"/>
                </a:solidFill>
                <a:latin typeface="Arial" charset="0"/>
                <a:cs typeface="Arial" charset="0"/>
              </a:defRPr>
            </a:lvl6pPr>
            <a:lvl7pPr marL="2971800" indent="-228600" eaLnBrk="0" fontAlgn="base" hangingPunct="0">
              <a:spcBef>
                <a:spcPct val="0"/>
              </a:spcBef>
              <a:spcAft>
                <a:spcPct val="0"/>
              </a:spcAft>
              <a:defRPr sz="2800">
                <a:solidFill>
                  <a:srgbClr val="EB171F"/>
                </a:solidFill>
                <a:latin typeface="Arial" charset="0"/>
                <a:cs typeface="Arial" charset="0"/>
              </a:defRPr>
            </a:lvl7pPr>
            <a:lvl8pPr marL="3429000" indent="-228600" eaLnBrk="0" fontAlgn="base" hangingPunct="0">
              <a:spcBef>
                <a:spcPct val="0"/>
              </a:spcBef>
              <a:spcAft>
                <a:spcPct val="0"/>
              </a:spcAft>
              <a:defRPr sz="2800">
                <a:solidFill>
                  <a:srgbClr val="EB171F"/>
                </a:solidFill>
                <a:latin typeface="Arial" charset="0"/>
                <a:cs typeface="Arial" charset="0"/>
              </a:defRPr>
            </a:lvl8pPr>
            <a:lvl9pPr marL="3886200" indent="-228600" eaLnBrk="0" fontAlgn="base" hangingPunct="0">
              <a:spcBef>
                <a:spcPct val="0"/>
              </a:spcBef>
              <a:spcAft>
                <a:spcPct val="0"/>
              </a:spcAft>
              <a:defRPr sz="2800">
                <a:solidFill>
                  <a:srgbClr val="EB171F"/>
                </a:solidFill>
                <a:latin typeface="Arial" charset="0"/>
                <a:cs typeface="Arial" charset="0"/>
              </a:defRPr>
            </a:lvl9pPr>
          </a:lstStyle>
          <a:p>
            <a:pPr eaLnBrk="1" hangingPunct="1"/>
            <a:fld id="{2BBD7D5D-539F-4630-B465-384BF0BB78F5}" type="slidenum">
              <a:rPr lang="en-US" sz="1200" smtClean="0">
                <a:solidFill>
                  <a:schemeClr val="tx1"/>
                </a:solidFill>
              </a:rPr>
              <a:pPr eaLnBrk="1" hangingPunct="1"/>
              <a:t>29</a:t>
            </a:fld>
            <a:endParaRPr lang="en-US" sz="1200" smtClean="0">
              <a:solidFill>
                <a:schemeClr val="tx1"/>
              </a:solidFill>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Figure 9.5  False Beliefs.  John Flavell and his colleagues showed preschoolers a videotape in which a girl named Cathy found crayons in a bag (a).  When Cathy left the room, a clown entered, removed the crayons from the bag, hid them in a drawer (b), and filled the bag with rocks. (c).  When asked whether Cathy thought there would be rocks or crayons in the bag, most 3-year-olds said “rocks.”  Most 4-year-olds correctly answered “crayons,” showing the ability to separate their own beliefs from someone who has erroneous knowledge of a situation.</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28" charset="-128"/>
              </a:defRPr>
            </a:lvl1pPr>
            <a:lvl2pPr marL="742950" indent="-285750" eaLnBrk="0" hangingPunct="0">
              <a:defRPr>
                <a:solidFill>
                  <a:schemeClr val="tx1"/>
                </a:solidFill>
                <a:latin typeface="Arial" charset="0"/>
                <a:ea typeface="ＭＳ Ｐゴシック" pitchFamily="28" charset="-128"/>
              </a:defRPr>
            </a:lvl2pPr>
            <a:lvl3pPr marL="1143000" indent="-228600" eaLnBrk="0" hangingPunct="0">
              <a:defRPr>
                <a:solidFill>
                  <a:schemeClr val="tx1"/>
                </a:solidFill>
                <a:latin typeface="Arial" charset="0"/>
                <a:ea typeface="ＭＳ Ｐゴシック" pitchFamily="28" charset="-128"/>
              </a:defRPr>
            </a:lvl3pPr>
            <a:lvl4pPr marL="1600200" indent="-228600" eaLnBrk="0" hangingPunct="0">
              <a:defRPr>
                <a:solidFill>
                  <a:schemeClr val="tx1"/>
                </a:solidFill>
                <a:latin typeface="Arial" charset="0"/>
                <a:ea typeface="ＭＳ Ｐゴシック" pitchFamily="28" charset="-128"/>
              </a:defRPr>
            </a:lvl4pPr>
            <a:lvl5pPr marL="2057400" indent="-228600" eaLnBrk="0" hangingPunct="0">
              <a:defRPr>
                <a:solidFill>
                  <a:schemeClr val="tx1"/>
                </a:solidFill>
                <a:latin typeface="Arial" charset="0"/>
                <a:ea typeface="ＭＳ Ｐゴシック" pitchFamily="28"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28"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28"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28"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28" charset="-128"/>
              </a:defRPr>
            </a:lvl9pPr>
          </a:lstStyle>
          <a:p>
            <a:pPr eaLnBrk="1" hangingPunct="1"/>
            <a:fld id="{DFB8182B-4349-45A9-82B9-ED19BA33A942}" type="slidenum">
              <a:rPr lang="en-US" smtClean="0"/>
              <a:pPr eaLnBrk="1" hangingPunct="1"/>
              <a:t>30</a:t>
            </a:fld>
            <a:endParaRPr lang="en-US"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ea typeface="ＭＳ Ｐゴシック" pitchFamily="28"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28" charset="-128"/>
              </a:defRPr>
            </a:lvl1pPr>
            <a:lvl2pPr marL="742950" indent="-285750" eaLnBrk="0" hangingPunct="0">
              <a:defRPr>
                <a:solidFill>
                  <a:schemeClr val="tx1"/>
                </a:solidFill>
                <a:latin typeface="Arial" charset="0"/>
                <a:ea typeface="ＭＳ Ｐゴシック" pitchFamily="28" charset="-128"/>
              </a:defRPr>
            </a:lvl2pPr>
            <a:lvl3pPr marL="1143000" indent="-228600" eaLnBrk="0" hangingPunct="0">
              <a:defRPr>
                <a:solidFill>
                  <a:schemeClr val="tx1"/>
                </a:solidFill>
                <a:latin typeface="Arial" charset="0"/>
                <a:ea typeface="ＭＳ Ｐゴシック" pitchFamily="28" charset="-128"/>
              </a:defRPr>
            </a:lvl3pPr>
            <a:lvl4pPr marL="1600200" indent="-228600" eaLnBrk="0" hangingPunct="0">
              <a:defRPr>
                <a:solidFill>
                  <a:schemeClr val="tx1"/>
                </a:solidFill>
                <a:latin typeface="Arial" charset="0"/>
                <a:ea typeface="ＭＳ Ｐゴシック" pitchFamily="28" charset="-128"/>
              </a:defRPr>
            </a:lvl4pPr>
            <a:lvl5pPr marL="2057400" indent="-228600" eaLnBrk="0" hangingPunct="0">
              <a:defRPr>
                <a:solidFill>
                  <a:schemeClr val="tx1"/>
                </a:solidFill>
                <a:latin typeface="Arial" charset="0"/>
                <a:ea typeface="ＭＳ Ｐゴシック" pitchFamily="28"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28"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28"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28"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28" charset="-128"/>
              </a:defRPr>
            </a:lvl9pPr>
          </a:lstStyle>
          <a:p>
            <a:pPr eaLnBrk="1" hangingPunct="1"/>
            <a:fld id="{5A0AB187-B103-4641-B8ED-B4C00DF9892F}" type="slidenum">
              <a:rPr lang="en-US" smtClean="0"/>
              <a:pPr eaLnBrk="1" hangingPunct="1"/>
              <a:t>3</a:t>
            </a:fld>
            <a:endParaRPr lang="en-US"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ea typeface="ＭＳ Ｐゴシック" pitchFamily="28"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28" charset="-128"/>
              </a:defRPr>
            </a:lvl1pPr>
            <a:lvl2pPr marL="742950" indent="-285750" eaLnBrk="0" hangingPunct="0">
              <a:defRPr>
                <a:solidFill>
                  <a:schemeClr val="tx1"/>
                </a:solidFill>
                <a:latin typeface="Arial" charset="0"/>
                <a:ea typeface="ＭＳ Ｐゴシック" pitchFamily="28" charset="-128"/>
              </a:defRPr>
            </a:lvl2pPr>
            <a:lvl3pPr marL="1143000" indent="-228600" eaLnBrk="0" hangingPunct="0">
              <a:defRPr>
                <a:solidFill>
                  <a:schemeClr val="tx1"/>
                </a:solidFill>
                <a:latin typeface="Arial" charset="0"/>
                <a:ea typeface="ＭＳ Ｐゴシック" pitchFamily="28" charset="-128"/>
              </a:defRPr>
            </a:lvl3pPr>
            <a:lvl4pPr marL="1600200" indent="-228600" eaLnBrk="0" hangingPunct="0">
              <a:defRPr>
                <a:solidFill>
                  <a:schemeClr val="tx1"/>
                </a:solidFill>
                <a:latin typeface="Arial" charset="0"/>
                <a:ea typeface="ＭＳ Ｐゴシック" pitchFamily="28" charset="-128"/>
              </a:defRPr>
            </a:lvl4pPr>
            <a:lvl5pPr marL="2057400" indent="-228600" eaLnBrk="0" hangingPunct="0">
              <a:defRPr>
                <a:solidFill>
                  <a:schemeClr val="tx1"/>
                </a:solidFill>
                <a:latin typeface="Arial" charset="0"/>
                <a:ea typeface="ＭＳ Ｐゴシック" pitchFamily="28"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28"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28"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28"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28" charset="-128"/>
              </a:defRPr>
            </a:lvl9pPr>
          </a:lstStyle>
          <a:p>
            <a:pPr eaLnBrk="1" hangingPunct="1"/>
            <a:fld id="{8216F297-8AE5-4C39-89C6-080AE106916A}" type="slidenum">
              <a:rPr lang="en-US" smtClean="0"/>
              <a:pPr eaLnBrk="1" hangingPunct="1"/>
              <a:t>4</a:t>
            </a:fld>
            <a:endParaRPr 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ea typeface="ＭＳ Ｐゴシック" pitchFamily="28"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EB171F"/>
                </a:solidFill>
                <a:latin typeface="Arial" charset="0"/>
                <a:cs typeface="Arial" charset="0"/>
              </a:defRPr>
            </a:lvl1pPr>
            <a:lvl2pPr marL="742950" indent="-285750" eaLnBrk="0" hangingPunct="0">
              <a:defRPr sz="2800">
                <a:solidFill>
                  <a:srgbClr val="EB171F"/>
                </a:solidFill>
                <a:latin typeface="Arial" charset="0"/>
                <a:cs typeface="Arial" charset="0"/>
              </a:defRPr>
            </a:lvl2pPr>
            <a:lvl3pPr marL="1143000" indent="-228600" eaLnBrk="0" hangingPunct="0">
              <a:defRPr sz="2800">
                <a:solidFill>
                  <a:srgbClr val="EB171F"/>
                </a:solidFill>
                <a:latin typeface="Arial" charset="0"/>
                <a:cs typeface="Arial" charset="0"/>
              </a:defRPr>
            </a:lvl3pPr>
            <a:lvl4pPr marL="1600200" indent="-228600" eaLnBrk="0" hangingPunct="0">
              <a:defRPr sz="2800">
                <a:solidFill>
                  <a:srgbClr val="EB171F"/>
                </a:solidFill>
                <a:latin typeface="Arial" charset="0"/>
                <a:cs typeface="Arial" charset="0"/>
              </a:defRPr>
            </a:lvl4pPr>
            <a:lvl5pPr marL="2057400" indent="-228600" eaLnBrk="0" hangingPunct="0">
              <a:defRPr sz="2800">
                <a:solidFill>
                  <a:srgbClr val="EB171F"/>
                </a:solidFill>
                <a:latin typeface="Arial" charset="0"/>
                <a:cs typeface="Arial" charset="0"/>
              </a:defRPr>
            </a:lvl5pPr>
            <a:lvl6pPr marL="2514600" indent="-228600" eaLnBrk="0" fontAlgn="base" hangingPunct="0">
              <a:spcBef>
                <a:spcPct val="0"/>
              </a:spcBef>
              <a:spcAft>
                <a:spcPct val="0"/>
              </a:spcAft>
              <a:defRPr sz="2800">
                <a:solidFill>
                  <a:srgbClr val="EB171F"/>
                </a:solidFill>
                <a:latin typeface="Arial" charset="0"/>
                <a:cs typeface="Arial" charset="0"/>
              </a:defRPr>
            </a:lvl6pPr>
            <a:lvl7pPr marL="2971800" indent="-228600" eaLnBrk="0" fontAlgn="base" hangingPunct="0">
              <a:spcBef>
                <a:spcPct val="0"/>
              </a:spcBef>
              <a:spcAft>
                <a:spcPct val="0"/>
              </a:spcAft>
              <a:defRPr sz="2800">
                <a:solidFill>
                  <a:srgbClr val="EB171F"/>
                </a:solidFill>
                <a:latin typeface="Arial" charset="0"/>
                <a:cs typeface="Arial" charset="0"/>
              </a:defRPr>
            </a:lvl7pPr>
            <a:lvl8pPr marL="3429000" indent="-228600" eaLnBrk="0" fontAlgn="base" hangingPunct="0">
              <a:spcBef>
                <a:spcPct val="0"/>
              </a:spcBef>
              <a:spcAft>
                <a:spcPct val="0"/>
              </a:spcAft>
              <a:defRPr sz="2800">
                <a:solidFill>
                  <a:srgbClr val="EB171F"/>
                </a:solidFill>
                <a:latin typeface="Arial" charset="0"/>
                <a:cs typeface="Arial" charset="0"/>
              </a:defRPr>
            </a:lvl8pPr>
            <a:lvl9pPr marL="3886200" indent="-228600" eaLnBrk="0" fontAlgn="base" hangingPunct="0">
              <a:spcBef>
                <a:spcPct val="0"/>
              </a:spcBef>
              <a:spcAft>
                <a:spcPct val="0"/>
              </a:spcAft>
              <a:defRPr sz="2800">
                <a:solidFill>
                  <a:srgbClr val="EB171F"/>
                </a:solidFill>
                <a:latin typeface="Arial" charset="0"/>
                <a:cs typeface="Arial" charset="0"/>
              </a:defRPr>
            </a:lvl9pPr>
          </a:lstStyle>
          <a:p>
            <a:pPr eaLnBrk="1" hangingPunct="1"/>
            <a:fld id="{7A1A054E-3135-4848-985D-BE654CB5FB7E}" type="slidenum">
              <a:rPr lang="en-US" sz="1200" smtClean="0">
                <a:solidFill>
                  <a:schemeClr val="tx1"/>
                </a:solidFill>
              </a:rPr>
              <a:pPr eaLnBrk="1" hangingPunct="1"/>
              <a:t>5</a:t>
            </a:fld>
            <a:endParaRPr lang="en-US" sz="1200" smtClean="0">
              <a:solidFill>
                <a:schemeClr val="tx1"/>
              </a:solidFill>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Figure 9.1  The Three-Mountains Test.  Piaget used the three-mountains test to learn whether children at certain ages are egocentric or can take the viewpoints of others.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28" charset="-128"/>
              </a:defRPr>
            </a:lvl1pPr>
            <a:lvl2pPr marL="742950" indent="-285750" eaLnBrk="0" hangingPunct="0">
              <a:defRPr>
                <a:solidFill>
                  <a:schemeClr val="tx1"/>
                </a:solidFill>
                <a:latin typeface="Arial" charset="0"/>
                <a:ea typeface="ＭＳ Ｐゴシック" pitchFamily="28" charset="-128"/>
              </a:defRPr>
            </a:lvl2pPr>
            <a:lvl3pPr marL="1143000" indent="-228600" eaLnBrk="0" hangingPunct="0">
              <a:defRPr>
                <a:solidFill>
                  <a:schemeClr val="tx1"/>
                </a:solidFill>
                <a:latin typeface="Arial" charset="0"/>
                <a:ea typeface="ＭＳ Ｐゴシック" pitchFamily="28" charset="-128"/>
              </a:defRPr>
            </a:lvl3pPr>
            <a:lvl4pPr marL="1600200" indent="-228600" eaLnBrk="0" hangingPunct="0">
              <a:defRPr>
                <a:solidFill>
                  <a:schemeClr val="tx1"/>
                </a:solidFill>
                <a:latin typeface="Arial" charset="0"/>
                <a:ea typeface="ＭＳ Ｐゴシック" pitchFamily="28" charset="-128"/>
              </a:defRPr>
            </a:lvl4pPr>
            <a:lvl5pPr marL="2057400" indent="-228600" eaLnBrk="0" hangingPunct="0">
              <a:defRPr>
                <a:solidFill>
                  <a:schemeClr val="tx1"/>
                </a:solidFill>
                <a:latin typeface="Arial" charset="0"/>
                <a:ea typeface="ＭＳ Ｐゴシック" pitchFamily="28"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28"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28"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28"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28" charset="-128"/>
              </a:defRPr>
            </a:lvl9pPr>
          </a:lstStyle>
          <a:p>
            <a:pPr eaLnBrk="1" hangingPunct="1"/>
            <a:fld id="{92B04292-958D-4448-A32C-9FCD3D693B83}" type="slidenum">
              <a:rPr lang="en-US" smtClean="0"/>
              <a:pPr eaLnBrk="1" hangingPunct="1"/>
              <a:t>6</a:t>
            </a:fld>
            <a:endParaRPr lang="en-US"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ea typeface="ＭＳ Ｐゴシック" pitchFamily="28"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EB171F"/>
                </a:solidFill>
                <a:latin typeface="Arial" charset="0"/>
                <a:cs typeface="Arial" charset="0"/>
              </a:defRPr>
            </a:lvl1pPr>
            <a:lvl2pPr marL="742950" indent="-285750" eaLnBrk="0" hangingPunct="0">
              <a:defRPr sz="2800">
                <a:solidFill>
                  <a:srgbClr val="EB171F"/>
                </a:solidFill>
                <a:latin typeface="Arial" charset="0"/>
                <a:cs typeface="Arial" charset="0"/>
              </a:defRPr>
            </a:lvl2pPr>
            <a:lvl3pPr marL="1143000" indent="-228600" eaLnBrk="0" hangingPunct="0">
              <a:defRPr sz="2800">
                <a:solidFill>
                  <a:srgbClr val="EB171F"/>
                </a:solidFill>
                <a:latin typeface="Arial" charset="0"/>
                <a:cs typeface="Arial" charset="0"/>
              </a:defRPr>
            </a:lvl3pPr>
            <a:lvl4pPr marL="1600200" indent="-228600" eaLnBrk="0" hangingPunct="0">
              <a:defRPr sz="2800">
                <a:solidFill>
                  <a:srgbClr val="EB171F"/>
                </a:solidFill>
                <a:latin typeface="Arial" charset="0"/>
                <a:cs typeface="Arial" charset="0"/>
              </a:defRPr>
            </a:lvl4pPr>
            <a:lvl5pPr marL="2057400" indent="-228600" eaLnBrk="0" hangingPunct="0">
              <a:defRPr sz="2800">
                <a:solidFill>
                  <a:srgbClr val="EB171F"/>
                </a:solidFill>
                <a:latin typeface="Arial" charset="0"/>
                <a:cs typeface="Arial" charset="0"/>
              </a:defRPr>
            </a:lvl5pPr>
            <a:lvl6pPr marL="2514600" indent="-228600" eaLnBrk="0" fontAlgn="base" hangingPunct="0">
              <a:spcBef>
                <a:spcPct val="0"/>
              </a:spcBef>
              <a:spcAft>
                <a:spcPct val="0"/>
              </a:spcAft>
              <a:defRPr sz="2800">
                <a:solidFill>
                  <a:srgbClr val="EB171F"/>
                </a:solidFill>
                <a:latin typeface="Arial" charset="0"/>
                <a:cs typeface="Arial" charset="0"/>
              </a:defRPr>
            </a:lvl6pPr>
            <a:lvl7pPr marL="2971800" indent="-228600" eaLnBrk="0" fontAlgn="base" hangingPunct="0">
              <a:spcBef>
                <a:spcPct val="0"/>
              </a:spcBef>
              <a:spcAft>
                <a:spcPct val="0"/>
              </a:spcAft>
              <a:defRPr sz="2800">
                <a:solidFill>
                  <a:srgbClr val="EB171F"/>
                </a:solidFill>
                <a:latin typeface="Arial" charset="0"/>
                <a:cs typeface="Arial" charset="0"/>
              </a:defRPr>
            </a:lvl7pPr>
            <a:lvl8pPr marL="3429000" indent="-228600" eaLnBrk="0" fontAlgn="base" hangingPunct="0">
              <a:spcBef>
                <a:spcPct val="0"/>
              </a:spcBef>
              <a:spcAft>
                <a:spcPct val="0"/>
              </a:spcAft>
              <a:defRPr sz="2800">
                <a:solidFill>
                  <a:srgbClr val="EB171F"/>
                </a:solidFill>
                <a:latin typeface="Arial" charset="0"/>
                <a:cs typeface="Arial" charset="0"/>
              </a:defRPr>
            </a:lvl8pPr>
            <a:lvl9pPr marL="3886200" indent="-228600" eaLnBrk="0" fontAlgn="base" hangingPunct="0">
              <a:spcBef>
                <a:spcPct val="0"/>
              </a:spcBef>
              <a:spcAft>
                <a:spcPct val="0"/>
              </a:spcAft>
              <a:defRPr sz="2800">
                <a:solidFill>
                  <a:srgbClr val="EB171F"/>
                </a:solidFill>
                <a:latin typeface="Arial" charset="0"/>
                <a:cs typeface="Arial" charset="0"/>
              </a:defRPr>
            </a:lvl9pPr>
          </a:lstStyle>
          <a:p>
            <a:pPr eaLnBrk="1" hangingPunct="1"/>
            <a:fld id="{0672FC84-135F-4F69-8DE2-F1457B3253BE}" type="slidenum">
              <a:rPr lang="en-US" sz="1200" smtClean="0">
                <a:solidFill>
                  <a:schemeClr val="tx1"/>
                </a:solidFill>
              </a:rPr>
              <a:pPr eaLnBrk="1" hangingPunct="1"/>
              <a:t>7</a:t>
            </a:fld>
            <a:endParaRPr lang="en-US" sz="1200" smtClean="0">
              <a:solidFill>
                <a:schemeClr val="tx1"/>
              </a:solidFill>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Figure 9.2  Conservation.  (a) The boy in this illustration agreed that the amount of water in two identical containers is equal.  (b) He then watched as water from one container was poured into a tall, thin container. (c) When asked whether the amounts of water in the two containers are now the same, he says no.</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EB171F"/>
                </a:solidFill>
                <a:latin typeface="Arial" charset="0"/>
                <a:cs typeface="Arial" charset="0"/>
              </a:defRPr>
            </a:lvl1pPr>
            <a:lvl2pPr marL="742950" indent="-285750" eaLnBrk="0" hangingPunct="0">
              <a:defRPr sz="2800">
                <a:solidFill>
                  <a:srgbClr val="EB171F"/>
                </a:solidFill>
                <a:latin typeface="Arial" charset="0"/>
                <a:cs typeface="Arial" charset="0"/>
              </a:defRPr>
            </a:lvl2pPr>
            <a:lvl3pPr marL="1143000" indent="-228600" eaLnBrk="0" hangingPunct="0">
              <a:defRPr sz="2800">
                <a:solidFill>
                  <a:srgbClr val="EB171F"/>
                </a:solidFill>
                <a:latin typeface="Arial" charset="0"/>
                <a:cs typeface="Arial" charset="0"/>
              </a:defRPr>
            </a:lvl3pPr>
            <a:lvl4pPr marL="1600200" indent="-228600" eaLnBrk="0" hangingPunct="0">
              <a:defRPr sz="2800">
                <a:solidFill>
                  <a:srgbClr val="EB171F"/>
                </a:solidFill>
                <a:latin typeface="Arial" charset="0"/>
                <a:cs typeface="Arial" charset="0"/>
              </a:defRPr>
            </a:lvl4pPr>
            <a:lvl5pPr marL="2057400" indent="-228600" eaLnBrk="0" hangingPunct="0">
              <a:defRPr sz="2800">
                <a:solidFill>
                  <a:srgbClr val="EB171F"/>
                </a:solidFill>
                <a:latin typeface="Arial" charset="0"/>
                <a:cs typeface="Arial" charset="0"/>
              </a:defRPr>
            </a:lvl5pPr>
            <a:lvl6pPr marL="2514600" indent="-228600" eaLnBrk="0" fontAlgn="base" hangingPunct="0">
              <a:spcBef>
                <a:spcPct val="0"/>
              </a:spcBef>
              <a:spcAft>
                <a:spcPct val="0"/>
              </a:spcAft>
              <a:defRPr sz="2800">
                <a:solidFill>
                  <a:srgbClr val="EB171F"/>
                </a:solidFill>
                <a:latin typeface="Arial" charset="0"/>
                <a:cs typeface="Arial" charset="0"/>
              </a:defRPr>
            </a:lvl6pPr>
            <a:lvl7pPr marL="2971800" indent="-228600" eaLnBrk="0" fontAlgn="base" hangingPunct="0">
              <a:spcBef>
                <a:spcPct val="0"/>
              </a:spcBef>
              <a:spcAft>
                <a:spcPct val="0"/>
              </a:spcAft>
              <a:defRPr sz="2800">
                <a:solidFill>
                  <a:srgbClr val="EB171F"/>
                </a:solidFill>
                <a:latin typeface="Arial" charset="0"/>
                <a:cs typeface="Arial" charset="0"/>
              </a:defRPr>
            </a:lvl7pPr>
            <a:lvl8pPr marL="3429000" indent="-228600" eaLnBrk="0" fontAlgn="base" hangingPunct="0">
              <a:spcBef>
                <a:spcPct val="0"/>
              </a:spcBef>
              <a:spcAft>
                <a:spcPct val="0"/>
              </a:spcAft>
              <a:defRPr sz="2800">
                <a:solidFill>
                  <a:srgbClr val="EB171F"/>
                </a:solidFill>
                <a:latin typeface="Arial" charset="0"/>
                <a:cs typeface="Arial" charset="0"/>
              </a:defRPr>
            </a:lvl8pPr>
            <a:lvl9pPr marL="3886200" indent="-228600" eaLnBrk="0" fontAlgn="base" hangingPunct="0">
              <a:spcBef>
                <a:spcPct val="0"/>
              </a:spcBef>
              <a:spcAft>
                <a:spcPct val="0"/>
              </a:spcAft>
              <a:defRPr sz="2800">
                <a:solidFill>
                  <a:srgbClr val="EB171F"/>
                </a:solidFill>
                <a:latin typeface="Arial" charset="0"/>
                <a:cs typeface="Arial" charset="0"/>
              </a:defRPr>
            </a:lvl9pPr>
          </a:lstStyle>
          <a:p>
            <a:pPr eaLnBrk="1" hangingPunct="1"/>
            <a:fld id="{44F0EFA9-2EE3-449E-8878-39C3EBEB71D1}" type="slidenum">
              <a:rPr lang="en-US" sz="1200" smtClean="0">
                <a:solidFill>
                  <a:schemeClr val="tx1"/>
                </a:solidFill>
              </a:rPr>
              <a:pPr eaLnBrk="1" hangingPunct="1"/>
              <a:t>8</a:t>
            </a:fld>
            <a:endParaRPr lang="en-US" sz="1200" smtClean="0">
              <a:solidFill>
                <a:schemeClr val="tx1"/>
              </a:solidFill>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Figure 9.3  Conservation of Number.  In this demonstration, we begin with two rows of pennies that are spread out equally, as shown in the left-hand part of the drawing.  Then one row of pennies is spread out more, as shown on the right-hand side.  We then ask the child, “Do the two rows still have the same number of pennies”?  Do you think that a preoperational child will conserve the number of pennies or focus on the length of the longer row in arriving at an answer?</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EB171F"/>
                </a:solidFill>
                <a:latin typeface="Arial" charset="0"/>
                <a:cs typeface="Arial" charset="0"/>
              </a:defRPr>
            </a:lvl1pPr>
            <a:lvl2pPr marL="742950" indent="-285750" eaLnBrk="0" hangingPunct="0">
              <a:defRPr sz="2800">
                <a:solidFill>
                  <a:srgbClr val="EB171F"/>
                </a:solidFill>
                <a:latin typeface="Arial" charset="0"/>
                <a:cs typeface="Arial" charset="0"/>
              </a:defRPr>
            </a:lvl2pPr>
            <a:lvl3pPr marL="1143000" indent="-228600" eaLnBrk="0" hangingPunct="0">
              <a:defRPr sz="2800">
                <a:solidFill>
                  <a:srgbClr val="EB171F"/>
                </a:solidFill>
                <a:latin typeface="Arial" charset="0"/>
                <a:cs typeface="Arial" charset="0"/>
              </a:defRPr>
            </a:lvl3pPr>
            <a:lvl4pPr marL="1600200" indent="-228600" eaLnBrk="0" hangingPunct="0">
              <a:defRPr sz="2800">
                <a:solidFill>
                  <a:srgbClr val="EB171F"/>
                </a:solidFill>
                <a:latin typeface="Arial" charset="0"/>
                <a:cs typeface="Arial" charset="0"/>
              </a:defRPr>
            </a:lvl4pPr>
            <a:lvl5pPr marL="2057400" indent="-228600" eaLnBrk="0" hangingPunct="0">
              <a:defRPr sz="2800">
                <a:solidFill>
                  <a:srgbClr val="EB171F"/>
                </a:solidFill>
                <a:latin typeface="Arial" charset="0"/>
                <a:cs typeface="Arial" charset="0"/>
              </a:defRPr>
            </a:lvl5pPr>
            <a:lvl6pPr marL="2514600" indent="-228600" eaLnBrk="0" fontAlgn="base" hangingPunct="0">
              <a:spcBef>
                <a:spcPct val="0"/>
              </a:spcBef>
              <a:spcAft>
                <a:spcPct val="0"/>
              </a:spcAft>
              <a:defRPr sz="2800">
                <a:solidFill>
                  <a:srgbClr val="EB171F"/>
                </a:solidFill>
                <a:latin typeface="Arial" charset="0"/>
                <a:cs typeface="Arial" charset="0"/>
              </a:defRPr>
            </a:lvl6pPr>
            <a:lvl7pPr marL="2971800" indent="-228600" eaLnBrk="0" fontAlgn="base" hangingPunct="0">
              <a:spcBef>
                <a:spcPct val="0"/>
              </a:spcBef>
              <a:spcAft>
                <a:spcPct val="0"/>
              </a:spcAft>
              <a:defRPr sz="2800">
                <a:solidFill>
                  <a:srgbClr val="EB171F"/>
                </a:solidFill>
                <a:latin typeface="Arial" charset="0"/>
                <a:cs typeface="Arial" charset="0"/>
              </a:defRPr>
            </a:lvl7pPr>
            <a:lvl8pPr marL="3429000" indent="-228600" eaLnBrk="0" fontAlgn="base" hangingPunct="0">
              <a:spcBef>
                <a:spcPct val="0"/>
              </a:spcBef>
              <a:spcAft>
                <a:spcPct val="0"/>
              </a:spcAft>
              <a:defRPr sz="2800">
                <a:solidFill>
                  <a:srgbClr val="EB171F"/>
                </a:solidFill>
                <a:latin typeface="Arial" charset="0"/>
                <a:cs typeface="Arial" charset="0"/>
              </a:defRPr>
            </a:lvl8pPr>
            <a:lvl9pPr marL="3886200" indent="-228600" eaLnBrk="0" fontAlgn="base" hangingPunct="0">
              <a:spcBef>
                <a:spcPct val="0"/>
              </a:spcBef>
              <a:spcAft>
                <a:spcPct val="0"/>
              </a:spcAft>
              <a:defRPr sz="2800">
                <a:solidFill>
                  <a:srgbClr val="EB171F"/>
                </a:solidFill>
                <a:latin typeface="Arial" charset="0"/>
                <a:cs typeface="Arial" charset="0"/>
              </a:defRPr>
            </a:lvl9pPr>
          </a:lstStyle>
          <a:p>
            <a:pPr eaLnBrk="1" hangingPunct="1"/>
            <a:fld id="{CB754978-B971-4F03-87E5-5D5A6805F67B}" type="slidenum">
              <a:rPr lang="en-US" sz="1200" smtClean="0">
                <a:solidFill>
                  <a:schemeClr val="tx1"/>
                </a:solidFill>
              </a:rPr>
              <a:pPr eaLnBrk="1" hangingPunct="1"/>
              <a:t>9</a:t>
            </a:fld>
            <a:endParaRPr lang="en-US" sz="1200" smtClean="0">
              <a:solidFill>
                <a:schemeClr val="tx1"/>
              </a:solidFill>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EB171F"/>
                </a:solidFill>
                <a:latin typeface="Arial" charset="0"/>
                <a:cs typeface="Arial" charset="0"/>
              </a:defRPr>
            </a:lvl1pPr>
            <a:lvl2pPr marL="742950" indent="-285750" eaLnBrk="0" hangingPunct="0">
              <a:defRPr sz="2800">
                <a:solidFill>
                  <a:srgbClr val="EB171F"/>
                </a:solidFill>
                <a:latin typeface="Arial" charset="0"/>
                <a:cs typeface="Arial" charset="0"/>
              </a:defRPr>
            </a:lvl2pPr>
            <a:lvl3pPr marL="1143000" indent="-228600" eaLnBrk="0" hangingPunct="0">
              <a:defRPr sz="2800">
                <a:solidFill>
                  <a:srgbClr val="EB171F"/>
                </a:solidFill>
                <a:latin typeface="Arial" charset="0"/>
                <a:cs typeface="Arial" charset="0"/>
              </a:defRPr>
            </a:lvl3pPr>
            <a:lvl4pPr marL="1600200" indent="-228600" eaLnBrk="0" hangingPunct="0">
              <a:defRPr sz="2800">
                <a:solidFill>
                  <a:srgbClr val="EB171F"/>
                </a:solidFill>
                <a:latin typeface="Arial" charset="0"/>
                <a:cs typeface="Arial" charset="0"/>
              </a:defRPr>
            </a:lvl4pPr>
            <a:lvl5pPr marL="2057400" indent="-228600" eaLnBrk="0" hangingPunct="0">
              <a:defRPr sz="2800">
                <a:solidFill>
                  <a:srgbClr val="EB171F"/>
                </a:solidFill>
                <a:latin typeface="Arial" charset="0"/>
                <a:cs typeface="Arial" charset="0"/>
              </a:defRPr>
            </a:lvl5pPr>
            <a:lvl6pPr marL="2514600" indent="-228600" eaLnBrk="0" fontAlgn="base" hangingPunct="0">
              <a:spcBef>
                <a:spcPct val="0"/>
              </a:spcBef>
              <a:spcAft>
                <a:spcPct val="0"/>
              </a:spcAft>
              <a:defRPr sz="2800">
                <a:solidFill>
                  <a:srgbClr val="EB171F"/>
                </a:solidFill>
                <a:latin typeface="Arial" charset="0"/>
                <a:cs typeface="Arial" charset="0"/>
              </a:defRPr>
            </a:lvl6pPr>
            <a:lvl7pPr marL="2971800" indent="-228600" eaLnBrk="0" fontAlgn="base" hangingPunct="0">
              <a:spcBef>
                <a:spcPct val="0"/>
              </a:spcBef>
              <a:spcAft>
                <a:spcPct val="0"/>
              </a:spcAft>
              <a:defRPr sz="2800">
                <a:solidFill>
                  <a:srgbClr val="EB171F"/>
                </a:solidFill>
                <a:latin typeface="Arial" charset="0"/>
                <a:cs typeface="Arial" charset="0"/>
              </a:defRPr>
            </a:lvl7pPr>
            <a:lvl8pPr marL="3429000" indent="-228600" eaLnBrk="0" fontAlgn="base" hangingPunct="0">
              <a:spcBef>
                <a:spcPct val="0"/>
              </a:spcBef>
              <a:spcAft>
                <a:spcPct val="0"/>
              </a:spcAft>
              <a:defRPr sz="2800">
                <a:solidFill>
                  <a:srgbClr val="EB171F"/>
                </a:solidFill>
                <a:latin typeface="Arial" charset="0"/>
                <a:cs typeface="Arial" charset="0"/>
              </a:defRPr>
            </a:lvl8pPr>
            <a:lvl9pPr marL="3886200" indent="-228600" eaLnBrk="0" fontAlgn="base" hangingPunct="0">
              <a:spcBef>
                <a:spcPct val="0"/>
              </a:spcBef>
              <a:spcAft>
                <a:spcPct val="0"/>
              </a:spcAft>
              <a:defRPr sz="2800">
                <a:solidFill>
                  <a:srgbClr val="EB171F"/>
                </a:solidFill>
                <a:latin typeface="Arial" charset="0"/>
                <a:cs typeface="Arial" charset="0"/>
              </a:defRPr>
            </a:lvl9pPr>
          </a:lstStyle>
          <a:p>
            <a:pPr eaLnBrk="1" hangingPunct="1"/>
            <a:fld id="{59495F14-9555-472D-A06E-F7884F24857C}" type="slidenum">
              <a:rPr lang="en-US" sz="1200" smtClean="0">
                <a:solidFill>
                  <a:schemeClr val="tx1"/>
                </a:solidFill>
              </a:rPr>
              <a:pPr eaLnBrk="1" hangingPunct="1"/>
              <a:t>10</a:t>
            </a:fld>
            <a:endParaRPr lang="en-US" sz="1200" smtClean="0">
              <a:solidFill>
                <a:schemeClr val="tx1"/>
              </a:solidFill>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Figure 9.4  Class Inclusion.  A typical 4-year-old child will say </a:t>
            </a:r>
            <a:r>
              <a:rPr lang="en-US" smtClean="0">
                <a:solidFill>
                  <a:srgbClr val="EB171F"/>
                </a:solidFill>
              </a:rPr>
              <a:t>that</a:t>
            </a:r>
            <a:r>
              <a:rPr lang="en-US" smtClean="0"/>
              <a:t> there are more dogs than animals in the example.</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0"/>
          <p:cNvPicPr>
            <a:picLocks noChangeAspect="1"/>
          </p:cNvPicPr>
          <p:nvPr userDrawn="1"/>
        </p:nvPicPr>
        <p:blipFill>
          <a:blip r:embed="rId2">
            <a:extLst/>
          </a:blip>
          <a:stretch>
            <a:fillRect/>
          </a:stretch>
        </p:blipFill>
        <p:spPr>
          <a:xfrm>
            <a:off x="425703" y="475695"/>
            <a:ext cx="4343400" cy="56292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1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4032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57200"/>
            <a:ext cx="403225"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3"/>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914400"/>
            <a:ext cx="3921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4"/>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371600"/>
            <a:ext cx="3921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5"/>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828800"/>
            <a:ext cx="3921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6"/>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2286000"/>
            <a:ext cx="3921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2743200"/>
            <a:ext cx="3921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588" y="3201988"/>
            <a:ext cx="3921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9"/>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588" y="3657600"/>
            <a:ext cx="3921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0"/>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588" y="4114800"/>
            <a:ext cx="3921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572000"/>
            <a:ext cx="3921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5029200"/>
            <a:ext cx="3921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3"/>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5486400"/>
            <a:ext cx="3921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24"/>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5951538"/>
            <a:ext cx="3921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25"/>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400800"/>
            <a:ext cx="3921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Shape 21"/>
          <p:cNvSpPr txBox="1">
            <a:spLocks noChangeArrowheads="1"/>
          </p:cNvSpPr>
          <p:nvPr userDrawn="1"/>
        </p:nvSpPr>
        <p:spPr bwMode="auto">
          <a:xfrm>
            <a:off x="1162050" y="6477000"/>
            <a:ext cx="6762750" cy="365125"/>
          </a:xfrm>
          <a:prstGeom prst="rect">
            <a:avLst/>
          </a:prstGeom>
          <a:noFill/>
          <a:ln>
            <a:noFill/>
          </a:ln>
          <a:extLst/>
        </p:spPr>
        <p:txBody>
          <a:bodyPr lIns="0" tIns="0" rIns="0" bIns="0">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200">
                <a:latin typeface="Times New Roman" pitchFamily="18" charset="0"/>
              </a:rPr>
              <a:t>Copyright © 2014 McGraw-Hill Education. All rights reserved. No reproduction or distribution without the prior written consent of  McGraw-Hill Education. </a:t>
            </a:r>
          </a:p>
        </p:txBody>
      </p:sp>
      <p:sp>
        <p:nvSpPr>
          <p:cNvPr id="2" name="Title 1"/>
          <p:cNvSpPr>
            <a:spLocks noGrp="1"/>
          </p:cNvSpPr>
          <p:nvPr>
            <p:ph type="ctrTitle"/>
          </p:nvPr>
        </p:nvSpPr>
        <p:spPr>
          <a:xfrm>
            <a:off x="5029200" y="1528762"/>
            <a:ext cx="3962400" cy="2438400"/>
          </a:xfrm>
          <a:noFill/>
          <a:ln w="19050" cap="rnd">
            <a:noFill/>
          </a:ln>
          <a:effectLst>
            <a:innerShdw blurRad="114300">
              <a:prstClr val="black"/>
            </a:innerShdw>
          </a:effectLst>
        </p:spPr>
        <p:txBody>
          <a:bodyPr/>
          <a:lstStyle>
            <a:lvl1pPr>
              <a:defRPr>
                <a:solidFill>
                  <a:srgbClr val="007400"/>
                </a:solidFill>
                <a:latin typeface="Bookman Old Style"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334000" y="4114800"/>
            <a:ext cx="3505200" cy="1828800"/>
          </a:xfrm>
          <a:noFill/>
          <a:ln w="19050" cap="rnd">
            <a:noFill/>
          </a:ln>
        </p:spPr>
        <p:txBody>
          <a:bodyPr/>
          <a:lstStyle>
            <a:lvl1pPr marL="0" indent="0" algn="ctr">
              <a:buNone/>
              <a:defRPr>
                <a:solidFill>
                  <a:srgbClr val="007400"/>
                </a:solidFill>
                <a:latin typeface="Bookman Old Style"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4186141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3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4032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57200"/>
            <a:ext cx="403225"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914400"/>
            <a:ext cx="3921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371600"/>
            <a:ext cx="3921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828800"/>
            <a:ext cx="3921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286000"/>
            <a:ext cx="3921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743200"/>
            <a:ext cx="3921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0"/>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3201988"/>
            <a:ext cx="3921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3657600"/>
            <a:ext cx="3921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2"/>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4114800"/>
            <a:ext cx="3921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572000"/>
            <a:ext cx="3921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029200"/>
            <a:ext cx="3921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4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486400"/>
            <a:ext cx="3921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4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951538"/>
            <a:ext cx="3921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4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400800"/>
            <a:ext cx="3921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Shape 21"/>
          <p:cNvSpPr txBox="1">
            <a:spLocks noChangeArrowheads="1"/>
          </p:cNvSpPr>
          <p:nvPr userDrawn="1"/>
        </p:nvSpPr>
        <p:spPr bwMode="auto">
          <a:xfrm>
            <a:off x="1162050" y="6477000"/>
            <a:ext cx="6762750" cy="365125"/>
          </a:xfrm>
          <a:prstGeom prst="rect">
            <a:avLst/>
          </a:prstGeom>
          <a:noFill/>
          <a:ln>
            <a:noFill/>
          </a:ln>
          <a:extLst/>
        </p:spPr>
        <p:txBody>
          <a:bodyPr lIns="0" tIns="0" rIns="0" bIns="0">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200">
                <a:latin typeface="Times New Roman" pitchFamily="18" charset="0"/>
              </a:rPr>
              <a:t>Copyright © 2014 McGraw-Hill Education. All rights reserved. No reproduction or distribution without the prior written consent of  McGraw-Hill Education. </a:t>
            </a:r>
          </a:p>
        </p:txBody>
      </p:sp>
      <p:sp>
        <p:nvSpPr>
          <p:cNvPr id="2" name="Title 1"/>
          <p:cNvSpPr>
            <a:spLocks noGrp="1"/>
          </p:cNvSpPr>
          <p:nvPr>
            <p:ph type="title"/>
          </p:nvPr>
        </p:nvSpPr>
        <p:spPr>
          <a:xfrm>
            <a:off x="417721" y="274638"/>
            <a:ext cx="8497265" cy="1173162"/>
          </a:xfrm>
          <a:ln w="15875">
            <a:solidFill>
              <a:srgbClr val="007400"/>
            </a:solidFill>
          </a:ln>
        </p:spPr>
        <p:txBody>
          <a:bodyPr/>
          <a:lstStyle>
            <a:lvl1pPr>
              <a:defRPr>
                <a:solidFill>
                  <a:srgbClr val="007400"/>
                </a:solidFill>
                <a:latin typeface="Bookman Old Style"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02769" y="1600200"/>
            <a:ext cx="8512631" cy="4876800"/>
          </a:xfrm>
          <a:solidFill>
            <a:schemeClr val="bg1"/>
          </a:solidFill>
          <a:ln w="15875">
            <a:solidFill>
              <a:srgbClr val="007400"/>
            </a:solidFill>
          </a:ln>
        </p:spPr>
        <p:txBody>
          <a:bodyPr/>
          <a:lstStyle>
            <a:lvl1pPr marL="342900" indent="-342900">
              <a:spcAft>
                <a:spcPts val="1200"/>
              </a:spcAft>
              <a:buClr>
                <a:srgbClr val="007400"/>
              </a:buClr>
              <a:buFont typeface="Wingdings" pitchFamily="2" charset="2"/>
              <a:buChar char="§"/>
              <a:defRPr sz="2800"/>
            </a:lvl1pPr>
            <a:lvl2pPr marL="742950" indent="-285750">
              <a:spcAft>
                <a:spcPts val="1200"/>
              </a:spcAft>
              <a:buClr>
                <a:srgbClr val="007400"/>
              </a:buClr>
              <a:buFont typeface="Wingdings" pitchFamily="2" charset="2"/>
              <a:buChar char="§"/>
              <a:defRPr sz="2600"/>
            </a:lvl2pPr>
            <a:lvl3pPr marL="1143000" indent="-228600">
              <a:spcAft>
                <a:spcPts val="1200"/>
              </a:spcAft>
              <a:buClr>
                <a:srgbClr val="007400"/>
              </a:buClr>
              <a:buFont typeface="Wingdings" pitchFamily="2" charset="2"/>
              <a:buChar char="§"/>
              <a:defRPr/>
            </a:lvl3pPr>
            <a:lvl4pPr marL="1600200" indent="-228600">
              <a:buClr>
                <a:srgbClr val="007400"/>
              </a:buClr>
              <a:buFont typeface="Wingdings" pitchFamily="2" charset="2"/>
              <a:buChar char="§"/>
              <a:defRPr/>
            </a:lvl4pPr>
            <a:lvl5pPr marL="2057400" indent="-228600">
              <a:buClr>
                <a:srgbClr val="007400"/>
              </a:buClr>
              <a:buFont typeface="Wingdings" pitchFamily="2" charset="2"/>
              <a:buChar char="§"/>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20" name="Slide Number Placeholder 5"/>
          <p:cNvSpPr>
            <a:spLocks noGrp="1"/>
          </p:cNvSpPr>
          <p:nvPr>
            <p:ph type="sldNum" sz="quarter" idx="10"/>
          </p:nvPr>
        </p:nvSpPr>
        <p:spPr>
          <a:xfrm>
            <a:off x="6934200" y="6454775"/>
            <a:ext cx="2133600" cy="365125"/>
          </a:xfrm>
        </p:spPr>
        <p:txBody>
          <a:bodyPr/>
          <a:lstStyle>
            <a:lvl1pPr>
              <a:defRPr>
                <a:solidFill>
                  <a:schemeClr val="tx1"/>
                </a:solidFill>
              </a:defRPr>
            </a:lvl1pPr>
          </a:lstStyle>
          <a:p>
            <a:r>
              <a:rPr lang="en-US" altLang="en-US"/>
              <a:t>10-</a:t>
            </a:r>
            <a:fld id="{5B6DC299-FE51-4A47-B99F-8EEBDF64B596}" type="slidenum">
              <a:rPr lang="en-US" altLang="en-US"/>
              <a:pPr/>
              <a:t>‹#›</a:t>
            </a:fld>
            <a:endParaRPr lang="en-US" altLang="en-US"/>
          </a:p>
        </p:txBody>
      </p:sp>
    </p:spTree>
    <p:extLst>
      <p:ext uri="{BB962C8B-B14F-4D97-AF65-F5344CB8AC3E}">
        <p14:creationId xmlns:p14="http://schemas.microsoft.com/office/powerpoint/2010/main" val="5956411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3BEB7FA-2B4E-4979-A9C5-200BE781B3C2}" type="slidenum">
              <a:rPr lang="en-US"/>
              <a:pPr>
                <a:defRPr/>
              </a:pPr>
              <a:t>‹#›</a:t>
            </a:fld>
            <a:endParaRPr lang="en-US" dirty="0"/>
          </a:p>
        </p:txBody>
      </p:sp>
    </p:spTree>
    <p:extLst>
      <p:ext uri="{BB962C8B-B14F-4D97-AF65-F5344CB8AC3E}">
        <p14:creationId xmlns:p14="http://schemas.microsoft.com/office/powerpoint/2010/main" val="4745591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007400"/>
                </a:solidFill>
                <a:latin typeface="Calibri" pitchFamily="34" charset="0"/>
              </a:defRPr>
            </a:lvl1pPr>
          </a:lstStyle>
          <a:p>
            <a:r>
              <a:rPr lang="en-US" altLang="en-US"/>
              <a:t>10-</a:t>
            </a:r>
            <a:fld id="{1CC9BDC6-06DA-4661-9E8C-950464E5CD80}"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953000" y="2057400"/>
            <a:ext cx="3962400" cy="1371600"/>
          </a:xfrm>
          <a:noFill/>
          <a:extLst>
            <a:ext uri="{FAA26D3D-D897-4be2-8F04-BA451C77F1D7}">
              <ma14:placeholderFlag xmlns="" xmlns:ma14="http://schemas.microsoft.com/office/mac/drawingml/2011/main" val="1"/>
            </a:ext>
          </a:extLst>
        </p:spPr>
        <p:txBody>
          <a:bodyPr rtlCol="0">
            <a:normAutofit fontScale="90000"/>
          </a:bodyPr>
          <a:lstStyle/>
          <a:p>
            <a:pPr eaLnBrk="1" fontAlgn="auto" hangingPunct="1">
              <a:spcAft>
                <a:spcPts val="0"/>
              </a:spcAft>
              <a:defRPr/>
            </a:pPr>
            <a:r>
              <a:rPr lang="en-US" dirty="0">
                <a:ea typeface="+mj-ea"/>
                <a:cs typeface="+mj-cs"/>
              </a:rPr>
              <a:t> Chapter </a:t>
            </a:r>
            <a:r>
              <a:rPr lang="en-US" dirty="0" smtClean="0">
                <a:ea typeface="+mj-ea"/>
                <a:cs typeface="+mj-cs"/>
              </a:rPr>
              <a:t/>
            </a:r>
            <a:br>
              <a:rPr lang="en-US" dirty="0" smtClean="0">
                <a:ea typeface="+mj-ea"/>
                <a:cs typeface="+mj-cs"/>
              </a:rPr>
            </a:br>
            <a:r>
              <a:rPr lang="en-US" dirty="0" smtClean="0">
                <a:ea typeface="+mj-ea"/>
                <a:cs typeface="+mj-cs"/>
              </a:rPr>
              <a:t>10 &amp; 13</a:t>
            </a:r>
            <a:endParaRPr lang="en-US" dirty="0">
              <a:ea typeface="+mj-ea"/>
              <a:cs typeface="+mj-cs"/>
            </a:endParaRPr>
          </a:p>
        </p:txBody>
      </p:sp>
      <p:sp>
        <p:nvSpPr>
          <p:cNvPr id="5125" name="Subtitle 2"/>
          <p:cNvSpPr>
            <a:spLocks noGrp="1"/>
          </p:cNvSpPr>
          <p:nvPr>
            <p:ph type="subTitle" idx="1"/>
          </p:nvPr>
        </p:nvSpPr>
        <p:spPr>
          <a:xfrm>
            <a:off x="5181600" y="3581400"/>
            <a:ext cx="3505200" cy="1828800"/>
          </a:xfrm>
          <a:ln w="9525"/>
          <a:extLst>
            <a:ext uri="{91240B29-F687-4F45-9708-019B960494DF}">
              <a14:hiddenLine xmlns:a14="http://schemas.microsoft.com/office/drawing/2010/main" w="19050" cap="rnd">
                <a:solidFill>
                  <a:srgbClr val="000000"/>
                </a:solidFill>
                <a:miter lim="800000"/>
                <a:headEnd/>
                <a:tailEnd/>
              </a14:hiddenLine>
            </a:ext>
          </a:extLst>
        </p:spPr>
        <p:txBody>
          <a:bodyPr/>
          <a:lstStyle/>
          <a:p>
            <a:pPr eaLnBrk="1" hangingPunct="1"/>
            <a:r>
              <a:rPr lang="en-US" altLang="en-US" sz="2800" dirty="0" smtClean="0">
                <a:ea typeface="ＭＳ Ｐゴシック" pitchFamily="34" charset="-128"/>
              </a:rPr>
              <a:t> </a:t>
            </a:r>
            <a:r>
              <a:rPr lang="en-US" altLang="en-US" dirty="0" smtClean="0">
                <a:ea typeface="ＭＳ Ｐゴシック" pitchFamily="34" charset="-128"/>
              </a:rPr>
              <a:t>Cognitive Development in Early </a:t>
            </a:r>
            <a:r>
              <a:rPr lang="en-US" altLang="en-US" dirty="0" smtClean="0">
                <a:ea typeface="ＭＳ Ｐゴシック" pitchFamily="34" charset="-128"/>
              </a:rPr>
              <a:t>&amp; Middle Childhood</a:t>
            </a:r>
            <a:endParaRPr lang="en-US" altLang="en-US" dirty="0" smtClean="0">
              <a:ea typeface="ＭＳ Ｐゴシック" pitchFamily="34"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4"/>
          <p:cNvSpPr>
            <a:spLocks noGrp="1" noChangeArrowheads="1"/>
          </p:cNvSpPr>
          <p:nvPr>
            <p:ph type="title"/>
          </p:nvPr>
        </p:nvSpPr>
        <p:spPr/>
        <p:txBody>
          <a:bodyPr/>
          <a:lstStyle/>
          <a:p>
            <a:pPr eaLnBrk="1" hangingPunct="1"/>
            <a:r>
              <a:rPr lang="en-US" dirty="0" smtClean="0">
                <a:solidFill>
                  <a:schemeClr val="tx1"/>
                </a:solidFill>
                <a:latin typeface="Times New Roman" pitchFamily="18" charset="0"/>
                <a:cs typeface="Times New Roman" pitchFamily="18" charset="0"/>
              </a:rPr>
              <a:t>Class Inclusion</a:t>
            </a:r>
          </a:p>
        </p:txBody>
      </p:sp>
      <p:pic>
        <p:nvPicPr>
          <p:cNvPr id="13316" name="Picture 6" descr="09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8275" y="1866900"/>
            <a:ext cx="6248400" cy="430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04357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tle 1"/>
          <p:cNvSpPr>
            <a:spLocks noGrp="1"/>
          </p:cNvSpPr>
          <p:nvPr>
            <p:ph type="title"/>
          </p:nvPr>
        </p:nvSpPr>
        <p:spPr>
          <a:xfrm>
            <a:off x="417513" y="274638"/>
            <a:ext cx="8497887" cy="1173162"/>
          </a:xfrm>
          <a:ln>
            <a:miter lim="800000"/>
            <a:headEnd/>
            <a:tailEnd/>
          </a:ln>
        </p:spPr>
        <p:txBody>
          <a:bodyPr/>
          <a:lstStyle/>
          <a:p>
            <a:pPr eaLnBrk="1" hangingPunct="1"/>
            <a:r>
              <a:rPr lang="en-US" altLang="en-US" sz="3600" smtClean="0">
                <a:ea typeface="ＭＳ Ｐゴシック" pitchFamily="34" charset="-128"/>
              </a:rPr>
              <a:t>Immature Aspects of Preoperational Thought (According to Piaget)</a:t>
            </a:r>
          </a:p>
        </p:txBody>
      </p:sp>
      <p:sp>
        <p:nvSpPr>
          <p:cNvPr id="10242" name="Slide Number Placeholder 3"/>
          <p:cNvSpPr>
            <a:spLocks noGrp="1"/>
          </p:cNvSpPr>
          <p:nvPr>
            <p:ph type="sldNum" sz="quarter" idx="10"/>
          </p:nvPr>
        </p:nvSpPr>
        <p:spPr bwMode="auto">
          <a:xfrm>
            <a:off x="67818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200">
                <a:latin typeface="Calibri" pitchFamily="34" charset="0"/>
              </a:rPr>
              <a:t>10-</a:t>
            </a:r>
            <a:fld id="{10EA3A36-513E-420B-BE48-E847CC153510}" type="slidenum">
              <a:rPr lang="en-US" altLang="en-US" sz="1200">
                <a:latin typeface="Calibri" pitchFamily="34" charset="0"/>
              </a:rPr>
              <a:pPr eaLnBrk="1" hangingPunct="1"/>
              <a:t>11</a:t>
            </a:fld>
            <a:endParaRPr lang="en-US" altLang="en-US" sz="1200">
              <a:latin typeface="Calibri" pitchFamily="34" charset="0"/>
            </a:endParaRPr>
          </a:p>
        </p:txBody>
      </p:sp>
      <p:graphicFrame>
        <p:nvGraphicFramePr>
          <p:cNvPr id="5" name="Table 4"/>
          <p:cNvGraphicFramePr>
            <a:graphicFrameLocks noGrp="1"/>
          </p:cNvGraphicFramePr>
          <p:nvPr/>
        </p:nvGraphicFramePr>
        <p:xfrm>
          <a:off x="685800" y="1697038"/>
          <a:ext cx="8153400" cy="4703810"/>
        </p:xfrm>
        <a:graphic>
          <a:graphicData uri="http://schemas.openxmlformats.org/drawingml/2006/table">
            <a:tbl>
              <a:tblPr firstRow="1" bandRow="1">
                <a:tableStyleId>{F5AB1C69-6EDB-4FF4-983F-18BD219EF322}</a:tableStyleId>
              </a:tblPr>
              <a:tblGrid>
                <a:gridCol w="2590800"/>
                <a:gridCol w="5562600"/>
              </a:tblGrid>
              <a:tr h="482510">
                <a:tc>
                  <a:txBody>
                    <a:bodyPr/>
                    <a:lstStyle/>
                    <a:p>
                      <a:pPr algn="ctr"/>
                      <a:r>
                        <a:rPr lang="en-US" sz="1800" u="none" strike="noStrike" kern="1200" baseline="0" dirty="0" smtClean="0"/>
                        <a:t>Limitation</a:t>
                      </a:r>
                      <a:endParaRPr lang="en-US" sz="1800" dirty="0"/>
                    </a:p>
                  </a:txBody>
                  <a:tcPr marT="45711" marB="45711"/>
                </a:tc>
                <a:tc>
                  <a:txBody>
                    <a:bodyPr/>
                    <a:lstStyle/>
                    <a:p>
                      <a:pPr algn="ctr"/>
                      <a:r>
                        <a:rPr lang="en-US" sz="1800" u="none" strike="noStrike" kern="1200" baseline="0" dirty="0" smtClean="0"/>
                        <a:t>Description</a:t>
                      </a:r>
                      <a:endParaRPr lang="en-US" sz="1800" dirty="0"/>
                    </a:p>
                  </a:txBody>
                  <a:tcPr marT="45711" marB="45711"/>
                </a:tc>
              </a:tr>
              <a:tr h="640054">
                <a:tc>
                  <a:txBody>
                    <a:bodyPr/>
                    <a:lstStyle/>
                    <a:p>
                      <a:r>
                        <a:rPr lang="en-US" sz="1800" u="none" strike="noStrike" kern="1200" baseline="0" dirty="0" smtClean="0"/>
                        <a:t>Centration</a:t>
                      </a:r>
                      <a:endParaRPr lang="en-US" sz="1800" dirty="0"/>
                    </a:p>
                  </a:txBody>
                  <a:tcPr marT="45711" marB="45711"/>
                </a:tc>
                <a:tc>
                  <a:txBody>
                    <a:bodyPr/>
                    <a:lstStyle/>
                    <a:p>
                      <a:r>
                        <a:rPr lang="en-US" sz="1800" u="none" strike="noStrike" kern="1200" baseline="0" dirty="0" smtClean="0"/>
                        <a:t>Focusing on one aspect of a situation and neglecting others</a:t>
                      </a:r>
                      <a:endParaRPr lang="en-US" sz="1800" dirty="0"/>
                    </a:p>
                  </a:txBody>
                  <a:tcPr marT="45711" marB="45711"/>
                </a:tc>
              </a:tr>
              <a:tr h="640054">
                <a:tc>
                  <a:txBody>
                    <a:bodyPr/>
                    <a:lstStyle/>
                    <a:p>
                      <a:r>
                        <a:rPr lang="en-US" sz="1800" u="none" strike="noStrike" kern="1200" baseline="0" dirty="0" smtClean="0"/>
                        <a:t>Irreversibility</a:t>
                      </a:r>
                      <a:endParaRPr lang="en-US" sz="1800" dirty="0"/>
                    </a:p>
                  </a:txBody>
                  <a:tcPr marT="45711" marB="45711"/>
                </a:tc>
                <a:tc>
                  <a:txBody>
                    <a:bodyPr/>
                    <a:lstStyle/>
                    <a:p>
                      <a:r>
                        <a:rPr lang="en-US" sz="1800" u="none" strike="noStrike" kern="1200" baseline="0" dirty="0" smtClean="0"/>
                        <a:t>Failing to understand that some operations or actions can be reversed, restoring the original situation</a:t>
                      </a:r>
                      <a:endParaRPr lang="en-US" sz="1800" dirty="0"/>
                    </a:p>
                  </a:txBody>
                  <a:tcPr marT="45711" marB="45711"/>
                </a:tc>
              </a:tr>
              <a:tr h="640054">
                <a:tc>
                  <a:txBody>
                    <a:bodyPr/>
                    <a:lstStyle/>
                    <a:p>
                      <a:r>
                        <a:rPr lang="en-US" sz="1800" u="none" strike="noStrike" kern="1200" baseline="0" dirty="0" smtClean="0"/>
                        <a:t>Focus on states rather than on transformations</a:t>
                      </a:r>
                      <a:endParaRPr lang="en-US" sz="1800" dirty="0"/>
                    </a:p>
                  </a:txBody>
                  <a:tcPr marT="45711" marB="45711"/>
                </a:tc>
                <a:tc>
                  <a:txBody>
                    <a:bodyPr/>
                    <a:lstStyle/>
                    <a:p>
                      <a:r>
                        <a:rPr lang="en-US" sz="1800" u="none" strike="noStrike" kern="1200" baseline="0" dirty="0" smtClean="0"/>
                        <a:t>Failing to understand the significance of the transformation between states</a:t>
                      </a:r>
                      <a:endParaRPr lang="en-US" sz="1800" dirty="0"/>
                    </a:p>
                  </a:txBody>
                  <a:tcPr marT="45711" marB="45711"/>
                </a:tc>
              </a:tr>
              <a:tr h="640054">
                <a:tc>
                  <a:txBody>
                    <a:bodyPr/>
                    <a:lstStyle/>
                    <a:p>
                      <a:r>
                        <a:rPr lang="en-US" sz="1800" u="none" strike="noStrike" kern="1200" baseline="0" dirty="0" smtClean="0"/>
                        <a:t>Transductive reasoning</a:t>
                      </a:r>
                      <a:endParaRPr lang="en-US" sz="1800" dirty="0"/>
                    </a:p>
                  </a:txBody>
                  <a:tcPr marT="45711" marB="45711"/>
                </a:tc>
                <a:tc>
                  <a:txBody>
                    <a:bodyPr/>
                    <a:lstStyle/>
                    <a:p>
                      <a:r>
                        <a:rPr lang="en-US" sz="1800" u="none" strike="noStrike" kern="1200" baseline="0" dirty="0" smtClean="0"/>
                        <a:t>Jumping from one particular reasoning to another and seeing cause where none exists</a:t>
                      </a:r>
                      <a:endParaRPr lang="en-US" sz="1800" dirty="0"/>
                    </a:p>
                  </a:txBody>
                  <a:tcPr marT="45711" marB="45711"/>
                </a:tc>
              </a:tr>
              <a:tr h="640054">
                <a:tc>
                  <a:txBody>
                    <a:bodyPr/>
                    <a:lstStyle/>
                    <a:p>
                      <a:r>
                        <a:rPr lang="en-US" sz="1800" u="none" strike="noStrike" kern="1200" baseline="0" dirty="0" smtClean="0"/>
                        <a:t>Egocentrism</a:t>
                      </a:r>
                      <a:endParaRPr lang="en-US" sz="1800" dirty="0"/>
                    </a:p>
                  </a:txBody>
                  <a:tcPr marT="45711" marB="45711"/>
                </a:tc>
                <a:tc>
                  <a:txBody>
                    <a:bodyPr/>
                    <a:lstStyle/>
                    <a:p>
                      <a:r>
                        <a:rPr lang="en-US" sz="1800" u="none" strike="noStrike" kern="1200" baseline="0" dirty="0" smtClean="0"/>
                        <a:t>Assuming everyone else thinks, perceives, and feels as they do</a:t>
                      </a:r>
                      <a:endParaRPr lang="en-US" sz="1800" dirty="0"/>
                    </a:p>
                  </a:txBody>
                  <a:tcPr marT="45711" marB="45711"/>
                </a:tc>
              </a:tr>
              <a:tr h="380928">
                <a:tc>
                  <a:txBody>
                    <a:bodyPr/>
                    <a:lstStyle/>
                    <a:p>
                      <a:r>
                        <a:rPr lang="en-US" sz="1800" u="none" strike="noStrike" kern="1200" baseline="0" dirty="0" smtClean="0"/>
                        <a:t>Animism</a:t>
                      </a:r>
                      <a:endParaRPr lang="en-US" sz="1800" dirty="0"/>
                    </a:p>
                  </a:txBody>
                  <a:tcPr marT="45711" marB="45711"/>
                </a:tc>
                <a:tc>
                  <a:txBody>
                    <a:bodyPr/>
                    <a:lstStyle/>
                    <a:p>
                      <a:r>
                        <a:rPr lang="en-US" sz="1800" u="none" strike="noStrike" kern="1200" baseline="0" dirty="0" smtClean="0"/>
                        <a:t>Attributing life to inanimate objects</a:t>
                      </a:r>
                      <a:endParaRPr lang="en-US" sz="1800" dirty="0"/>
                    </a:p>
                  </a:txBody>
                  <a:tcPr marT="45711" marB="45711"/>
                </a:tc>
              </a:tr>
              <a:tr h="640054">
                <a:tc>
                  <a:txBody>
                    <a:bodyPr/>
                    <a:lstStyle/>
                    <a:p>
                      <a:r>
                        <a:rPr lang="en-US" sz="1800" u="none" strike="noStrike" kern="1200" baseline="0" dirty="0" smtClean="0"/>
                        <a:t>Inability to distinguish appearance from reality</a:t>
                      </a:r>
                      <a:endParaRPr lang="en-US" sz="1800" dirty="0"/>
                    </a:p>
                  </a:txBody>
                  <a:tcPr marT="45711" marB="45711"/>
                </a:tc>
                <a:tc>
                  <a:txBody>
                    <a:bodyPr/>
                    <a:lstStyle/>
                    <a:p>
                      <a:r>
                        <a:rPr lang="en-US" sz="1800" u="none" strike="noStrike" kern="1200" baseline="0" dirty="0" smtClean="0"/>
                        <a:t>Confusing what is real with outward appearance</a:t>
                      </a:r>
                      <a:endParaRPr lang="en-US" sz="1800" dirty="0"/>
                    </a:p>
                  </a:txBody>
                  <a:tcPr marT="45711" marB="45711"/>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p:cNvSpPr>
            <a:spLocks noGrp="1"/>
          </p:cNvSpPr>
          <p:nvPr>
            <p:ph type="title"/>
          </p:nvPr>
        </p:nvSpPr>
        <p:spPr>
          <a:xfrm>
            <a:off x="417513" y="274638"/>
            <a:ext cx="8497887" cy="1173162"/>
          </a:xfrm>
          <a:ln>
            <a:miter lim="800000"/>
            <a:headEnd/>
            <a:tailEnd/>
          </a:ln>
        </p:spPr>
        <p:txBody>
          <a:bodyPr/>
          <a:lstStyle/>
          <a:p>
            <a:pPr eaLnBrk="1" hangingPunct="1"/>
            <a:r>
              <a:rPr lang="en-US" altLang="en-US" sz="4000" smtClean="0">
                <a:ea typeface="ＭＳ Ｐゴシック" pitchFamily="34" charset="-128"/>
              </a:rPr>
              <a:t>Cognitive Advances during Early Childhood</a:t>
            </a:r>
          </a:p>
        </p:txBody>
      </p:sp>
      <p:sp>
        <p:nvSpPr>
          <p:cNvPr id="9218" name="Slide Number Placeholder 3"/>
          <p:cNvSpPr>
            <a:spLocks noGrp="1"/>
          </p:cNvSpPr>
          <p:nvPr>
            <p:ph type="sldNum" sz="quarter" idx="10"/>
          </p:nvPr>
        </p:nvSpPr>
        <p:spPr bwMode="auto">
          <a:xfrm>
            <a:off x="67818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200">
                <a:latin typeface="Calibri" pitchFamily="34" charset="0"/>
              </a:rPr>
              <a:t>10-</a:t>
            </a:r>
            <a:fld id="{6EC5BB16-B1CE-4910-8F43-8984D734DC15}" type="slidenum">
              <a:rPr lang="en-US" altLang="en-US" sz="1200">
                <a:latin typeface="Calibri" pitchFamily="34" charset="0"/>
              </a:rPr>
              <a:pPr eaLnBrk="1" hangingPunct="1"/>
              <a:t>12</a:t>
            </a:fld>
            <a:endParaRPr lang="en-US" altLang="en-US" sz="1200">
              <a:latin typeface="Calibri" pitchFamily="34" charset="0"/>
            </a:endParaRPr>
          </a:p>
        </p:txBody>
      </p:sp>
      <p:graphicFrame>
        <p:nvGraphicFramePr>
          <p:cNvPr id="5" name="Table 4"/>
          <p:cNvGraphicFramePr>
            <a:graphicFrameLocks noGrp="1"/>
          </p:cNvGraphicFramePr>
          <p:nvPr/>
        </p:nvGraphicFramePr>
        <p:xfrm>
          <a:off x="685800" y="1828800"/>
          <a:ext cx="8153400" cy="4510087"/>
        </p:xfrm>
        <a:graphic>
          <a:graphicData uri="http://schemas.openxmlformats.org/drawingml/2006/table">
            <a:tbl>
              <a:tblPr firstRow="1" bandRow="1">
                <a:tableStyleId>{F5AB1C69-6EDB-4FF4-983F-18BD219EF322}</a:tableStyleId>
              </a:tblPr>
              <a:tblGrid>
                <a:gridCol w="3200400"/>
                <a:gridCol w="4953000"/>
              </a:tblGrid>
              <a:tr h="528432">
                <a:tc>
                  <a:txBody>
                    <a:bodyPr/>
                    <a:lstStyle/>
                    <a:p>
                      <a:pPr algn="ctr"/>
                      <a:r>
                        <a:rPr lang="en-US" sz="1800" dirty="0" smtClean="0"/>
                        <a:t>Advance </a:t>
                      </a:r>
                      <a:endParaRPr lang="en-US" sz="1800" dirty="0"/>
                    </a:p>
                  </a:txBody>
                  <a:tcPr marT="45730" marB="45730"/>
                </a:tc>
                <a:tc>
                  <a:txBody>
                    <a:bodyPr/>
                    <a:lstStyle/>
                    <a:p>
                      <a:pPr algn="ctr"/>
                      <a:r>
                        <a:rPr lang="en-US" sz="1800" dirty="0" smtClean="0"/>
                        <a:t>Significance</a:t>
                      </a:r>
                      <a:endParaRPr lang="en-US" sz="1800" dirty="0"/>
                    </a:p>
                  </a:txBody>
                  <a:tcPr marT="45730" marB="45730"/>
                </a:tc>
              </a:tr>
              <a:tr h="640215">
                <a:tc>
                  <a:txBody>
                    <a:bodyPr/>
                    <a:lstStyle/>
                    <a:p>
                      <a:r>
                        <a:rPr lang="en-US" sz="1800" u="none" strike="noStrike" kern="1200" baseline="0" dirty="0" smtClean="0"/>
                        <a:t>Use of symbols</a:t>
                      </a:r>
                      <a:endParaRPr lang="en-US" sz="1800" dirty="0"/>
                    </a:p>
                  </a:txBody>
                  <a:tcPr marT="45730" marB="45730"/>
                </a:tc>
                <a:tc>
                  <a:txBody>
                    <a:bodyPr/>
                    <a:lstStyle/>
                    <a:p>
                      <a:r>
                        <a:rPr lang="en-US" sz="1800" u="none" strike="noStrike" kern="1200" baseline="0" dirty="0" smtClean="0"/>
                        <a:t>Imagination that objects or people have properties other than those they actually have</a:t>
                      </a:r>
                      <a:endParaRPr lang="en-US" sz="1800" dirty="0"/>
                    </a:p>
                  </a:txBody>
                  <a:tcPr marT="45730" marB="45730"/>
                </a:tc>
              </a:tr>
              <a:tr h="640215">
                <a:tc>
                  <a:txBody>
                    <a:bodyPr/>
                    <a:lstStyle/>
                    <a:p>
                      <a:r>
                        <a:rPr lang="en-US" sz="1800" u="none" strike="noStrike" kern="1200" baseline="0" dirty="0" smtClean="0"/>
                        <a:t>Understanding of identities</a:t>
                      </a:r>
                      <a:endParaRPr lang="en-US" sz="1800" dirty="0"/>
                    </a:p>
                  </a:txBody>
                  <a:tcPr marT="45730" marB="45730"/>
                </a:tc>
                <a:tc>
                  <a:txBody>
                    <a:bodyPr/>
                    <a:lstStyle/>
                    <a:p>
                      <a:r>
                        <a:rPr lang="en-US" sz="1800" dirty="0" smtClean="0"/>
                        <a:t>Awareness that</a:t>
                      </a:r>
                      <a:r>
                        <a:rPr lang="en-US" sz="1800" baseline="0" dirty="0" smtClean="0"/>
                        <a:t> superficial alterations do not change the nature of things</a:t>
                      </a:r>
                      <a:endParaRPr lang="en-US" sz="1800" dirty="0"/>
                    </a:p>
                  </a:txBody>
                  <a:tcPr marT="45730" marB="45730"/>
                </a:tc>
              </a:tr>
              <a:tr h="551932">
                <a:tc>
                  <a:txBody>
                    <a:bodyPr/>
                    <a:lstStyle/>
                    <a:p>
                      <a:r>
                        <a:rPr lang="en-US" sz="1800" dirty="0" smtClean="0"/>
                        <a:t>Understanding cause and effect</a:t>
                      </a:r>
                      <a:endParaRPr lang="en-US" sz="1800" dirty="0"/>
                    </a:p>
                  </a:txBody>
                  <a:tcPr marT="45730" marB="45730"/>
                </a:tc>
                <a:tc>
                  <a:txBody>
                    <a:bodyPr/>
                    <a:lstStyle/>
                    <a:p>
                      <a:r>
                        <a:rPr lang="en-US" sz="1800" baseline="0" dirty="0" smtClean="0"/>
                        <a:t>Realization that events have causes</a:t>
                      </a:r>
                      <a:endParaRPr lang="en-US" sz="1800" dirty="0"/>
                    </a:p>
                  </a:txBody>
                  <a:tcPr marT="45730" marB="45730"/>
                </a:tc>
              </a:tr>
              <a:tr h="640215">
                <a:tc>
                  <a:txBody>
                    <a:bodyPr/>
                    <a:lstStyle/>
                    <a:p>
                      <a:r>
                        <a:rPr lang="en-US" sz="1800" u="none" strike="noStrike" kern="1200" baseline="0" dirty="0" smtClean="0"/>
                        <a:t>Ability to classify</a:t>
                      </a:r>
                      <a:endParaRPr lang="en-US" sz="1800" dirty="0"/>
                    </a:p>
                  </a:txBody>
                  <a:tcPr marT="45730" marB="45730"/>
                </a:tc>
                <a:tc>
                  <a:txBody>
                    <a:bodyPr/>
                    <a:lstStyle/>
                    <a:p>
                      <a:r>
                        <a:rPr lang="en-US" sz="1800" dirty="0" smtClean="0"/>
                        <a:t>Organization</a:t>
                      </a:r>
                      <a:r>
                        <a:rPr lang="en-US" sz="1800" baseline="0" dirty="0" smtClean="0"/>
                        <a:t> of objects, people, and events into meaningful categories</a:t>
                      </a:r>
                      <a:endParaRPr lang="en-US" sz="1800" dirty="0"/>
                    </a:p>
                  </a:txBody>
                  <a:tcPr marT="45730" marB="45730"/>
                </a:tc>
              </a:tr>
              <a:tr h="487783">
                <a:tc>
                  <a:txBody>
                    <a:bodyPr/>
                    <a:lstStyle/>
                    <a:p>
                      <a:r>
                        <a:rPr lang="en-US" sz="1800" u="none" strike="noStrike" kern="1200" baseline="0" dirty="0" smtClean="0"/>
                        <a:t>Understanding of numbers</a:t>
                      </a:r>
                      <a:endParaRPr lang="en-US" sz="1800" dirty="0"/>
                    </a:p>
                  </a:txBody>
                  <a:tcPr marT="45730" marB="45730"/>
                </a:tc>
                <a:tc>
                  <a:txBody>
                    <a:bodyPr/>
                    <a:lstStyle/>
                    <a:p>
                      <a:r>
                        <a:rPr lang="en-US" sz="1800" dirty="0" smtClean="0"/>
                        <a:t>Ability to count and deal with quantities</a:t>
                      </a:r>
                      <a:endParaRPr lang="en-US" sz="1800" dirty="0"/>
                    </a:p>
                  </a:txBody>
                  <a:tcPr marT="45730" marB="45730"/>
                </a:tc>
              </a:tr>
              <a:tr h="381080">
                <a:tc>
                  <a:txBody>
                    <a:bodyPr/>
                    <a:lstStyle/>
                    <a:p>
                      <a:r>
                        <a:rPr lang="en-US" sz="1800" u="none" strike="noStrike" kern="1200" baseline="0" dirty="0" smtClean="0"/>
                        <a:t>Empathy</a:t>
                      </a:r>
                      <a:endParaRPr lang="en-US" sz="1800" dirty="0"/>
                    </a:p>
                  </a:txBody>
                  <a:tcPr marT="45730" marB="45730"/>
                </a:tc>
                <a:tc>
                  <a:txBody>
                    <a:bodyPr/>
                    <a:lstStyle/>
                    <a:p>
                      <a:r>
                        <a:rPr lang="en-US" sz="1800" dirty="0" smtClean="0"/>
                        <a:t>Ability to imagine</a:t>
                      </a:r>
                      <a:r>
                        <a:rPr lang="en-US" sz="1800" baseline="0" dirty="0" smtClean="0"/>
                        <a:t> how others might feel</a:t>
                      </a:r>
                      <a:endParaRPr lang="en-US" sz="1800" dirty="0"/>
                    </a:p>
                  </a:txBody>
                  <a:tcPr marT="45730" marB="45730"/>
                </a:tc>
              </a:tr>
              <a:tr h="640215">
                <a:tc>
                  <a:txBody>
                    <a:bodyPr/>
                    <a:lstStyle/>
                    <a:p>
                      <a:r>
                        <a:rPr lang="en-US" sz="1800" u="none" strike="noStrike" kern="1200" baseline="0" dirty="0" smtClean="0"/>
                        <a:t>Theory of mind</a:t>
                      </a:r>
                      <a:endParaRPr lang="en-US" sz="1800" dirty="0"/>
                    </a:p>
                  </a:txBody>
                  <a:tcPr marT="45730" marB="45730"/>
                </a:tc>
                <a:tc>
                  <a:txBody>
                    <a:bodyPr/>
                    <a:lstStyle/>
                    <a:p>
                      <a:r>
                        <a:rPr lang="en-US" sz="1800" baseline="0" dirty="0" smtClean="0"/>
                        <a:t>Awareness of mental activity and the functioning of the mind</a:t>
                      </a:r>
                      <a:endParaRPr lang="en-US" sz="1800" dirty="0"/>
                    </a:p>
                  </a:txBody>
                  <a:tcPr marT="45730" marB="45730"/>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
          <p:cNvSpPr>
            <a:spLocks noGrp="1"/>
          </p:cNvSpPr>
          <p:nvPr>
            <p:ph type="title"/>
          </p:nvPr>
        </p:nvSpPr>
        <p:spPr>
          <a:xfrm>
            <a:off x="417513" y="274638"/>
            <a:ext cx="8497887" cy="1173162"/>
          </a:xfrm>
          <a:ln>
            <a:miter lim="800000"/>
            <a:headEnd/>
            <a:tailEnd/>
          </a:ln>
        </p:spPr>
        <p:txBody>
          <a:bodyPr/>
          <a:lstStyle/>
          <a:p>
            <a:pPr eaLnBrk="1" hangingPunct="1"/>
            <a:r>
              <a:rPr lang="en-US" altLang="en-US" sz="3600" smtClean="0">
                <a:ea typeface="ＭＳ Ｐゴシック" pitchFamily="34" charset="-128"/>
              </a:rPr>
              <a:t>Table 10.3 - Key Elements of Number Sense in Young Children</a:t>
            </a:r>
          </a:p>
        </p:txBody>
      </p:sp>
      <p:sp>
        <p:nvSpPr>
          <p:cNvPr id="11266" name="Slide Number Placeholder 3"/>
          <p:cNvSpPr>
            <a:spLocks noGrp="1"/>
          </p:cNvSpPr>
          <p:nvPr>
            <p:ph type="sldNum" sz="quarter" idx="10"/>
          </p:nvPr>
        </p:nvSpPr>
        <p:spPr bwMode="auto">
          <a:xfrm>
            <a:off x="67818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200">
                <a:latin typeface="Calibri" pitchFamily="34" charset="0"/>
              </a:rPr>
              <a:t>10-</a:t>
            </a:r>
            <a:fld id="{8A82C488-549D-44AE-91FA-B1B002F75F6D}" type="slidenum">
              <a:rPr lang="en-US" altLang="en-US" sz="1200">
                <a:latin typeface="Calibri" pitchFamily="34" charset="0"/>
              </a:rPr>
              <a:pPr eaLnBrk="1" hangingPunct="1"/>
              <a:t>13</a:t>
            </a:fld>
            <a:endParaRPr lang="en-US" altLang="en-US" sz="1200">
              <a:latin typeface="Calibri" pitchFamily="34" charset="0"/>
            </a:endParaRPr>
          </a:p>
        </p:txBody>
      </p:sp>
      <p:pic>
        <p:nvPicPr>
          <p:cNvPr id="11267"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74713" y="1524000"/>
            <a:ext cx="7659687" cy="472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TextBox 2"/>
          <p:cNvSpPr txBox="1">
            <a:spLocks noChangeArrowheads="1"/>
          </p:cNvSpPr>
          <p:nvPr/>
        </p:nvSpPr>
        <p:spPr bwMode="auto">
          <a:xfrm>
            <a:off x="1828800" y="6248400"/>
            <a:ext cx="52578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100">
                <a:latin typeface="Calibri" pitchFamily="34" charset="0"/>
              </a:rPr>
              <a:t>Source: Adapted from Jordan et al., 2006.</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533400" y="2057400"/>
            <a:ext cx="8497265" cy="1173162"/>
          </a:xfrm>
        </p:spPr>
        <p:txBody>
          <a:bodyPr/>
          <a:lstStyle/>
          <a:p>
            <a:pPr algn="ctr" eaLnBrk="1" hangingPunct="1"/>
            <a:r>
              <a:rPr lang="en-US" dirty="0" smtClean="0">
                <a:solidFill>
                  <a:schemeClr val="tx1"/>
                </a:solidFill>
                <a:latin typeface="Times New Roman" pitchFamily="18" charset="0"/>
                <a:cs typeface="Times New Roman" pitchFamily="18" charset="0"/>
              </a:rPr>
              <a:t>The Concrete </a:t>
            </a:r>
            <a:br>
              <a:rPr lang="en-US" dirty="0" smtClean="0">
                <a:solidFill>
                  <a:schemeClr val="tx1"/>
                </a:solidFill>
                <a:latin typeface="Times New Roman" pitchFamily="18" charset="0"/>
                <a:cs typeface="Times New Roman" pitchFamily="18" charset="0"/>
              </a:rPr>
            </a:br>
            <a:r>
              <a:rPr lang="en-US" dirty="0" smtClean="0">
                <a:solidFill>
                  <a:schemeClr val="tx1"/>
                </a:solidFill>
                <a:latin typeface="Times New Roman" pitchFamily="18" charset="0"/>
                <a:cs typeface="Times New Roman" pitchFamily="18" charset="0"/>
              </a:rPr>
              <a:t>Operational Stage</a:t>
            </a:r>
            <a:r>
              <a:rPr lang="en-US" dirty="0">
                <a:solidFill>
                  <a:schemeClr val="tx1"/>
                </a:solidFill>
                <a:latin typeface="Times New Roman" pitchFamily="18" charset="0"/>
                <a:cs typeface="Times New Roman" pitchFamily="18" charset="0"/>
              </a:rPr>
              <a:t/>
            </a:r>
            <a:br>
              <a:rPr lang="en-US" dirty="0">
                <a:solidFill>
                  <a:schemeClr val="tx1"/>
                </a:solidFill>
                <a:latin typeface="Times New Roman" pitchFamily="18" charset="0"/>
                <a:cs typeface="Times New Roman" pitchFamily="18" charset="0"/>
              </a:rPr>
            </a:br>
            <a:r>
              <a:rPr lang="en-US" dirty="0" smtClean="0">
                <a:solidFill>
                  <a:schemeClr val="tx1"/>
                </a:solidFill>
                <a:latin typeface="Times New Roman" pitchFamily="18" charset="0"/>
                <a:cs typeface="Times New Roman" pitchFamily="18" charset="0"/>
              </a:rPr>
              <a:t/>
            </a:r>
            <a:br>
              <a:rPr lang="en-US" dirty="0" smtClean="0">
                <a:solidFill>
                  <a:schemeClr val="tx1"/>
                </a:solidFill>
                <a:latin typeface="Times New Roman" pitchFamily="18" charset="0"/>
                <a:cs typeface="Times New Roman" pitchFamily="18" charset="0"/>
              </a:rPr>
            </a:br>
            <a:r>
              <a:rPr lang="en-US" sz="4000" dirty="0" smtClean="0">
                <a:solidFill>
                  <a:schemeClr val="tx1"/>
                </a:solidFill>
                <a:latin typeface="Times New Roman" pitchFamily="18" charset="0"/>
                <a:cs typeface="Times New Roman" pitchFamily="18" charset="0"/>
              </a:rPr>
              <a:t>7-12 years old</a:t>
            </a:r>
          </a:p>
        </p:txBody>
      </p:sp>
    </p:spTree>
    <p:extLst>
      <p:ext uri="{BB962C8B-B14F-4D97-AF65-F5344CB8AC3E}">
        <p14:creationId xmlns:p14="http://schemas.microsoft.com/office/powerpoint/2010/main" val="26770866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idx="1"/>
          </p:nvPr>
        </p:nvSpPr>
        <p:spPr>
          <a:xfrm>
            <a:off x="381000" y="1858963"/>
            <a:ext cx="8407400" cy="4608512"/>
          </a:xfrm>
        </p:spPr>
        <p:txBody>
          <a:bodyPr/>
          <a:lstStyle/>
          <a:p>
            <a:pPr eaLnBrk="1" hangingPunct="1">
              <a:spcBef>
                <a:spcPts val="0"/>
              </a:spcBef>
              <a:spcAft>
                <a:spcPts val="600"/>
              </a:spcAft>
              <a:defRPr/>
            </a:pPr>
            <a:r>
              <a:rPr lang="en-US" dirty="0" smtClean="0"/>
              <a:t>Gains in abilities</a:t>
            </a:r>
          </a:p>
          <a:p>
            <a:pPr lvl="1" eaLnBrk="1" hangingPunct="1">
              <a:spcBef>
                <a:spcPts val="0"/>
              </a:spcBef>
              <a:spcAft>
                <a:spcPts val="600"/>
              </a:spcAft>
              <a:defRPr/>
            </a:pPr>
            <a:r>
              <a:rPr lang="en-US" sz="2800" dirty="0" smtClean="0"/>
              <a:t>Reversible mental actions applied to real,  concrete objects</a:t>
            </a:r>
          </a:p>
          <a:p>
            <a:pPr lvl="1" eaLnBrk="1" hangingPunct="1">
              <a:spcBef>
                <a:spcPts val="0"/>
              </a:spcBef>
              <a:spcAft>
                <a:spcPts val="600"/>
              </a:spcAft>
              <a:defRPr/>
            </a:pPr>
            <a:r>
              <a:rPr lang="en-US" sz="2800" dirty="0" smtClean="0"/>
              <a:t>Focus on several characteristics at once</a:t>
            </a:r>
          </a:p>
          <a:p>
            <a:pPr lvl="1" eaLnBrk="1" hangingPunct="1">
              <a:spcBef>
                <a:spcPts val="0"/>
              </a:spcBef>
              <a:spcAft>
                <a:spcPts val="600"/>
              </a:spcAft>
            </a:pPr>
            <a:r>
              <a:rPr lang="en-US" sz="2800" dirty="0">
                <a:cs typeface="Times New Roman" pitchFamily="18" charset="0"/>
              </a:rPr>
              <a:t>Conservation skills</a:t>
            </a:r>
          </a:p>
          <a:p>
            <a:pPr lvl="1" eaLnBrk="1" hangingPunct="1">
              <a:spcBef>
                <a:spcPts val="0"/>
              </a:spcBef>
              <a:spcAft>
                <a:spcPts val="600"/>
              </a:spcAft>
            </a:pPr>
            <a:r>
              <a:rPr lang="en-US" sz="2800" dirty="0">
                <a:cs typeface="Times New Roman" pitchFamily="18" charset="0"/>
              </a:rPr>
              <a:t>Object can have several properties or dimensions</a:t>
            </a:r>
          </a:p>
          <a:p>
            <a:pPr lvl="1" eaLnBrk="1" hangingPunct="1">
              <a:spcBef>
                <a:spcPts val="0"/>
              </a:spcBef>
              <a:spcAft>
                <a:spcPts val="600"/>
              </a:spcAft>
            </a:pPr>
            <a:r>
              <a:rPr lang="en-US" sz="2800" dirty="0">
                <a:cs typeface="Times New Roman" pitchFamily="18" charset="0"/>
              </a:rPr>
              <a:t>Child can de-center and focus on more than one </a:t>
            </a:r>
            <a:r>
              <a:rPr lang="en-US" sz="2800" dirty="0" smtClean="0">
                <a:cs typeface="Times New Roman" pitchFamily="18" charset="0"/>
              </a:rPr>
              <a:t>dimension</a:t>
            </a:r>
            <a:endParaRPr lang="en-US" sz="2800" dirty="0">
              <a:cs typeface="Times New Roman" pitchFamily="18" charset="0"/>
            </a:endParaRPr>
          </a:p>
          <a:p>
            <a:pPr lvl="1" eaLnBrk="1" hangingPunct="1">
              <a:spcBef>
                <a:spcPts val="0"/>
              </a:spcBef>
              <a:spcAft>
                <a:spcPts val="600"/>
              </a:spcAft>
            </a:pPr>
            <a:r>
              <a:rPr lang="en-US" sz="2800" dirty="0">
                <a:cs typeface="Times New Roman" pitchFamily="18" charset="0"/>
              </a:rPr>
              <a:t>Horizontal </a:t>
            </a:r>
            <a:r>
              <a:rPr lang="en-US" sz="2800" dirty="0" err="1">
                <a:cs typeface="Times New Roman" pitchFamily="18" charset="0"/>
              </a:rPr>
              <a:t>Decalage</a:t>
            </a:r>
            <a:endParaRPr lang="en-US" sz="2800" dirty="0">
              <a:cs typeface="Times New Roman" pitchFamily="18" charset="0"/>
            </a:endParaRPr>
          </a:p>
          <a:p>
            <a:pPr lvl="1" eaLnBrk="1" hangingPunct="1">
              <a:defRPr/>
            </a:pPr>
            <a:endParaRPr lang="en-US" dirty="0" smtClean="0"/>
          </a:p>
        </p:txBody>
      </p:sp>
      <p:sp>
        <p:nvSpPr>
          <p:cNvPr id="16386" name="Rectangle 2"/>
          <p:cNvSpPr>
            <a:spLocks noGrp="1" noChangeArrowheads="1"/>
          </p:cNvSpPr>
          <p:nvPr>
            <p:ph type="title"/>
          </p:nvPr>
        </p:nvSpPr>
        <p:spPr>
          <a:xfrm>
            <a:off x="368300" y="274638"/>
            <a:ext cx="8380413" cy="1054100"/>
          </a:xfrm>
        </p:spPr>
        <p:txBody>
          <a:bodyPr/>
          <a:lstStyle/>
          <a:p>
            <a:pPr eaLnBrk="1" hangingPunct="1">
              <a:defRPr/>
            </a:pPr>
            <a:r>
              <a:rPr lang="en-US" dirty="0" smtClean="0"/>
              <a:t>Concrete Operational Thought</a:t>
            </a:r>
          </a:p>
        </p:txBody>
      </p:sp>
    </p:spTree>
    <p:extLst>
      <p:ext uri="{BB962C8B-B14F-4D97-AF65-F5344CB8AC3E}">
        <p14:creationId xmlns:p14="http://schemas.microsoft.com/office/powerpoint/2010/main" val="209780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38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38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38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38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38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ＭＳ Ｐゴシック" pitchFamily="34" charset="-128"/>
              </a:defRPr>
            </a:lvl1pPr>
            <a:lvl2pPr marL="742950" indent="-285750" eaLnBrk="0" hangingPunct="0">
              <a:defRPr sz="2400">
                <a:solidFill>
                  <a:schemeClr val="tx1"/>
                </a:solidFill>
                <a:latin typeface="Calibri" pitchFamily="34" charset="0"/>
                <a:ea typeface="ＭＳ Ｐゴシック" pitchFamily="34" charset="-128"/>
              </a:defRPr>
            </a:lvl2pPr>
            <a:lvl3pPr marL="1143000" indent="-228600" eaLnBrk="0" hangingPunct="0">
              <a:defRPr sz="2400">
                <a:solidFill>
                  <a:schemeClr val="tx1"/>
                </a:solidFill>
                <a:latin typeface="Calibri" pitchFamily="34" charset="0"/>
                <a:ea typeface="ＭＳ Ｐゴシック" pitchFamily="34" charset="-128"/>
              </a:defRPr>
            </a:lvl3pPr>
            <a:lvl4pPr marL="1600200" indent="-228600" eaLnBrk="0" hangingPunct="0">
              <a:defRPr sz="2400">
                <a:solidFill>
                  <a:schemeClr val="tx1"/>
                </a:solidFill>
                <a:latin typeface="Calibri" pitchFamily="34" charset="0"/>
                <a:ea typeface="ＭＳ Ｐゴシック" pitchFamily="34" charset="-128"/>
              </a:defRPr>
            </a:lvl4pPr>
            <a:lvl5pPr marL="2057400" indent="-228600" eaLnBrk="0" hangingPunct="0">
              <a:defRPr sz="2400">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9pPr>
          </a:lstStyle>
          <a:p>
            <a:pPr eaLnBrk="1" hangingPunct="1"/>
            <a:r>
              <a:rPr lang="en-US" altLang="en-US" sz="1200">
                <a:latin typeface="Times New Roman" pitchFamily="18" charset="0"/>
              </a:rPr>
              <a:t>13-</a:t>
            </a:r>
            <a:fld id="{B2E384FA-7831-4AC3-BF4C-4E2497E3813B}" type="slidenum">
              <a:rPr lang="en-US" altLang="en-US" sz="1200">
                <a:latin typeface="Times New Roman" pitchFamily="18" charset="0"/>
              </a:rPr>
              <a:pPr eaLnBrk="1" hangingPunct="1"/>
              <a:t>16</a:t>
            </a:fld>
            <a:endParaRPr lang="en-US" altLang="en-US" sz="1200">
              <a:latin typeface="Times New Roman" pitchFamily="18" charset="0"/>
            </a:endParaRPr>
          </a:p>
        </p:txBody>
      </p:sp>
      <p:sp>
        <p:nvSpPr>
          <p:cNvPr id="10242" name="Title 1"/>
          <p:cNvSpPr>
            <a:spLocks noGrp="1"/>
          </p:cNvSpPr>
          <p:nvPr>
            <p:ph type="title"/>
          </p:nvPr>
        </p:nvSpPr>
        <p:spPr>
          <a:xfrm>
            <a:off x="417513" y="274638"/>
            <a:ext cx="8497887" cy="1173162"/>
          </a:xfrm>
          <a:ln>
            <a:miter lim="800000"/>
            <a:headEnd/>
            <a:tailEnd/>
          </a:ln>
        </p:spPr>
        <p:txBody>
          <a:bodyPr/>
          <a:lstStyle/>
          <a:p>
            <a:pPr eaLnBrk="1" hangingPunct="1"/>
            <a:r>
              <a:rPr lang="en-US" altLang="en-US" smtClean="0"/>
              <a:t>Cognitive Advances</a:t>
            </a:r>
          </a:p>
        </p:txBody>
      </p:sp>
      <p:sp>
        <p:nvSpPr>
          <p:cNvPr id="3" name="Content Placeholder 2"/>
          <p:cNvSpPr>
            <a:spLocks noGrp="1"/>
          </p:cNvSpPr>
          <p:nvPr>
            <p:ph idx="1"/>
          </p:nvPr>
        </p:nvSpPr>
        <p:spPr>
          <a:xfrm>
            <a:off x="403225" y="1600200"/>
            <a:ext cx="8512175" cy="4876800"/>
          </a:xfrm>
          <a:ln>
            <a:miter lim="800000"/>
            <a:headEnd/>
            <a:tailEnd/>
          </a:ln>
        </p:spPr>
        <p:txBody>
          <a:bodyPr/>
          <a:lstStyle/>
          <a:p>
            <a:pPr eaLnBrk="1" hangingPunct="1">
              <a:lnSpc>
                <a:spcPct val="90000"/>
              </a:lnSpc>
            </a:pPr>
            <a:r>
              <a:rPr lang="en-US" altLang="en-US" sz="3200" dirty="0" smtClean="0">
                <a:latin typeface="Calibri" pitchFamily="34" charset="0"/>
              </a:rPr>
              <a:t>Categorization</a:t>
            </a:r>
          </a:p>
          <a:p>
            <a:pPr lvl="1" eaLnBrk="1" hangingPunct="1">
              <a:lnSpc>
                <a:spcPct val="90000"/>
              </a:lnSpc>
            </a:pPr>
            <a:r>
              <a:rPr lang="en-US" altLang="en-US" sz="2800" b="1" dirty="0" smtClean="0">
                <a:latin typeface="Calibri" pitchFamily="34" charset="0"/>
              </a:rPr>
              <a:t>Seriation</a:t>
            </a:r>
            <a:r>
              <a:rPr lang="en-US" altLang="en-US" sz="2800" dirty="0" smtClean="0">
                <a:latin typeface="Calibri" pitchFamily="34" charset="0"/>
              </a:rPr>
              <a:t>: Ability to order items along a dimension.</a:t>
            </a:r>
          </a:p>
          <a:p>
            <a:pPr lvl="1" eaLnBrk="1" hangingPunct="1">
              <a:lnSpc>
                <a:spcPct val="90000"/>
              </a:lnSpc>
            </a:pPr>
            <a:r>
              <a:rPr lang="en-US" altLang="en-US" sz="2800" b="1" dirty="0" smtClean="0">
                <a:latin typeface="Calibri" pitchFamily="34" charset="0"/>
              </a:rPr>
              <a:t>Transitive inference</a:t>
            </a:r>
            <a:r>
              <a:rPr lang="en-US" altLang="en-US" sz="2800" dirty="0" smtClean="0">
                <a:latin typeface="Calibri" pitchFamily="34" charset="0"/>
              </a:rPr>
              <a:t>: Understanding the relationship between two objects.</a:t>
            </a:r>
          </a:p>
          <a:p>
            <a:pPr lvl="2" eaLnBrk="1" hangingPunct="1">
              <a:lnSpc>
                <a:spcPct val="90000"/>
              </a:lnSpc>
            </a:pPr>
            <a:r>
              <a:rPr lang="en-US" altLang="en-US" sz="2800" dirty="0" smtClean="0">
                <a:latin typeface="Calibri" pitchFamily="34" charset="0"/>
              </a:rPr>
              <a:t>By knowing the relationship of each to a third object</a:t>
            </a:r>
          </a:p>
          <a:p>
            <a:pPr lvl="1" eaLnBrk="1" hangingPunct="1">
              <a:lnSpc>
                <a:spcPct val="90000"/>
              </a:lnSpc>
            </a:pPr>
            <a:r>
              <a:rPr lang="en-US" altLang="en-US" sz="2800" b="1" dirty="0" smtClean="0">
                <a:latin typeface="Calibri" pitchFamily="34" charset="0"/>
              </a:rPr>
              <a:t>Class inclusion</a:t>
            </a:r>
            <a:r>
              <a:rPr lang="en-US" altLang="en-US" sz="2800" dirty="0" smtClean="0">
                <a:latin typeface="Calibri" pitchFamily="34" charset="0"/>
              </a:rPr>
              <a:t>: Understanding the relationship between a whole and its parts.</a:t>
            </a:r>
          </a:p>
        </p:txBody>
      </p:sp>
    </p:spTree>
    <p:extLst>
      <p:ext uri="{BB962C8B-B14F-4D97-AF65-F5344CB8AC3E}">
        <p14:creationId xmlns:p14="http://schemas.microsoft.com/office/powerpoint/2010/main" val="22553374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ＭＳ Ｐゴシック" pitchFamily="34" charset="-128"/>
              </a:defRPr>
            </a:lvl1pPr>
            <a:lvl2pPr marL="742950" indent="-285750" eaLnBrk="0" hangingPunct="0">
              <a:defRPr sz="2400">
                <a:solidFill>
                  <a:schemeClr val="tx1"/>
                </a:solidFill>
                <a:latin typeface="Calibri" pitchFamily="34" charset="0"/>
                <a:ea typeface="ＭＳ Ｐゴシック" pitchFamily="34" charset="-128"/>
              </a:defRPr>
            </a:lvl2pPr>
            <a:lvl3pPr marL="1143000" indent="-228600" eaLnBrk="0" hangingPunct="0">
              <a:defRPr sz="2400">
                <a:solidFill>
                  <a:schemeClr val="tx1"/>
                </a:solidFill>
                <a:latin typeface="Calibri" pitchFamily="34" charset="0"/>
                <a:ea typeface="ＭＳ Ｐゴシック" pitchFamily="34" charset="-128"/>
              </a:defRPr>
            </a:lvl3pPr>
            <a:lvl4pPr marL="1600200" indent="-228600" eaLnBrk="0" hangingPunct="0">
              <a:defRPr sz="2400">
                <a:solidFill>
                  <a:schemeClr val="tx1"/>
                </a:solidFill>
                <a:latin typeface="Calibri" pitchFamily="34" charset="0"/>
                <a:ea typeface="ＭＳ Ｐゴシック" pitchFamily="34" charset="-128"/>
              </a:defRPr>
            </a:lvl4pPr>
            <a:lvl5pPr marL="2057400" indent="-228600" eaLnBrk="0" hangingPunct="0">
              <a:defRPr sz="2400">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9pPr>
          </a:lstStyle>
          <a:p>
            <a:pPr eaLnBrk="1" hangingPunct="1"/>
            <a:r>
              <a:rPr lang="en-US" altLang="en-US" sz="1200">
                <a:latin typeface="Times New Roman" pitchFamily="18" charset="0"/>
              </a:rPr>
              <a:t>13-</a:t>
            </a:r>
            <a:fld id="{C1BF19FF-827D-4C4B-9FFD-CE7C6799D538}" type="slidenum">
              <a:rPr lang="en-US" altLang="en-US" sz="1200">
                <a:latin typeface="Times New Roman" pitchFamily="18" charset="0"/>
              </a:rPr>
              <a:pPr eaLnBrk="1" hangingPunct="1"/>
              <a:t>17</a:t>
            </a:fld>
            <a:endParaRPr lang="en-US" altLang="en-US" sz="1200">
              <a:latin typeface="Times New Roman" pitchFamily="18" charset="0"/>
            </a:endParaRPr>
          </a:p>
        </p:txBody>
      </p:sp>
      <p:sp>
        <p:nvSpPr>
          <p:cNvPr id="12290" name="Title 1"/>
          <p:cNvSpPr>
            <a:spLocks noGrp="1"/>
          </p:cNvSpPr>
          <p:nvPr>
            <p:ph type="title"/>
          </p:nvPr>
        </p:nvSpPr>
        <p:spPr>
          <a:xfrm>
            <a:off x="417513" y="274638"/>
            <a:ext cx="8497887" cy="1173162"/>
          </a:xfrm>
          <a:ln>
            <a:miter lim="800000"/>
            <a:headEnd/>
            <a:tailEnd/>
          </a:ln>
        </p:spPr>
        <p:txBody>
          <a:bodyPr/>
          <a:lstStyle/>
          <a:p>
            <a:pPr eaLnBrk="1" hangingPunct="1"/>
            <a:r>
              <a:rPr lang="en-US" altLang="en-US" smtClean="0"/>
              <a:t>Cognitive Advances</a:t>
            </a:r>
          </a:p>
        </p:txBody>
      </p:sp>
      <p:sp>
        <p:nvSpPr>
          <p:cNvPr id="3" name="Content Placeholder 2"/>
          <p:cNvSpPr>
            <a:spLocks noGrp="1"/>
          </p:cNvSpPr>
          <p:nvPr>
            <p:ph idx="1"/>
          </p:nvPr>
        </p:nvSpPr>
        <p:spPr>
          <a:xfrm>
            <a:off x="403225" y="1600200"/>
            <a:ext cx="8512175" cy="4876800"/>
          </a:xfrm>
          <a:ln>
            <a:miter lim="800000"/>
            <a:headEnd/>
            <a:tailEnd/>
          </a:ln>
        </p:spPr>
        <p:txBody>
          <a:bodyPr/>
          <a:lstStyle/>
          <a:p>
            <a:pPr eaLnBrk="1" hangingPunct="1">
              <a:lnSpc>
                <a:spcPct val="90000"/>
              </a:lnSpc>
            </a:pPr>
            <a:r>
              <a:rPr lang="en-US" altLang="en-US" b="1" dirty="0" smtClean="0">
                <a:latin typeface="Calibri" pitchFamily="34" charset="0"/>
              </a:rPr>
              <a:t>Conservation</a:t>
            </a:r>
          </a:p>
          <a:p>
            <a:pPr lvl="1" eaLnBrk="1" hangingPunct="1">
              <a:lnSpc>
                <a:spcPct val="90000"/>
              </a:lnSpc>
            </a:pPr>
            <a:r>
              <a:rPr lang="en-US" altLang="en-US" sz="2800" dirty="0" smtClean="0">
                <a:latin typeface="Calibri" pitchFamily="34" charset="0"/>
              </a:rPr>
              <a:t>Primary achievements in this stage</a:t>
            </a:r>
          </a:p>
          <a:p>
            <a:pPr lvl="2" eaLnBrk="1" hangingPunct="1">
              <a:spcBef>
                <a:spcPts val="0"/>
              </a:spcBef>
              <a:spcAft>
                <a:spcPts val="600"/>
              </a:spcAft>
            </a:pPr>
            <a:r>
              <a:rPr lang="en-US" altLang="en-US" sz="2800" dirty="0" smtClean="0">
                <a:latin typeface="Calibri" pitchFamily="34" charset="0"/>
              </a:rPr>
              <a:t>Principle of identity</a:t>
            </a:r>
          </a:p>
          <a:p>
            <a:pPr lvl="2" eaLnBrk="1" hangingPunct="1">
              <a:spcBef>
                <a:spcPts val="0"/>
              </a:spcBef>
              <a:spcAft>
                <a:spcPts val="600"/>
              </a:spcAft>
            </a:pPr>
            <a:r>
              <a:rPr lang="en-US" altLang="en-US" sz="2800" dirty="0" smtClean="0">
                <a:latin typeface="Calibri" pitchFamily="34" charset="0"/>
              </a:rPr>
              <a:t>Principle of reversibility</a:t>
            </a:r>
          </a:p>
          <a:p>
            <a:pPr lvl="2" eaLnBrk="1" hangingPunct="1">
              <a:spcBef>
                <a:spcPts val="0"/>
              </a:spcBef>
              <a:spcAft>
                <a:spcPts val="600"/>
              </a:spcAft>
            </a:pPr>
            <a:r>
              <a:rPr lang="en-US" altLang="en-US" sz="2800" dirty="0" smtClean="0">
                <a:latin typeface="Calibri" pitchFamily="34" charset="0"/>
              </a:rPr>
              <a:t>Decenter</a:t>
            </a:r>
          </a:p>
          <a:p>
            <a:pPr lvl="1" eaLnBrk="1" hangingPunct="1">
              <a:lnSpc>
                <a:spcPct val="90000"/>
              </a:lnSpc>
            </a:pPr>
            <a:r>
              <a:rPr lang="en-US" altLang="en-US" sz="2800" b="1" dirty="0" smtClean="0">
                <a:latin typeface="Calibri" pitchFamily="34" charset="0"/>
              </a:rPr>
              <a:t>Horizontal </a:t>
            </a:r>
            <a:r>
              <a:rPr lang="en-US" altLang="en-US" sz="2800" b="1" dirty="0" err="1" smtClean="0">
                <a:latin typeface="Calibri" pitchFamily="34" charset="0"/>
              </a:rPr>
              <a:t>d</a:t>
            </a:r>
            <a:r>
              <a:rPr lang="en-US" altLang="en-US" sz="2800" b="1" dirty="0" err="1" smtClean="0">
                <a:latin typeface="Calibri" pitchFamily="34" charset="0"/>
                <a:cs typeface="Times New Roman" pitchFamily="18" charset="0"/>
              </a:rPr>
              <a:t>é</a:t>
            </a:r>
            <a:r>
              <a:rPr lang="en-US" altLang="en-US" sz="2800" b="1" dirty="0" err="1" smtClean="0">
                <a:latin typeface="Calibri" pitchFamily="34" charset="0"/>
              </a:rPr>
              <a:t>calage</a:t>
            </a:r>
            <a:r>
              <a:rPr lang="en-US" altLang="en-US" sz="2800" dirty="0" smtClean="0">
                <a:latin typeface="Calibri" pitchFamily="34" charset="0"/>
              </a:rPr>
              <a:t>: Inability to transfer learning about one type of conservation to other types.</a:t>
            </a:r>
          </a:p>
          <a:p>
            <a:pPr lvl="2" eaLnBrk="1" hangingPunct="1">
              <a:lnSpc>
                <a:spcPct val="90000"/>
              </a:lnSpc>
            </a:pPr>
            <a:r>
              <a:rPr lang="en-US" altLang="en-US" sz="2800" dirty="0" smtClean="0">
                <a:latin typeface="Calibri" pitchFamily="34" charset="0"/>
              </a:rPr>
              <a:t>Causes a child to master different types of conservation tasks at different ages.</a:t>
            </a:r>
            <a:endParaRPr lang="en-US" altLang="en-US" sz="9600" dirty="0" smtClean="0">
              <a:latin typeface="Calibri" pitchFamily="34" charset="0"/>
            </a:endParaRPr>
          </a:p>
          <a:p>
            <a:pPr eaLnBrk="1" hangingPunct="1">
              <a:lnSpc>
                <a:spcPct val="90000"/>
              </a:lnSpc>
            </a:pPr>
            <a:endParaRPr lang="en-US" altLang="en-US" dirty="0" smtClean="0">
              <a:latin typeface="Calibri" pitchFamily="34" charset="0"/>
            </a:endParaRPr>
          </a:p>
        </p:txBody>
      </p:sp>
    </p:spTree>
    <p:extLst>
      <p:ext uri="{BB962C8B-B14F-4D97-AF65-F5344CB8AC3E}">
        <p14:creationId xmlns:p14="http://schemas.microsoft.com/office/powerpoint/2010/main" val="19024996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ＭＳ Ｐゴシック" pitchFamily="34" charset="-128"/>
              </a:defRPr>
            </a:lvl1pPr>
            <a:lvl2pPr marL="742950" indent="-285750" eaLnBrk="0" hangingPunct="0">
              <a:defRPr sz="2400">
                <a:solidFill>
                  <a:schemeClr val="tx1"/>
                </a:solidFill>
                <a:latin typeface="Calibri" pitchFamily="34" charset="0"/>
                <a:ea typeface="ＭＳ Ｐゴシック" pitchFamily="34" charset="-128"/>
              </a:defRPr>
            </a:lvl2pPr>
            <a:lvl3pPr marL="1143000" indent="-228600" eaLnBrk="0" hangingPunct="0">
              <a:defRPr sz="2400">
                <a:solidFill>
                  <a:schemeClr val="tx1"/>
                </a:solidFill>
                <a:latin typeface="Calibri" pitchFamily="34" charset="0"/>
                <a:ea typeface="ＭＳ Ｐゴシック" pitchFamily="34" charset="-128"/>
              </a:defRPr>
            </a:lvl3pPr>
            <a:lvl4pPr marL="1600200" indent="-228600" eaLnBrk="0" hangingPunct="0">
              <a:defRPr sz="2400">
                <a:solidFill>
                  <a:schemeClr val="tx1"/>
                </a:solidFill>
                <a:latin typeface="Calibri" pitchFamily="34" charset="0"/>
                <a:ea typeface="ＭＳ Ｐゴシック" pitchFamily="34" charset="-128"/>
              </a:defRPr>
            </a:lvl4pPr>
            <a:lvl5pPr marL="2057400" indent="-228600" eaLnBrk="0" hangingPunct="0">
              <a:defRPr sz="2400">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9pPr>
          </a:lstStyle>
          <a:p>
            <a:pPr eaLnBrk="1" hangingPunct="1"/>
            <a:r>
              <a:rPr lang="en-US" altLang="en-US" sz="1200">
                <a:latin typeface="Times New Roman" pitchFamily="18" charset="0"/>
              </a:rPr>
              <a:t>13-</a:t>
            </a:r>
            <a:fld id="{02A0F76C-5CBB-46A3-B27E-EB3C069E6CD3}" type="slidenum">
              <a:rPr lang="en-US" altLang="en-US" sz="1200">
                <a:latin typeface="Times New Roman" pitchFamily="18" charset="0"/>
              </a:rPr>
              <a:pPr eaLnBrk="1" hangingPunct="1"/>
              <a:t>18</a:t>
            </a:fld>
            <a:endParaRPr lang="en-US" altLang="en-US" sz="1200">
              <a:latin typeface="Times New Roman" pitchFamily="18" charset="0"/>
            </a:endParaRPr>
          </a:p>
        </p:txBody>
      </p:sp>
      <p:sp>
        <p:nvSpPr>
          <p:cNvPr id="11266" name="Title 1"/>
          <p:cNvSpPr>
            <a:spLocks noGrp="1"/>
          </p:cNvSpPr>
          <p:nvPr>
            <p:ph type="title"/>
          </p:nvPr>
        </p:nvSpPr>
        <p:spPr>
          <a:xfrm>
            <a:off x="417513" y="274638"/>
            <a:ext cx="8497887" cy="1173162"/>
          </a:xfrm>
          <a:ln>
            <a:miter lim="800000"/>
            <a:headEnd/>
            <a:tailEnd/>
          </a:ln>
        </p:spPr>
        <p:txBody>
          <a:bodyPr/>
          <a:lstStyle/>
          <a:p>
            <a:pPr eaLnBrk="1" hangingPunct="1"/>
            <a:r>
              <a:rPr lang="en-US" altLang="en-US" smtClean="0"/>
              <a:t>Cognitive Advances</a:t>
            </a:r>
          </a:p>
        </p:txBody>
      </p:sp>
      <p:sp>
        <p:nvSpPr>
          <p:cNvPr id="3" name="Content Placeholder 2"/>
          <p:cNvSpPr>
            <a:spLocks noGrp="1"/>
          </p:cNvSpPr>
          <p:nvPr>
            <p:ph idx="1"/>
          </p:nvPr>
        </p:nvSpPr>
        <p:spPr>
          <a:xfrm>
            <a:off x="403225" y="1600200"/>
            <a:ext cx="8512175" cy="4876800"/>
          </a:xfrm>
          <a:ln>
            <a:miter lim="800000"/>
            <a:headEnd/>
            <a:tailEnd/>
          </a:ln>
        </p:spPr>
        <p:txBody>
          <a:bodyPr/>
          <a:lstStyle/>
          <a:p>
            <a:pPr eaLnBrk="1" hangingPunct="1"/>
            <a:r>
              <a:rPr lang="en-US" altLang="en-US" b="1" smtClean="0">
                <a:latin typeface="Calibri" pitchFamily="34" charset="0"/>
              </a:rPr>
              <a:t>Inductive reasoning</a:t>
            </a:r>
            <a:r>
              <a:rPr lang="en-US" altLang="en-US" smtClean="0">
                <a:latin typeface="Calibri" pitchFamily="34" charset="0"/>
              </a:rPr>
              <a:t>: Logical reasoning that moves from particular observations about members of a class to a general conclusion about that class.</a:t>
            </a:r>
          </a:p>
          <a:p>
            <a:pPr eaLnBrk="1" hangingPunct="1"/>
            <a:r>
              <a:rPr lang="en-US" altLang="en-US" b="1" smtClean="0">
                <a:latin typeface="Calibri" pitchFamily="34" charset="0"/>
              </a:rPr>
              <a:t>Deductive reasoning</a:t>
            </a:r>
            <a:r>
              <a:rPr lang="en-US" altLang="en-US" smtClean="0">
                <a:latin typeface="Calibri" pitchFamily="34" charset="0"/>
              </a:rPr>
              <a:t>: Logical reasoning that moves from a general premise about a class to a conclusion about a particular member or members of the class.</a:t>
            </a:r>
          </a:p>
          <a:p>
            <a:pPr eaLnBrk="1" hangingPunct="1"/>
            <a:endParaRPr lang="en-US" altLang="en-US" smtClean="0">
              <a:latin typeface="Calibri" pitchFamily="34" charset="0"/>
            </a:endParaRPr>
          </a:p>
        </p:txBody>
      </p:sp>
    </p:spTree>
    <p:extLst>
      <p:ext uri="{BB962C8B-B14F-4D97-AF65-F5344CB8AC3E}">
        <p14:creationId xmlns:p14="http://schemas.microsoft.com/office/powerpoint/2010/main" val="10875688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ＭＳ Ｐゴシック" pitchFamily="34" charset="-128"/>
              </a:defRPr>
            </a:lvl1pPr>
            <a:lvl2pPr marL="742950" indent="-285750" eaLnBrk="0" hangingPunct="0">
              <a:defRPr sz="2400">
                <a:solidFill>
                  <a:schemeClr val="tx1"/>
                </a:solidFill>
                <a:latin typeface="Calibri" pitchFamily="34" charset="0"/>
                <a:ea typeface="ＭＳ Ｐゴシック" pitchFamily="34" charset="-128"/>
              </a:defRPr>
            </a:lvl2pPr>
            <a:lvl3pPr marL="1143000" indent="-228600" eaLnBrk="0" hangingPunct="0">
              <a:defRPr sz="2400">
                <a:solidFill>
                  <a:schemeClr val="tx1"/>
                </a:solidFill>
                <a:latin typeface="Calibri" pitchFamily="34" charset="0"/>
                <a:ea typeface="ＭＳ Ｐゴシック" pitchFamily="34" charset="-128"/>
              </a:defRPr>
            </a:lvl3pPr>
            <a:lvl4pPr marL="1600200" indent="-228600" eaLnBrk="0" hangingPunct="0">
              <a:defRPr sz="2400">
                <a:solidFill>
                  <a:schemeClr val="tx1"/>
                </a:solidFill>
                <a:latin typeface="Calibri" pitchFamily="34" charset="0"/>
                <a:ea typeface="ＭＳ Ｐゴシック" pitchFamily="34" charset="-128"/>
              </a:defRPr>
            </a:lvl4pPr>
            <a:lvl5pPr marL="2057400" indent="-228600" eaLnBrk="0" hangingPunct="0">
              <a:defRPr sz="2400">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9pPr>
          </a:lstStyle>
          <a:p>
            <a:pPr eaLnBrk="1" hangingPunct="1"/>
            <a:r>
              <a:rPr lang="en-US" altLang="en-US" sz="1200">
                <a:latin typeface="Times New Roman" pitchFamily="18" charset="0"/>
              </a:rPr>
              <a:t>13-</a:t>
            </a:r>
            <a:fld id="{2F28ACDE-DC20-47C3-BE53-3C2880B921F8}" type="slidenum">
              <a:rPr lang="en-US" altLang="en-US" sz="1200">
                <a:latin typeface="Times New Roman" pitchFamily="18" charset="0"/>
              </a:rPr>
              <a:pPr eaLnBrk="1" hangingPunct="1"/>
              <a:t>19</a:t>
            </a:fld>
            <a:endParaRPr lang="en-US" altLang="en-US" sz="1200">
              <a:latin typeface="Times New Roman" pitchFamily="18" charset="0"/>
            </a:endParaRPr>
          </a:p>
        </p:txBody>
      </p:sp>
      <p:sp>
        <p:nvSpPr>
          <p:cNvPr id="13314" name="Title 1"/>
          <p:cNvSpPr>
            <a:spLocks noGrp="1"/>
          </p:cNvSpPr>
          <p:nvPr>
            <p:ph type="title"/>
          </p:nvPr>
        </p:nvSpPr>
        <p:spPr>
          <a:xfrm>
            <a:off x="417513" y="274638"/>
            <a:ext cx="8497887" cy="1173162"/>
          </a:xfrm>
          <a:ln>
            <a:miter lim="800000"/>
            <a:headEnd/>
            <a:tailEnd/>
          </a:ln>
        </p:spPr>
        <p:txBody>
          <a:bodyPr/>
          <a:lstStyle/>
          <a:p>
            <a:pPr eaLnBrk="1" hangingPunct="1"/>
            <a:r>
              <a:rPr lang="en-US" altLang="en-US" smtClean="0"/>
              <a:t>Cognitive Advances</a:t>
            </a:r>
          </a:p>
        </p:txBody>
      </p:sp>
      <p:sp>
        <p:nvSpPr>
          <p:cNvPr id="3" name="Content Placeholder 2"/>
          <p:cNvSpPr>
            <a:spLocks noGrp="1"/>
          </p:cNvSpPr>
          <p:nvPr>
            <p:ph idx="1"/>
          </p:nvPr>
        </p:nvSpPr>
        <p:spPr>
          <a:xfrm>
            <a:off x="403225" y="1600200"/>
            <a:ext cx="8512175" cy="4876800"/>
          </a:xfrm>
          <a:ln>
            <a:miter lim="800000"/>
            <a:headEnd/>
            <a:tailEnd/>
          </a:ln>
        </p:spPr>
        <p:txBody>
          <a:bodyPr/>
          <a:lstStyle/>
          <a:p>
            <a:pPr eaLnBrk="1" hangingPunct="1">
              <a:spcBef>
                <a:spcPts val="0"/>
              </a:spcBef>
              <a:spcAft>
                <a:spcPts val="600"/>
              </a:spcAft>
            </a:pPr>
            <a:r>
              <a:rPr lang="en-US" altLang="en-US" dirty="0" smtClean="0">
                <a:latin typeface="Calibri" pitchFamily="34" charset="0"/>
              </a:rPr>
              <a:t>Number and mathematics</a:t>
            </a:r>
          </a:p>
          <a:p>
            <a:pPr lvl="1" eaLnBrk="1" hangingPunct="1">
              <a:spcBef>
                <a:spcPts val="0"/>
              </a:spcBef>
              <a:spcAft>
                <a:spcPts val="600"/>
              </a:spcAft>
            </a:pPr>
            <a:r>
              <a:rPr lang="en-US" altLang="en-US" dirty="0" smtClean="0">
                <a:latin typeface="Calibri" pitchFamily="34" charset="0"/>
              </a:rPr>
              <a:t>By age 6 or 7 many children can count mentally.</a:t>
            </a:r>
          </a:p>
          <a:p>
            <a:pPr lvl="1" eaLnBrk="1" hangingPunct="1">
              <a:spcBef>
                <a:spcPts val="0"/>
              </a:spcBef>
              <a:spcAft>
                <a:spcPts val="600"/>
              </a:spcAft>
            </a:pPr>
            <a:r>
              <a:rPr lang="en-US" altLang="en-US" dirty="0" smtClean="0">
                <a:latin typeface="Calibri" pitchFamily="34" charset="0"/>
              </a:rPr>
              <a:t>There are different routes toward learning.</a:t>
            </a:r>
          </a:p>
          <a:p>
            <a:pPr lvl="2" eaLnBrk="1" hangingPunct="1">
              <a:spcBef>
                <a:spcPts val="0"/>
              </a:spcBef>
              <a:spcAft>
                <a:spcPts val="600"/>
              </a:spcAft>
            </a:pPr>
            <a:r>
              <a:rPr lang="en-US" altLang="en-US" dirty="0" smtClean="0">
                <a:latin typeface="Calibri" pitchFamily="34" charset="0"/>
              </a:rPr>
              <a:t>Need to be learned in a culture</a:t>
            </a:r>
          </a:p>
          <a:p>
            <a:pPr lvl="1" eaLnBrk="1" hangingPunct="1">
              <a:spcBef>
                <a:spcPts val="0"/>
              </a:spcBef>
              <a:spcAft>
                <a:spcPts val="600"/>
              </a:spcAft>
            </a:pPr>
            <a:r>
              <a:rPr lang="en-US" altLang="en-US" dirty="0" smtClean="0">
                <a:latin typeface="Calibri" pitchFamily="34" charset="0"/>
              </a:rPr>
              <a:t>Intuitive understanding of fractions exists by age 4.</a:t>
            </a:r>
          </a:p>
          <a:p>
            <a:pPr lvl="1" eaLnBrk="1" hangingPunct="1">
              <a:spcBef>
                <a:spcPts val="0"/>
              </a:spcBef>
              <a:spcAft>
                <a:spcPts val="600"/>
              </a:spcAft>
            </a:pPr>
            <a:r>
              <a:rPr lang="en-US" altLang="en-US" dirty="0" smtClean="0">
                <a:latin typeface="Calibri" pitchFamily="34" charset="0"/>
              </a:rPr>
              <a:t>Ability to estimate progresses with age</a:t>
            </a:r>
          </a:p>
          <a:p>
            <a:pPr lvl="2" eaLnBrk="1" hangingPunct="1">
              <a:spcBef>
                <a:spcPts val="0"/>
              </a:spcBef>
              <a:spcAft>
                <a:spcPts val="600"/>
              </a:spcAft>
            </a:pPr>
            <a:r>
              <a:rPr lang="en-US" altLang="en-US" dirty="0" smtClean="0">
                <a:latin typeface="Calibri" pitchFamily="34" charset="0"/>
              </a:rPr>
              <a:t>Number line estimation</a:t>
            </a:r>
          </a:p>
          <a:p>
            <a:pPr lvl="2" eaLnBrk="1" hangingPunct="1">
              <a:spcBef>
                <a:spcPts val="0"/>
              </a:spcBef>
              <a:spcAft>
                <a:spcPts val="600"/>
              </a:spcAft>
            </a:pPr>
            <a:r>
              <a:rPr lang="en-US" altLang="en-US" dirty="0" smtClean="0">
                <a:latin typeface="Calibri" pitchFamily="34" charset="0"/>
              </a:rPr>
              <a:t>Computational estimation</a:t>
            </a:r>
          </a:p>
          <a:p>
            <a:pPr lvl="2" eaLnBrk="1" hangingPunct="1">
              <a:spcBef>
                <a:spcPts val="0"/>
              </a:spcBef>
              <a:spcAft>
                <a:spcPts val="600"/>
              </a:spcAft>
            </a:pPr>
            <a:r>
              <a:rPr lang="en-US" altLang="en-US" dirty="0" err="1" smtClean="0">
                <a:latin typeface="Calibri" pitchFamily="34" charset="0"/>
              </a:rPr>
              <a:t>Numerosity</a:t>
            </a:r>
            <a:r>
              <a:rPr lang="en-US" altLang="en-US" dirty="0" smtClean="0">
                <a:latin typeface="Calibri" pitchFamily="34" charset="0"/>
              </a:rPr>
              <a:t> estimation</a:t>
            </a:r>
          </a:p>
          <a:p>
            <a:pPr lvl="2" eaLnBrk="1" hangingPunct="1">
              <a:spcBef>
                <a:spcPts val="0"/>
              </a:spcBef>
              <a:spcAft>
                <a:spcPts val="600"/>
              </a:spcAft>
            </a:pPr>
            <a:r>
              <a:rPr lang="en-US" altLang="en-US" dirty="0" smtClean="0">
                <a:latin typeface="Calibri" pitchFamily="34" charset="0"/>
              </a:rPr>
              <a:t>Measurement estimation</a:t>
            </a:r>
          </a:p>
        </p:txBody>
      </p:sp>
    </p:spTree>
    <p:extLst>
      <p:ext uri="{BB962C8B-B14F-4D97-AF65-F5344CB8AC3E}">
        <p14:creationId xmlns:p14="http://schemas.microsoft.com/office/powerpoint/2010/main" val="31100446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2514600"/>
            <a:ext cx="8497265" cy="1173162"/>
          </a:xfrm>
        </p:spPr>
        <p:txBody>
          <a:bodyPr/>
          <a:lstStyle/>
          <a:p>
            <a:pPr algn="ctr" eaLnBrk="1" hangingPunct="1"/>
            <a:r>
              <a:rPr lang="en-US" dirty="0" smtClean="0">
                <a:solidFill>
                  <a:schemeClr val="tx1"/>
                </a:solidFill>
                <a:latin typeface="Times New Roman" pitchFamily="18" charset="0"/>
                <a:cs typeface="Times New Roman" pitchFamily="18" charset="0"/>
              </a:rPr>
              <a:t>Jean Piaget’s </a:t>
            </a:r>
            <a:br>
              <a:rPr lang="en-US" dirty="0" smtClean="0">
                <a:solidFill>
                  <a:schemeClr val="tx1"/>
                </a:solidFill>
                <a:latin typeface="Times New Roman" pitchFamily="18" charset="0"/>
                <a:cs typeface="Times New Roman" pitchFamily="18" charset="0"/>
              </a:rPr>
            </a:br>
            <a:r>
              <a:rPr lang="en-US" dirty="0" smtClean="0">
                <a:solidFill>
                  <a:schemeClr val="tx1"/>
                </a:solidFill>
                <a:latin typeface="Times New Roman" pitchFamily="18" charset="0"/>
                <a:cs typeface="Times New Roman" pitchFamily="18" charset="0"/>
              </a:rPr>
              <a:t>Preoperational Stage</a:t>
            </a:r>
            <a:br>
              <a:rPr lang="en-US" dirty="0" smtClean="0">
                <a:solidFill>
                  <a:schemeClr val="tx1"/>
                </a:solidFill>
                <a:latin typeface="Times New Roman" pitchFamily="18" charset="0"/>
                <a:cs typeface="Times New Roman" pitchFamily="18" charset="0"/>
              </a:rPr>
            </a:br>
            <a:r>
              <a:rPr lang="en-US" dirty="0">
                <a:solidFill>
                  <a:schemeClr val="tx1"/>
                </a:solidFill>
                <a:latin typeface="Times New Roman" pitchFamily="18" charset="0"/>
                <a:cs typeface="Times New Roman" pitchFamily="18" charset="0"/>
              </a:rPr>
              <a:t/>
            </a:r>
            <a:br>
              <a:rPr lang="en-US" dirty="0">
                <a:solidFill>
                  <a:schemeClr val="tx1"/>
                </a:solidFill>
                <a:latin typeface="Times New Roman" pitchFamily="18" charset="0"/>
                <a:cs typeface="Times New Roman" pitchFamily="18" charset="0"/>
              </a:rPr>
            </a:br>
            <a:r>
              <a:rPr lang="en-US" sz="3600" dirty="0" smtClean="0">
                <a:solidFill>
                  <a:schemeClr val="tx1"/>
                </a:solidFill>
                <a:latin typeface="Times New Roman" pitchFamily="18" charset="0"/>
                <a:cs typeface="Times New Roman" pitchFamily="18" charset="0"/>
              </a:rPr>
              <a:t>2-7 years old</a:t>
            </a:r>
          </a:p>
        </p:txBody>
      </p:sp>
    </p:spTree>
    <p:extLst>
      <p:ext uri="{BB962C8B-B14F-4D97-AF65-F5344CB8AC3E}">
        <p14:creationId xmlns:p14="http://schemas.microsoft.com/office/powerpoint/2010/main" val="30106480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ＭＳ Ｐゴシック" pitchFamily="34" charset="-128"/>
              </a:defRPr>
            </a:lvl1pPr>
            <a:lvl2pPr marL="742950" indent="-285750" eaLnBrk="0" hangingPunct="0">
              <a:defRPr sz="2400">
                <a:solidFill>
                  <a:schemeClr val="tx1"/>
                </a:solidFill>
                <a:latin typeface="Calibri" pitchFamily="34" charset="0"/>
                <a:ea typeface="ＭＳ Ｐゴシック" pitchFamily="34" charset="-128"/>
              </a:defRPr>
            </a:lvl2pPr>
            <a:lvl3pPr marL="1143000" indent="-228600" eaLnBrk="0" hangingPunct="0">
              <a:defRPr sz="2400">
                <a:solidFill>
                  <a:schemeClr val="tx1"/>
                </a:solidFill>
                <a:latin typeface="Calibri" pitchFamily="34" charset="0"/>
                <a:ea typeface="ＭＳ Ｐゴシック" pitchFamily="34" charset="-128"/>
              </a:defRPr>
            </a:lvl3pPr>
            <a:lvl4pPr marL="1600200" indent="-228600" eaLnBrk="0" hangingPunct="0">
              <a:defRPr sz="2400">
                <a:solidFill>
                  <a:schemeClr val="tx1"/>
                </a:solidFill>
                <a:latin typeface="Calibri" pitchFamily="34" charset="0"/>
                <a:ea typeface="ＭＳ Ｐゴシック" pitchFamily="34" charset="-128"/>
              </a:defRPr>
            </a:lvl4pPr>
            <a:lvl5pPr marL="2057400" indent="-228600" eaLnBrk="0" hangingPunct="0">
              <a:defRPr sz="2400">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9pPr>
          </a:lstStyle>
          <a:p>
            <a:pPr eaLnBrk="1" hangingPunct="1"/>
            <a:r>
              <a:rPr lang="en-US" altLang="en-US" sz="1200">
                <a:latin typeface="Times New Roman" pitchFamily="18" charset="0"/>
              </a:rPr>
              <a:t>13-</a:t>
            </a:r>
            <a:fld id="{C257DEFA-1563-4713-BB17-6807E42B4CF8}" type="slidenum">
              <a:rPr lang="en-US" altLang="en-US" sz="1200">
                <a:latin typeface="Times New Roman" pitchFamily="18" charset="0"/>
              </a:rPr>
              <a:pPr eaLnBrk="1" hangingPunct="1"/>
              <a:t>20</a:t>
            </a:fld>
            <a:endParaRPr lang="en-US" altLang="en-US" sz="1200">
              <a:latin typeface="Times New Roman" pitchFamily="18" charset="0"/>
            </a:endParaRPr>
          </a:p>
        </p:txBody>
      </p:sp>
      <p:pic>
        <p:nvPicPr>
          <p:cNvPr id="9219" name="Picture 5" descr="pap35430_t13_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70709"/>
            <a:ext cx="6858000" cy="6928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82229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2057400"/>
            <a:ext cx="8497265" cy="1173162"/>
          </a:xfrm>
        </p:spPr>
        <p:txBody>
          <a:bodyPr/>
          <a:lstStyle/>
          <a:p>
            <a:pPr algn="ctr" eaLnBrk="1" hangingPunct="1"/>
            <a:r>
              <a:rPr lang="en-US" dirty="0" smtClean="0">
                <a:solidFill>
                  <a:schemeClr val="tx1"/>
                </a:solidFill>
                <a:latin typeface="Times New Roman" pitchFamily="18" charset="0"/>
                <a:cs typeface="Times New Roman" pitchFamily="18" charset="0"/>
              </a:rPr>
              <a:t>Information</a:t>
            </a:r>
            <a:br>
              <a:rPr lang="en-US" dirty="0" smtClean="0">
                <a:solidFill>
                  <a:schemeClr val="tx1"/>
                </a:solidFill>
                <a:latin typeface="Times New Roman" pitchFamily="18" charset="0"/>
                <a:cs typeface="Times New Roman" pitchFamily="18" charset="0"/>
              </a:rPr>
            </a:br>
            <a:r>
              <a:rPr lang="en-US" dirty="0" smtClean="0">
                <a:solidFill>
                  <a:schemeClr val="tx1"/>
                </a:solidFill>
                <a:latin typeface="Times New Roman" pitchFamily="18" charset="0"/>
                <a:cs typeface="Times New Roman" pitchFamily="18" charset="0"/>
              </a:rPr>
              <a:t>Processing </a:t>
            </a:r>
            <a:br>
              <a:rPr lang="en-US" dirty="0" smtClean="0">
                <a:solidFill>
                  <a:schemeClr val="tx1"/>
                </a:solidFill>
                <a:latin typeface="Times New Roman" pitchFamily="18" charset="0"/>
                <a:cs typeface="Times New Roman" pitchFamily="18" charset="0"/>
              </a:rPr>
            </a:br>
            <a:r>
              <a:rPr lang="en-US" dirty="0" smtClean="0">
                <a:solidFill>
                  <a:schemeClr val="tx1"/>
                </a:solidFill>
                <a:latin typeface="Times New Roman" pitchFamily="18" charset="0"/>
                <a:cs typeface="Times New Roman" pitchFamily="18" charset="0"/>
              </a:rPr>
              <a:t>Theory</a:t>
            </a:r>
            <a:endParaRPr lang="en-US" sz="4000" dirty="0" smtClean="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24878734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17513" y="274638"/>
            <a:ext cx="8497887" cy="1173162"/>
          </a:xfrm>
          <a:ln>
            <a:miter lim="800000"/>
            <a:headEnd/>
            <a:tailEnd/>
          </a:ln>
        </p:spPr>
        <p:txBody>
          <a:bodyPr/>
          <a:lstStyle/>
          <a:p>
            <a:pPr eaLnBrk="1" hangingPunct="1"/>
            <a:r>
              <a:rPr lang="en-US" altLang="en-US" sz="3600" smtClean="0">
                <a:ea typeface="ＭＳ Ｐゴシック" pitchFamily="34" charset="-128"/>
              </a:rPr>
              <a:t>Information-Processing Approach: Memory Development</a:t>
            </a:r>
          </a:p>
        </p:txBody>
      </p:sp>
      <p:sp>
        <p:nvSpPr>
          <p:cNvPr id="3" name="Content Placeholder 2"/>
          <p:cNvSpPr>
            <a:spLocks noGrp="1"/>
          </p:cNvSpPr>
          <p:nvPr>
            <p:ph idx="1"/>
          </p:nvPr>
        </p:nvSpPr>
        <p:spPr>
          <a:xfrm>
            <a:off x="403225" y="1600200"/>
            <a:ext cx="8512175" cy="4876800"/>
          </a:xfrm>
          <a:ln>
            <a:miter lim="800000"/>
            <a:headEnd/>
            <a:tailEnd/>
          </a:ln>
        </p:spPr>
        <p:txBody>
          <a:bodyPr/>
          <a:lstStyle/>
          <a:p>
            <a:pPr eaLnBrk="1" hangingPunct="1"/>
            <a:r>
              <a:rPr lang="en-US" altLang="en-US" dirty="0" smtClean="0">
                <a:ea typeface="ＭＳ Ｐゴシック" pitchFamily="34" charset="-128"/>
              </a:rPr>
              <a:t>Basic processes and capacities</a:t>
            </a:r>
          </a:p>
          <a:p>
            <a:pPr lvl="1" eaLnBrk="1" hangingPunct="1"/>
            <a:r>
              <a:rPr lang="en-US" altLang="en-US" b="1" dirty="0" smtClean="0">
                <a:ea typeface="ＭＳ Ｐゴシック" pitchFamily="34" charset="-128"/>
              </a:rPr>
              <a:t>Encoding</a:t>
            </a:r>
            <a:r>
              <a:rPr lang="en-US" altLang="en-US" dirty="0" smtClean="0">
                <a:ea typeface="ＭＳ Ｐゴシック" pitchFamily="34" charset="-128"/>
              </a:rPr>
              <a:t>: Information is prepared for long-term storage and later retrieval.</a:t>
            </a:r>
          </a:p>
          <a:p>
            <a:pPr lvl="1" eaLnBrk="1" hangingPunct="1"/>
            <a:r>
              <a:rPr lang="en-US" altLang="en-US" b="1" dirty="0" smtClean="0">
                <a:ea typeface="ＭＳ Ｐゴシック" pitchFamily="34" charset="-128"/>
              </a:rPr>
              <a:t>Storage</a:t>
            </a:r>
            <a:r>
              <a:rPr lang="en-US" altLang="en-US" dirty="0" smtClean="0">
                <a:ea typeface="ＭＳ Ｐゴシック" pitchFamily="34" charset="-128"/>
              </a:rPr>
              <a:t>: Retention of information in memory for future use.</a:t>
            </a:r>
          </a:p>
          <a:p>
            <a:pPr lvl="1" eaLnBrk="1" hangingPunct="1"/>
            <a:r>
              <a:rPr lang="en-US" altLang="en-US" b="1" dirty="0" smtClean="0">
                <a:ea typeface="ＭＳ Ｐゴシック" pitchFamily="34" charset="-128"/>
              </a:rPr>
              <a:t>Retrieval</a:t>
            </a:r>
            <a:r>
              <a:rPr lang="en-US" altLang="en-US" dirty="0" smtClean="0">
                <a:ea typeface="ＭＳ Ｐゴシック" pitchFamily="34" charset="-128"/>
              </a:rPr>
              <a:t>: Information is accessed or recalled from memory storage</a:t>
            </a:r>
            <a:r>
              <a:rPr lang="en-US" altLang="en-US" dirty="0" smtClean="0">
                <a:ea typeface="ＭＳ Ｐゴシック" pitchFamily="34" charset="-128"/>
              </a:rPr>
              <a:t>.</a:t>
            </a:r>
            <a:endParaRPr lang="en-US" altLang="en-US" dirty="0" smtClean="0">
              <a:ea typeface="ＭＳ Ｐゴシック" pitchFamily="34" charset="-128"/>
            </a:endParaRPr>
          </a:p>
        </p:txBody>
      </p:sp>
      <p:sp>
        <p:nvSpPr>
          <p:cNvPr id="13315" name="Slide Number Placeholder 3"/>
          <p:cNvSpPr>
            <a:spLocks noGrp="1"/>
          </p:cNvSpPr>
          <p:nvPr>
            <p:ph type="sldNum" sz="quarter" idx="10"/>
          </p:nvPr>
        </p:nvSpPr>
        <p:spPr bwMode="auto">
          <a:xfrm>
            <a:off x="67818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200">
                <a:latin typeface="Calibri" pitchFamily="34" charset="0"/>
              </a:rPr>
              <a:t>10-</a:t>
            </a:r>
            <a:fld id="{52E4353A-40A7-46FA-B102-B82392E19F64}" type="slidenum">
              <a:rPr lang="en-US" altLang="en-US" sz="1200">
                <a:latin typeface="Calibri" pitchFamily="34" charset="0"/>
              </a:rPr>
              <a:pPr eaLnBrk="1" hangingPunct="1"/>
              <a:t>22</a:t>
            </a:fld>
            <a:endParaRPr lang="en-US" altLang="en-US" sz="120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a:xfrm>
            <a:off x="417513" y="274638"/>
            <a:ext cx="8497887" cy="1173162"/>
          </a:xfrm>
          <a:ln>
            <a:miter lim="800000"/>
            <a:headEnd/>
            <a:tailEnd/>
          </a:ln>
        </p:spPr>
        <p:txBody>
          <a:bodyPr/>
          <a:lstStyle/>
          <a:p>
            <a:pPr eaLnBrk="1" hangingPunct="1"/>
            <a:r>
              <a:rPr lang="en-US" altLang="en-US" sz="3600" smtClean="0">
                <a:ea typeface="ＭＳ Ｐゴシック" pitchFamily="34" charset="-128"/>
              </a:rPr>
              <a:t>Information-Processing Approach: Memory Development</a:t>
            </a:r>
          </a:p>
        </p:txBody>
      </p:sp>
      <p:sp>
        <p:nvSpPr>
          <p:cNvPr id="3" name="Content Placeholder 2"/>
          <p:cNvSpPr>
            <a:spLocks noGrp="1"/>
          </p:cNvSpPr>
          <p:nvPr>
            <p:ph idx="1"/>
          </p:nvPr>
        </p:nvSpPr>
        <p:spPr>
          <a:xfrm>
            <a:off x="403225" y="1600200"/>
            <a:ext cx="8512175" cy="4876800"/>
          </a:xfrm>
          <a:ln>
            <a:miter lim="800000"/>
            <a:headEnd/>
            <a:tailEnd/>
          </a:ln>
        </p:spPr>
        <p:txBody>
          <a:bodyPr/>
          <a:lstStyle/>
          <a:p>
            <a:pPr lvl="1" eaLnBrk="1" hangingPunct="1"/>
            <a:r>
              <a:rPr lang="en-US" altLang="en-US" b="1" dirty="0">
                <a:ea typeface="ＭＳ Ｐゴシック" pitchFamily="34" charset="-128"/>
              </a:rPr>
              <a:t>Sensory memory</a:t>
            </a:r>
            <a:r>
              <a:rPr lang="en-US" altLang="en-US" dirty="0">
                <a:ea typeface="ＭＳ Ｐゴシック" pitchFamily="34" charset="-128"/>
              </a:rPr>
              <a:t>: Initial, brief, temporary storage of sensory information</a:t>
            </a:r>
            <a:r>
              <a:rPr lang="en-US" altLang="en-US" dirty="0" smtClean="0">
                <a:ea typeface="ＭＳ Ｐゴシック" pitchFamily="34" charset="-128"/>
              </a:rPr>
              <a:t>.</a:t>
            </a:r>
            <a:endParaRPr lang="en-US" altLang="en-US" b="1" dirty="0" smtClean="0">
              <a:ea typeface="ＭＳ Ｐゴシック" pitchFamily="34" charset="-128"/>
            </a:endParaRPr>
          </a:p>
          <a:p>
            <a:pPr lvl="1" eaLnBrk="1" hangingPunct="1"/>
            <a:r>
              <a:rPr lang="en-US" altLang="en-US" b="1" dirty="0" smtClean="0">
                <a:ea typeface="ＭＳ Ｐゴシック" pitchFamily="34" charset="-128"/>
              </a:rPr>
              <a:t>Working </a:t>
            </a:r>
            <a:r>
              <a:rPr lang="en-US" altLang="en-US" b="1" dirty="0" smtClean="0">
                <a:ea typeface="ＭＳ Ｐゴシック" pitchFamily="34" charset="-128"/>
              </a:rPr>
              <a:t>memory</a:t>
            </a:r>
            <a:r>
              <a:rPr lang="en-US" altLang="en-US" dirty="0" smtClean="0">
                <a:ea typeface="ＭＳ Ｐゴシック" pitchFamily="34" charset="-128"/>
              </a:rPr>
              <a:t>: Short-term storage of information being actively processed.</a:t>
            </a:r>
          </a:p>
          <a:p>
            <a:pPr lvl="1" eaLnBrk="1" hangingPunct="1"/>
            <a:r>
              <a:rPr lang="en-US" altLang="en-US" b="1" dirty="0" smtClean="0">
                <a:ea typeface="ＭＳ Ｐゴシック" pitchFamily="34" charset="-128"/>
              </a:rPr>
              <a:t>Long-term </a:t>
            </a:r>
            <a:r>
              <a:rPr lang="en-US" altLang="en-US" b="1" dirty="0" smtClean="0">
                <a:ea typeface="ＭＳ Ｐゴシック" pitchFamily="34" charset="-128"/>
              </a:rPr>
              <a:t>memory</a:t>
            </a:r>
            <a:r>
              <a:rPr lang="en-US" altLang="en-US" dirty="0" smtClean="0">
                <a:ea typeface="ＭＳ Ｐゴシック" pitchFamily="34" charset="-128"/>
              </a:rPr>
              <a:t>: Storage of virtually unlimited capacity that holds information for long periods of </a:t>
            </a:r>
            <a:r>
              <a:rPr lang="en-US" altLang="en-US" dirty="0" smtClean="0">
                <a:ea typeface="ＭＳ Ｐゴシック" pitchFamily="34" charset="-128"/>
              </a:rPr>
              <a:t>time</a:t>
            </a:r>
          </a:p>
          <a:p>
            <a:pPr lvl="1" eaLnBrk="1" hangingPunct="1"/>
            <a:endParaRPr lang="en-US" altLang="en-US" b="1" dirty="0">
              <a:ea typeface="ＭＳ Ｐゴシック" pitchFamily="34" charset="-128"/>
            </a:endParaRPr>
          </a:p>
          <a:p>
            <a:pPr lvl="1" eaLnBrk="1" hangingPunct="1"/>
            <a:r>
              <a:rPr lang="en-US" altLang="en-US" b="1" dirty="0" smtClean="0">
                <a:ea typeface="ＭＳ Ｐゴシック" pitchFamily="34" charset="-128"/>
              </a:rPr>
              <a:t>Executive </a:t>
            </a:r>
            <a:r>
              <a:rPr lang="en-US" altLang="en-US" b="1" dirty="0">
                <a:ea typeface="ＭＳ Ｐゴシック" pitchFamily="34" charset="-128"/>
              </a:rPr>
              <a:t>function</a:t>
            </a:r>
            <a:r>
              <a:rPr lang="en-US" altLang="en-US" dirty="0">
                <a:ea typeface="ＭＳ Ｐゴシック" pitchFamily="34" charset="-128"/>
              </a:rPr>
              <a:t>: Conscious control of thoughts, emotions, and actions to accomplish goals or solve problems</a:t>
            </a:r>
            <a:r>
              <a:rPr lang="en-US" altLang="en-US" dirty="0" smtClean="0">
                <a:ea typeface="ＭＳ Ｐゴシック" pitchFamily="34" charset="-128"/>
              </a:rPr>
              <a:t>. Changes occur between 2 and 5.</a:t>
            </a:r>
            <a:endParaRPr lang="en-US" altLang="en-US" dirty="0">
              <a:ea typeface="ＭＳ Ｐゴシック" pitchFamily="34" charset="-128"/>
            </a:endParaRPr>
          </a:p>
          <a:p>
            <a:pPr lvl="1" eaLnBrk="1" hangingPunct="1"/>
            <a:endParaRPr lang="en-US" altLang="en-US" dirty="0" smtClean="0">
              <a:ea typeface="ＭＳ Ｐゴシック" pitchFamily="34" charset="-128"/>
            </a:endParaRPr>
          </a:p>
        </p:txBody>
      </p:sp>
      <p:sp>
        <p:nvSpPr>
          <p:cNvPr id="14339" name="Slide Number Placeholder 3"/>
          <p:cNvSpPr>
            <a:spLocks noGrp="1"/>
          </p:cNvSpPr>
          <p:nvPr>
            <p:ph type="sldNum" sz="quarter" idx="10"/>
          </p:nvPr>
        </p:nvSpPr>
        <p:spPr bwMode="auto">
          <a:xfrm>
            <a:off x="67818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200">
                <a:latin typeface="Calibri" pitchFamily="34" charset="0"/>
              </a:rPr>
              <a:t>10-</a:t>
            </a:r>
            <a:fld id="{47868EBD-9F21-45CB-B978-09E36E570A53}" type="slidenum">
              <a:rPr lang="en-US" altLang="en-US" sz="1200">
                <a:latin typeface="Calibri" pitchFamily="34" charset="0"/>
              </a:rPr>
              <a:pPr eaLnBrk="1" hangingPunct="1"/>
              <a:t>23</a:t>
            </a:fld>
            <a:endParaRPr lang="en-US" altLang="en-US" sz="120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ＭＳ Ｐゴシック" pitchFamily="34" charset="-128"/>
              </a:defRPr>
            </a:lvl1pPr>
            <a:lvl2pPr marL="742950" indent="-285750" eaLnBrk="0" hangingPunct="0">
              <a:defRPr sz="2400">
                <a:solidFill>
                  <a:schemeClr val="tx1"/>
                </a:solidFill>
                <a:latin typeface="Calibri" pitchFamily="34" charset="0"/>
                <a:ea typeface="ＭＳ Ｐゴシック" pitchFamily="34" charset="-128"/>
              </a:defRPr>
            </a:lvl2pPr>
            <a:lvl3pPr marL="1143000" indent="-228600" eaLnBrk="0" hangingPunct="0">
              <a:defRPr sz="2400">
                <a:solidFill>
                  <a:schemeClr val="tx1"/>
                </a:solidFill>
                <a:latin typeface="Calibri" pitchFamily="34" charset="0"/>
                <a:ea typeface="ＭＳ Ｐゴシック" pitchFamily="34" charset="-128"/>
              </a:defRPr>
            </a:lvl3pPr>
            <a:lvl4pPr marL="1600200" indent="-228600" eaLnBrk="0" hangingPunct="0">
              <a:defRPr sz="2400">
                <a:solidFill>
                  <a:schemeClr val="tx1"/>
                </a:solidFill>
                <a:latin typeface="Calibri" pitchFamily="34" charset="0"/>
                <a:ea typeface="ＭＳ Ｐゴシック" pitchFamily="34" charset="-128"/>
              </a:defRPr>
            </a:lvl4pPr>
            <a:lvl5pPr marL="2057400" indent="-228600" eaLnBrk="0" hangingPunct="0">
              <a:defRPr sz="2400">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9pPr>
          </a:lstStyle>
          <a:p>
            <a:pPr eaLnBrk="1" hangingPunct="1"/>
            <a:r>
              <a:rPr lang="en-US" altLang="en-US" sz="1200">
                <a:latin typeface="Times New Roman" pitchFamily="18" charset="0"/>
              </a:rPr>
              <a:t>13-</a:t>
            </a:r>
            <a:fld id="{467063CC-E43D-422F-8DCE-F2D1C6D8C34C}" type="slidenum">
              <a:rPr lang="en-US" altLang="en-US" sz="1200">
                <a:latin typeface="Times New Roman" pitchFamily="18" charset="0"/>
              </a:rPr>
              <a:pPr eaLnBrk="1" hangingPunct="1"/>
              <a:t>24</a:t>
            </a:fld>
            <a:endParaRPr lang="en-US" altLang="en-US" sz="1200">
              <a:latin typeface="Times New Roman" pitchFamily="18" charset="0"/>
            </a:endParaRPr>
          </a:p>
        </p:txBody>
      </p:sp>
      <p:sp>
        <p:nvSpPr>
          <p:cNvPr id="17410" name="Title 1"/>
          <p:cNvSpPr>
            <a:spLocks noGrp="1"/>
          </p:cNvSpPr>
          <p:nvPr>
            <p:ph type="title"/>
          </p:nvPr>
        </p:nvSpPr>
        <p:spPr>
          <a:xfrm>
            <a:off x="417513" y="274638"/>
            <a:ext cx="8497887" cy="1173162"/>
          </a:xfrm>
          <a:ln>
            <a:miter lim="800000"/>
            <a:headEnd/>
            <a:tailEnd/>
          </a:ln>
        </p:spPr>
        <p:txBody>
          <a:bodyPr/>
          <a:lstStyle/>
          <a:p>
            <a:pPr eaLnBrk="1" hangingPunct="1"/>
            <a:r>
              <a:rPr lang="en-US" altLang="en-US" sz="3600" smtClean="0"/>
              <a:t>Information-Processing Approach: Attention, Memory, and Planning</a:t>
            </a:r>
          </a:p>
        </p:txBody>
      </p:sp>
      <p:sp>
        <p:nvSpPr>
          <p:cNvPr id="17411" name="Content Placeholder 2"/>
          <p:cNvSpPr>
            <a:spLocks noGrp="1"/>
          </p:cNvSpPr>
          <p:nvPr>
            <p:ph idx="1"/>
          </p:nvPr>
        </p:nvSpPr>
        <p:spPr>
          <a:xfrm>
            <a:off x="403225" y="1600200"/>
            <a:ext cx="8512175" cy="4876800"/>
          </a:xfrm>
          <a:ln>
            <a:miter lim="800000"/>
            <a:headEnd/>
            <a:tailEnd/>
          </a:ln>
        </p:spPr>
        <p:txBody>
          <a:bodyPr/>
          <a:lstStyle/>
          <a:p>
            <a:pPr eaLnBrk="1" hangingPunct="1"/>
            <a:r>
              <a:rPr lang="en-US" altLang="en-US" dirty="0" smtClean="0">
                <a:latin typeface="Calibri" pitchFamily="34" charset="0"/>
              </a:rPr>
              <a:t>Executive functioning develops:</a:t>
            </a:r>
          </a:p>
          <a:p>
            <a:pPr lvl="1" eaLnBrk="1" hangingPunct="1"/>
            <a:r>
              <a:rPr lang="en-US" altLang="en-US" dirty="0" smtClean="0">
                <a:latin typeface="Calibri" pitchFamily="34" charset="0"/>
              </a:rPr>
              <a:t>Gradually from infancy to adolescence</a:t>
            </a:r>
          </a:p>
          <a:p>
            <a:pPr lvl="2" eaLnBrk="1" hangingPunct="1"/>
            <a:r>
              <a:rPr lang="en-US" altLang="en-US" dirty="0" smtClean="0">
                <a:latin typeface="Calibri" pitchFamily="34" charset="0"/>
              </a:rPr>
              <a:t>Accompanied by brain development, most notably in the prefrontal cortex</a:t>
            </a:r>
          </a:p>
          <a:p>
            <a:pPr lvl="1" eaLnBrk="1" hangingPunct="1"/>
            <a:r>
              <a:rPr lang="en-US" altLang="en-US" dirty="0" smtClean="0">
                <a:latin typeface="Calibri" pitchFamily="34" charset="0"/>
              </a:rPr>
              <a:t>By environmental influences</a:t>
            </a:r>
          </a:p>
          <a:p>
            <a:pPr lvl="1" eaLnBrk="1" hangingPunct="1"/>
            <a:r>
              <a:rPr lang="en-US" altLang="en-US" dirty="0" smtClean="0">
                <a:latin typeface="Calibri" pitchFamily="34" charset="0"/>
              </a:rPr>
              <a:t>By parenting practices and culture </a:t>
            </a:r>
          </a:p>
          <a:p>
            <a:pPr lvl="2" eaLnBrk="1" hangingPunct="1"/>
            <a:r>
              <a:rPr lang="en-US" altLang="en-US" dirty="0" smtClean="0">
                <a:latin typeface="Calibri" pitchFamily="34" charset="0"/>
              </a:rPr>
              <a:t>Affect the pace at which children are given the opportunity to practice executive functioning skills</a:t>
            </a:r>
          </a:p>
          <a:p>
            <a:pPr eaLnBrk="1" hangingPunct="1"/>
            <a:endParaRPr lang="en-US" altLang="en-US" dirty="0" smtClean="0">
              <a:latin typeface="Calibri" pitchFamily="34" charset="0"/>
            </a:endParaRPr>
          </a:p>
        </p:txBody>
      </p:sp>
    </p:spTree>
    <p:extLst>
      <p:ext uri="{BB962C8B-B14F-4D97-AF65-F5344CB8AC3E}">
        <p14:creationId xmlns:p14="http://schemas.microsoft.com/office/powerpoint/2010/main" val="764702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4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41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41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41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417513" y="274638"/>
            <a:ext cx="8497887" cy="1173162"/>
          </a:xfrm>
          <a:ln>
            <a:miter lim="800000"/>
            <a:headEnd/>
            <a:tailEnd/>
          </a:ln>
        </p:spPr>
        <p:txBody>
          <a:bodyPr/>
          <a:lstStyle/>
          <a:p>
            <a:pPr eaLnBrk="1" hangingPunct="1"/>
            <a:r>
              <a:rPr lang="en-US" altLang="en-US" sz="3600" smtClean="0">
                <a:ea typeface="ＭＳ Ｐゴシック" pitchFamily="34" charset="-128"/>
              </a:rPr>
              <a:t>Information-Processing Approach: Memory Development</a:t>
            </a:r>
          </a:p>
        </p:txBody>
      </p:sp>
      <p:sp>
        <p:nvSpPr>
          <p:cNvPr id="3" name="Content Placeholder 2"/>
          <p:cNvSpPr>
            <a:spLocks noGrp="1"/>
          </p:cNvSpPr>
          <p:nvPr>
            <p:ph idx="1"/>
          </p:nvPr>
        </p:nvSpPr>
        <p:spPr>
          <a:xfrm>
            <a:off x="403225" y="1600200"/>
            <a:ext cx="8512175" cy="4876800"/>
          </a:xfrm>
        </p:spPr>
        <p:txBody>
          <a:bodyPr rtlCol="0">
            <a:normAutofit/>
          </a:bodyPr>
          <a:lstStyle/>
          <a:p>
            <a:pPr eaLnBrk="1" fontAlgn="auto" hangingPunct="1">
              <a:defRPr/>
            </a:pPr>
            <a:r>
              <a:rPr lang="en-US" dirty="0" smtClean="0">
                <a:ea typeface="+mn-ea"/>
                <a:cs typeface="+mn-cs"/>
              </a:rPr>
              <a:t>Forming </a:t>
            </a:r>
            <a:r>
              <a:rPr lang="en-US" dirty="0">
                <a:ea typeface="+mn-ea"/>
                <a:cs typeface="+mn-cs"/>
              </a:rPr>
              <a:t>and retaining childhood </a:t>
            </a:r>
            <a:r>
              <a:rPr lang="en-US" dirty="0" smtClean="0">
                <a:ea typeface="+mn-ea"/>
                <a:cs typeface="+mn-cs"/>
              </a:rPr>
              <a:t>memories: Three types of memories.</a:t>
            </a:r>
            <a:endParaRPr lang="en-US" dirty="0">
              <a:ea typeface="+mn-ea"/>
              <a:cs typeface="+mn-cs"/>
            </a:endParaRPr>
          </a:p>
          <a:p>
            <a:pPr lvl="1" eaLnBrk="1" fontAlgn="auto" hangingPunct="1">
              <a:defRPr/>
            </a:pPr>
            <a:r>
              <a:rPr lang="en-US" b="1" dirty="0">
                <a:ea typeface="+mn-ea"/>
              </a:rPr>
              <a:t>Generic memory</a:t>
            </a:r>
            <a:r>
              <a:rPr lang="en-US" dirty="0">
                <a:ea typeface="+mn-ea"/>
              </a:rPr>
              <a:t>: </a:t>
            </a:r>
            <a:r>
              <a:rPr lang="en-US" dirty="0">
                <a:ea typeface="+mn-ea"/>
              </a:rPr>
              <a:t>P</a:t>
            </a:r>
            <a:r>
              <a:rPr lang="en-US" dirty="0" smtClean="0">
                <a:ea typeface="+mn-ea"/>
              </a:rPr>
              <a:t>roduces </a:t>
            </a:r>
            <a:r>
              <a:rPr lang="en-US" dirty="0">
                <a:ea typeface="+mn-ea"/>
              </a:rPr>
              <a:t>scripts of familiar routines to guide </a:t>
            </a:r>
            <a:r>
              <a:rPr lang="en-US" dirty="0" smtClean="0">
                <a:ea typeface="+mn-ea"/>
              </a:rPr>
              <a:t>behavior</a:t>
            </a:r>
            <a:r>
              <a:rPr lang="en-US" dirty="0" smtClean="0">
                <a:ea typeface="+mn-ea"/>
              </a:rPr>
              <a:t>.  (age 2)</a:t>
            </a:r>
          </a:p>
          <a:p>
            <a:pPr lvl="1" eaLnBrk="1" hangingPunct="1">
              <a:lnSpc>
                <a:spcPct val="90000"/>
              </a:lnSpc>
            </a:pPr>
            <a:r>
              <a:rPr lang="en-US" altLang="en-US" b="1" dirty="0">
                <a:ea typeface="ＭＳ Ｐゴシック" pitchFamily="34" charset="-128"/>
              </a:rPr>
              <a:t>Episodic memory</a:t>
            </a:r>
            <a:r>
              <a:rPr lang="en-US" altLang="en-US" dirty="0">
                <a:ea typeface="ＭＳ Ｐゴシック" pitchFamily="34" charset="-128"/>
              </a:rPr>
              <a:t>: Long-term memory of specific experiences or events, linked to time and place.</a:t>
            </a:r>
          </a:p>
          <a:p>
            <a:pPr lvl="1" eaLnBrk="1" hangingPunct="1">
              <a:lnSpc>
                <a:spcPct val="90000"/>
              </a:lnSpc>
            </a:pPr>
            <a:r>
              <a:rPr lang="en-US" altLang="en-US" b="1" dirty="0">
                <a:ea typeface="ＭＳ Ｐゴシック" pitchFamily="34" charset="-128"/>
              </a:rPr>
              <a:t>Autobiographical memory</a:t>
            </a:r>
            <a:r>
              <a:rPr lang="en-US" altLang="en-US" dirty="0">
                <a:ea typeface="ＭＳ Ｐゴシック" pitchFamily="34" charset="-128"/>
              </a:rPr>
              <a:t>: Type of episodic memory of  distinctive experiences that form a </a:t>
            </a:r>
            <a:r>
              <a:rPr lang="en-US" altLang="en-US" dirty="0" smtClean="0">
                <a:ea typeface="ＭＳ Ｐゴシック" pitchFamily="34" charset="-128"/>
              </a:rPr>
              <a:t>person’</a:t>
            </a:r>
            <a:r>
              <a:rPr lang="en-US" altLang="ja-JP" dirty="0" smtClean="0">
                <a:ea typeface="ＭＳ Ｐゴシック" pitchFamily="34" charset="-128"/>
              </a:rPr>
              <a:t>s </a:t>
            </a:r>
            <a:r>
              <a:rPr lang="en-US" altLang="ja-JP" dirty="0">
                <a:ea typeface="ＭＳ Ｐゴシック" pitchFamily="34" charset="-128"/>
              </a:rPr>
              <a:t>life history</a:t>
            </a:r>
            <a:r>
              <a:rPr lang="en-US" altLang="ja-JP" dirty="0" smtClean="0">
                <a:ea typeface="ＭＳ Ｐゴシック" pitchFamily="34" charset="-128"/>
              </a:rPr>
              <a:t>. (age 3-4)</a:t>
            </a:r>
            <a:endParaRPr lang="en-US" altLang="ja-JP" dirty="0">
              <a:ea typeface="ＭＳ Ｐゴシック" pitchFamily="34" charset="-128"/>
            </a:endParaRPr>
          </a:p>
          <a:p>
            <a:pPr lvl="1" eaLnBrk="1" fontAlgn="auto" hangingPunct="1">
              <a:defRPr/>
            </a:pPr>
            <a:endParaRPr lang="en-US" dirty="0">
              <a:ea typeface="+mn-ea"/>
            </a:endParaRPr>
          </a:p>
        </p:txBody>
      </p:sp>
      <p:sp>
        <p:nvSpPr>
          <p:cNvPr id="15363" name="Slide Number Placeholder 3"/>
          <p:cNvSpPr>
            <a:spLocks noGrp="1"/>
          </p:cNvSpPr>
          <p:nvPr>
            <p:ph type="sldNum" sz="quarter" idx="10"/>
          </p:nvPr>
        </p:nvSpPr>
        <p:spPr bwMode="auto">
          <a:xfrm>
            <a:off x="67818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200">
                <a:latin typeface="Calibri" pitchFamily="34" charset="0"/>
              </a:rPr>
              <a:t>10-</a:t>
            </a:r>
            <a:fld id="{0671F911-7EF9-4C51-9046-EFD9AF41617B}" type="slidenum">
              <a:rPr lang="en-US" altLang="en-US" sz="1200">
                <a:latin typeface="Calibri" pitchFamily="34" charset="0"/>
              </a:rPr>
              <a:pPr eaLnBrk="1" hangingPunct="1"/>
              <a:t>25</a:t>
            </a:fld>
            <a:endParaRPr lang="en-US" altLang="en-US" sz="120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417513" y="274638"/>
            <a:ext cx="8497887" cy="1173162"/>
          </a:xfrm>
          <a:ln>
            <a:miter lim="800000"/>
            <a:headEnd/>
            <a:tailEnd/>
          </a:ln>
        </p:spPr>
        <p:txBody>
          <a:bodyPr/>
          <a:lstStyle/>
          <a:p>
            <a:pPr eaLnBrk="1" hangingPunct="1"/>
            <a:r>
              <a:rPr lang="en-US" altLang="en-US" sz="3600" smtClean="0">
                <a:ea typeface="ＭＳ Ｐゴシック" pitchFamily="34" charset="-128"/>
              </a:rPr>
              <a:t>Information-Processing Approach: Memory Development</a:t>
            </a:r>
          </a:p>
        </p:txBody>
      </p:sp>
      <p:sp>
        <p:nvSpPr>
          <p:cNvPr id="3" name="Content Placeholder 2"/>
          <p:cNvSpPr>
            <a:spLocks noGrp="1"/>
          </p:cNvSpPr>
          <p:nvPr>
            <p:ph idx="1"/>
          </p:nvPr>
        </p:nvSpPr>
        <p:spPr>
          <a:xfrm>
            <a:off x="403225" y="1600200"/>
            <a:ext cx="8512175" cy="4876800"/>
          </a:xfrm>
          <a:ln>
            <a:miter lim="800000"/>
            <a:headEnd/>
            <a:tailEnd/>
          </a:ln>
        </p:spPr>
        <p:txBody>
          <a:bodyPr/>
          <a:lstStyle/>
          <a:p>
            <a:pPr eaLnBrk="1" hangingPunct="1">
              <a:lnSpc>
                <a:spcPct val="90000"/>
              </a:lnSpc>
            </a:pPr>
            <a:r>
              <a:rPr lang="en-US" altLang="en-US" dirty="0" smtClean="0">
                <a:ea typeface="ＭＳ Ｐゴシック" pitchFamily="34" charset="-128"/>
              </a:rPr>
              <a:t>Influences </a:t>
            </a:r>
            <a:r>
              <a:rPr lang="en-US" altLang="en-US" dirty="0" smtClean="0">
                <a:ea typeface="ＭＳ Ｐゴシック" pitchFamily="34" charset="-128"/>
              </a:rPr>
              <a:t>on memory retention:</a:t>
            </a:r>
          </a:p>
          <a:p>
            <a:pPr lvl="1" eaLnBrk="1" hangingPunct="1">
              <a:lnSpc>
                <a:spcPct val="90000"/>
              </a:lnSpc>
            </a:pPr>
            <a:r>
              <a:rPr lang="en-US" altLang="en-US" dirty="0" smtClean="0">
                <a:ea typeface="ＭＳ Ｐゴシック" pitchFamily="34" charset="-128"/>
              </a:rPr>
              <a:t>Uniqueness of the event</a:t>
            </a:r>
          </a:p>
          <a:p>
            <a:pPr lvl="1" eaLnBrk="1" hangingPunct="1">
              <a:lnSpc>
                <a:spcPct val="90000"/>
              </a:lnSpc>
            </a:pPr>
            <a:r>
              <a:rPr lang="en-US" altLang="en-US" dirty="0" smtClean="0">
                <a:ea typeface="ＭＳ Ｐゴシック" pitchFamily="34" charset="-128"/>
              </a:rPr>
              <a:t>Events with emotional impact</a:t>
            </a:r>
          </a:p>
          <a:p>
            <a:pPr lvl="1" eaLnBrk="1" hangingPunct="1">
              <a:lnSpc>
                <a:spcPct val="90000"/>
              </a:lnSpc>
            </a:pPr>
            <a:r>
              <a:rPr lang="en-US" altLang="en-US" dirty="0" smtClean="0">
                <a:ea typeface="ＭＳ Ｐゴシック" pitchFamily="34" charset="-128"/>
              </a:rPr>
              <a:t>Central aspects remembered best</a:t>
            </a:r>
            <a:endParaRPr lang="en-US" altLang="en-US" dirty="0" smtClean="0">
              <a:ea typeface="ＭＳ Ｐゴシック" pitchFamily="34" charset="-128"/>
            </a:endParaRPr>
          </a:p>
          <a:p>
            <a:pPr lvl="1" eaLnBrk="1" hangingPunct="1">
              <a:lnSpc>
                <a:spcPct val="90000"/>
              </a:lnSpc>
            </a:pPr>
            <a:r>
              <a:rPr lang="en-US" altLang="en-US" dirty="0" smtClean="0">
                <a:ea typeface="ＭＳ Ｐゴシック" pitchFamily="34" charset="-128"/>
              </a:rPr>
              <a:t>Active </a:t>
            </a:r>
            <a:r>
              <a:rPr lang="en-US" altLang="en-US" dirty="0" smtClean="0">
                <a:ea typeface="ＭＳ Ｐゴシック" pitchFamily="34" charset="-128"/>
              </a:rPr>
              <a:t>participation</a:t>
            </a:r>
          </a:p>
          <a:p>
            <a:pPr lvl="1" eaLnBrk="1" hangingPunct="1">
              <a:lnSpc>
                <a:spcPct val="90000"/>
              </a:lnSpc>
            </a:pPr>
            <a:r>
              <a:rPr lang="en-US" altLang="en-US" b="1" dirty="0">
                <a:ea typeface="ＭＳ Ｐゴシック" pitchFamily="34" charset="-128"/>
              </a:rPr>
              <a:t>Social interaction model</a:t>
            </a:r>
            <a:r>
              <a:rPr lang="en-US" altLang="en-US" dirty="0">
                <a:ea typeface="ＭＳ Ｐゴシック" pitchFamily="34" charset="-128"/>
              </a:rPr>
              <a:t>: Proposes that children construct autobiographical memories through conversation with adults about shared events.</a:t>
            </a:r>
          </a:p>
          <a:p>
            <a:pPr lvl="1" eaLnBrk="1" hangingPunct="1">
              <a:lnSpc>
                <a:spcPct val="90000"/>
              </a:lnSpc>
            </a:pPr>
            <a:endParaRPr lang="en-US" altLang="en-US" dirty="0" smtClean="0">
              <a:ea typeface="ＭＳ Ｐゴシック" pitchFamily="34" charset="-128"/>
            </a:endParaRPr>
          </a:p>
        </p:txBody>
      </p:sp>
      <p:sp>
        <p:nvSpPr>
          <p:cNvPr id="16387" name="Slide Number Placeholder 3"/>
          <p:cNvSpPr>
            <a:spLocks noGrp="1"/>
          </p:cNvSpPr>
          <p:nvPr>
            <p:ph type="sldNum" sz="quarter" idx="10"/>
          </p:nvPr>
        </p:nvSpPr>
        <p:spPr bwMode="auto">
          <a:xfrm>
            <a:off x="67818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200">
                <a:latin typeface="Calibri" pitchFamily="34" charset="0"/>
              </a:rPr>
              <a:t>10-</a:t>
            </a:r>
            <a:fld id="{BD8E8A74-4352-4DB2-BBCB-FFEF2E6AA649}" type="slidenum">
              <a:rPr lang="en-US" altLang="en-US" sz="1200">
                <a:latin typeface="Calibri" pitchFamily="34" charset="0"/>
              </a:rPr>
              <a:pPr eaLnBrk="1" hangingPunct="1"/>
              <a:t>26</a:t>
            </a:fld>
            <a:endParaRPr lang="en-US" altLang="en-US" sz="120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228600" y="274638"/>
            <a:ext cx="8686800" cy="1143000"/>
          </a:xfrm>
        </p:spPr>
        <p:txBody>
          <a:bodyPr/>
          <a:lstStyle/>
          <a:p>
            <a:pPr eaLnBrk="1" hangingPunct="1"/>
            <a:r>
              <a:rPr lang="en-US" sz="3200" dirty="0" smtClean="0"/>
              <a:t>Memory in Early Childhood</a:t>
            </a:r>
          </a:p>
        </p:txBody>
      </p:sp>
      <p:sp>
        <p:nvSpPr>
          <p:cNvPr id="50179" name="Rectangle 3"/>
          <p:cNvSpPr>
            <a:spLocks noGrp="1" noChangeArrowheads="1"/>
          </p:cNvSpPr>
          <p:nvPr>
            <p:ph type="body" idx="1"/>
          </p:nvPr>
        </p:nvSpPr>
        <p:spPr>
          <a:xfrm>
            <a:off x="304800" y="1676400"/>
            <a:ext cx="8534400" cy="4449763"/>
          </a:xfrm>
        </p:spPr>
        <p:txBody>
          <a:bodyPr>
            <a:noAutofit/>
          </a:bodyPr>
          <a:lstStyle/>
          <a:p>
            <a:pPr eaLnBrk="1" hangingPunct="1">
              <a:spcBef>
                <a:spcPts val="0"/>
              </a:spcBef>
              <a:spcAft>
                <a:spcPts val="600"/>
              </a:spcAft>
            </a:pPr>
            <a:r>
              <a:rPr lang="en-US" dirty="0" smtClean="0"/>
              <a:t>Best for meaningful and familiar events</a:t>
            </a:r>
          </a:p>
          <a:p>
            <a:pPr lvl="1" eaLnBrk="1" hangingPunct="1">
              <a:spcBef>
                <a:spcPts val="0"/>
              </a:spcBef>
              <a:spcAft>
                <a:spcPts val="600"/>
              </a:spcAft>
            </a:pPr>
            <a:r>
              <a:rPr lang="en-US" sz="2200" dirty="0" smtClean="0"/>
              <a:t>As young as 11 months remember sequences just experienced</a:t>
            </a:r>
          </a:p>
          <a:p>
            <a:pPr lvl="1" eaLnBrk="1" hangingPunct="1">
              <a:spcBef>
                <a:spcPts val="0"/>
              </a:spcBef>
              <a:spcAft>
                <a:spcPts val="600"/>
              </a:spcAft>
            </a:pPr>
            <a:r>
              <a:rPr lang="en-US" sz="2200" dirty="0" smtClean="0"/>
              <a:t>16 months can reenact sequence after delay of 6 weeks</a:t>
            </a:r>
          </a:p>
          <a:p>
            <a:pPr lvl="1" eaLnBrk="1" hangingPunct="1">
              <a:spcBef>
                <a:spcPts val="0"/>
              </a:spcBef>
              <a:spcAft>
                <a:spcPts val="600"/>
              </a:spcAft>
            </a:pPr>
            <a:r>
              <a:rPr lang="en-US" sz="2200" dirty="0" smtClean="0"/>
              <a:t>By 4 years, can remember events up to 18 months earlier</a:t>
            </a:r>
          </a:p>
          <a:p>
            <a:pPr lvl="1" eaLnBrk="1" hangingPunct="1">
              <a:spcBef>
                <a:spcPts val="0"/>
              </a:spcBef>
              <a:spcAft>
                <a:spcPts val="600"/>
              </a:spcAft>
            </a:pPr>
            <a:r>
              <a:rPr lang="en-US" sz="2200" dirty="0"/>
              <a:t>L</a:t>
            </a:r>
            <a:r>
              <a:rPr lang="en-US" sz="2200" dirty="0" smtClean="0"/>
              <a:t>ess </a:t>
            </a:r>
            <a:r>
              <a:rPr lang="en-US" sz="2200" dirty="0"/>
              <a:t>likely than older children to reject false suggestions about events</a:t>
            </a:r>
            <a:endParaRPr lang="en-US" sz="2200" dirty="0" smtClean="0"/>
          </a:p>
          <a:p>
            <a:pPr eaLnBrk="1" hangingPunct="1">
              <a:spcBef>
                <a:spcPts val="0"/>
              </a:spcBef>
              <a:spcAft>
                <a:spcPts val="600"/>
              </a:spcAft>
            </a:pPr>
            <a:r>
              <a:rPr lang="en-US" dirty="0" smtClean="0"/>
              <a:t>STM</a:t>
            </a:r>
          </a:p>
          <a:p>
            <a:pPr lvl="1" eaLnBrk="1" hangingPunct="1">
              <a:spcBef>
                <a:spcPts val="0"/>
              </a:spcBef>
              <a:spcAft>
                <a:spcPts val="600"/>
              </a:spcAft>
            </a:pPr>
            <a:r>
              <a:rPr lang="en-US" sz="2200" dirty="0" smtClean="0"/>
              <a:t>Increases from 2 digits at 2 years old to 5 digits for 7 year old</a:t>
            </a:r>
          </a:p>
          <a:p>
            <a:pPr lvl="1" eaLnBrk="1" hangingPunct="1">
              <a:spcBef>
                <a:spcPts val="0"/>
              </a:spcBef>
              <a:spcAft>
                <a:spcPts val="600"/>
              </a:spcAft>
            </a:pPr>
            <a:r>
              <a:rPr lang="en-US" sz="2200" dirty="0" smtClean="0"/>
              <a:t>Better able to transfer information to LTM</a:t>
            </a:r>
          </a:p>
          <a:p>
            <a:pPr lvl="1" eaLnBrk="1" hangingPunct="1">
              <a:spcBef>
                <a:spcPts val="0"/>
              </a:spcBef>
              <a:spcAft>
                <a:spcPts val="600"/>
              </a:spcAft>
            </a:pPr>
            <a:r>
              <a:rPr lang="en-US" sz="2200" dirty="0" smtClean="0"/>
              <a:t>More room to process information</a:t>
            </a:r>
          </a:p>
          <a:p>
            <a:pPr lvl="1" eaLnBrk="1" hangingPunct="1">
              <a:spcBef>
                <a:spcPts val="0"/>
              </a:spcBef>
              <a:spcAft>
                <a:spcPts val="600"/>
              </a:spcAft>
            </a:pPr>
            <a:r>
              <a:rPr lang="en-US" sz="2200" dirty="0" smtClean="0"/>
              <a:t>Speed increases </a:t>
            </a:r>
          </a:p>
        </p:txBody>
      </p:sp>
    </p:spTree>
    <p:extLst>
      <p:ext uri="{BB962C8B-B14F-4D97-AF65-F5344CB8AC3E}">
        <p14:creationId xmlns:p14="http://schemas.microsoft.com/office/powerpoint/2010/main" val="11787405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17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017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017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0179">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0179">
                                            <p:txEl>
                                              <p:pRg st="4" end="4"/>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0179">
                                            <p:txEl>
                                              <p:pRg st="5" end="5"/>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0179">
                                            <p:txEl>
                                              <p:pRg st="6" end="6"/>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0179">
                                            <p:txEl>
                                              <p:pRg st="7" end="7"/>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0179">
                                            <p:txEl>
                                              <p:pRg st="8" end="8"/>
                                            </p:txEl>
                                          </p:spTgt>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017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3"/>
          <p:cNvSpPr>
            <a:spLocks noGrp="1" noChangeArrowheads="1"/>
          </p:cNvSpPr>
          <p:nvPr>
            <p:ph idx="1"/>
          </p:nvPr>
        </p:nvSpPr>
        <p:spPr>
          <a:xfrm>
            <a:off x="381000" y="1858963"/>
            <a:ext cx="8407400" cy="4608512"/>
          </a:xfrm>
        </p:spPr>
        <p:txBody>
          <a:bodyPr/>
          <a:lstStyle/>
          <a:p>
            <a:pPr eaLnBrk="1" hangingPunct="1">
              <a:defRPr/>
            </a:pPr>
            <a:r>
              <a:rPr lang="en-US" dirty="0" smtClean="0"/>
              <a:t>The Child’s Theory of Mind</a:t>
            </a:r>
          </a:p>
          <a:p>
            <a:pPr lvl="1" eaLnBrk="1" hangingPunct="1">
              <a:spcBef>
                <a:spcPts val="0"/>
              </a:spcBef>
              <a:spcAft>
                <a:spcPts val="0"/>
              </a:spcAft>
              <a:defRPr/>
            </a:pPr>
            <a:r>
              <a:rPr lang="en-US" dirty="0" smtClean="0"/>
              <a:t>Awareness of mental processes of self, others</a:t>
            </a:r>
          </a:p>
          <a:p>
            <a:pPr lvl="1" eaLnBrk="1" hangingPunct="1">
              <a:spcBef>
                <a:spcPts val="0"/>
              </a:spcBef>
              <a:spcAft>
                <a:spcPts val="0"/>
              </a:spcAft>
              <a:defRPr/>
            </a:pPr>
            <a:r>
              <a:rPr lang="en-US" dirty="0" smtClean="0"/>
              <a:t>Ages 18 months to 3 years, child understands three mental states are related to behavior</a:t>
            </a:r>
          </a:p>
          <a:p>
            <a:pPr lvl="2" eaLnBrk="1" hangingPunct="1">
              <a:spcBef>
                <a:spcPts val="0"/>
              </a:spcBef>
              <a:spcAft>
                <a:spcPts val="0"/>
              </a:spcAft>
              <a:defRPr/>
            </a:pPr>
            <a:r>
              <a:rPr lang="en-US" dirty="0" smtClean="0"/>
              <a:t>Perceptions</a:t>
            </a:r>
          </a:p>
          <a:p>
            <a:pPr lvl="2" eaLnBrk="1" hangingPunct="1">
              <a:spcBef>
                <a:spcPts val="0"/>
              </a:spcBef>
              <a:spcAft>
                <a:spcPts val="0"/>
              </a:spcAft>
              <a:defRPr/>
            </a:pPr>
            <a:r>
              <a:rPr lang="en-US" dirty="0" smtClean="0"/>
              <a:t>Emotions</a:t>
            </a:r>
          </a:p>
          <a:p>
            <a:pPr lvl="2" eaLnBrk="1" hangingPunct="1">
              <a:spcBef>
                <a:spcPts val="0"/>
              </a:spcBef>
              <a:spcAft>
                <a:spcPts val="0"/>
              </a:spcAft>
              <a:defRPr/>
            </a:pPr>
            <a:r>
              <a:rPr lang="en-US" dirty="0" smtClean="0"/>
              <a:t>Desires</a:t>
            </a:r>
          </a:p>
          <a:p>
            <a:pPr lvl="1" eaLnBrk="1" hangingPunct="1">
              <a:spcBef>
                <a:spcPts val="0"/>
              </a:spcBef>
              <a:spcAft>
                <a:spcPts val="0"/>
              </a:spcAft>
              <a:defRPr/>
            </a:pPr>
            <a:r>
              <a:rPr lang="en-US" dirty="0" smtClean="0"/>
              <a:t>Ages 3-5: </a:t>
            </a:r>
            <a:r>
              <a:rPr lang="en-US" dirty="0" smtClean="0"/>
              <a:t>R</a:t>
            </a:r>
            <a:r>
              <a:rPr lang="en-US" dirty="0" smtClean="0"/>
              <a:t>ealizes thinking goes on in the mind and that  </a:t>
            </a:r>
            <a:r>
              <a:rPr lang="en-US" dirty="0" smtClean="0"/>
              <a:t>there are ‘false beliefs’</a:t>
            </a:r>
          </a:p>
          <a:p>
            <a:pPr lvl="1" eaLnBrk="1" hangingPunct="1">
              <a:spcBef>
                <a:spcPts val="0"/>
              </a:spcBef>
              <a:spcAft>
                <a:spcPts val="0"/>
              </a:spcAft>
              <a:defRPr/>
            </a:pPr>
            <a:r>
              <a:rPr lang="en-US" dirty="0" smtClean="0"/>
              <a:t>Ages 5-7</a:t>
            </a:r>
            <a:r>
              <a:rPr lang="en-US" smtClean="0"/>
              <a:t>: </a:t>
            </a:r>
            <a:r>
              <a:rPr lang="en-US" smtClean="0"/>
              <a:t>Deeper </a:t>
            </a:r>
            <a:r>
              <a:rPr lang="en-US" dirty="0" smtClean="0"/>
              <a:t>appreciation of mind itself</a:t>
            </a:r>
          </a:p>
        </p:txBody>
      </p:sp>
      <p:sp>
        <p:nvSpPr>
          <p:cNvPr id="53250" name="Rectangle 2"/>
          <p:cNvSpPr>
            <a:spLocks noGrp="1" noChangeArrowheads="1"/>
          </p:cNvSpPr>
          <p:nvPr>
            <p:ph type="title"/>
          </p:nvPr>
        </p:nvSpPr>
        <p:spPr>
          <a:xfrm>
            <a:off x="368300" y="274638"/>
            <a:ext cx="8380413" cy="1054100"/>
          </a:xfrm>
        </p:spPr>
        <p:txBody>
          <a:bodyPr/>
          <a:lstStyle/>
          <a:p>
            <a:pPr eaLnBrk="1" hangingPunct="1">
              <a:defRPr/>
            </a:pPr>
            <a:r>
              <a:rPr lang="en-US" dirty="0" smtClean="0"/>
              <a:t>Theory of Mind</a:t>
            </a:r>
            <a:endParaRPr lang="en-US" dirty="0" smtClean="0"/>
          </a:p>
        </p:txBody>
      </p:sp>
    </p:spTree>
    <p:extLst>
      <p:ext uri="{BB962C8B-B14F-4D97-AF65-F5344CB8AC3E}">
        <p14:creationId xmlns:p14="http://schemas.microsoft.com/office/powerpoint/2010/main" val="4111989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2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325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325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325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325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325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325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325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p:cNvSpPr>
            <a:spLocks noChangeArrowheads="1"/>
          </p:cNvSpPr>
          <p:nvPr/>
        </p:nvSpPr>
        <p:spPr bwMode="auto">
          <a:xfrm>
            <a:off x="838200" y="5791200"/>
            <a:ext cx="13239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sz="1900" b="1">
                <a:solidFill>
                  <a:schemeClr val="tx1"/>
                </a:solidFill>
                <a:ea typeface="ＭＳ Ｐゴシック" pitchFamily="28" charset="-128"/>
              </a:rPr>
              <a:t>Figure 9.5</a:t>
            </a:r>
          </a:p>
        </p:txBody>
      </p:sp>
      <p:sp>
        <p:nvSpPr>
          <p:cNvPr id="39939" name="Rectangle 4"/>
          <p:cNvSpPr>
            <a:spLocks noGrp="1" noChangeArrowheads="1"/>
          </p:cNvSpPr>
          <p:nvPr>
            <p:ph type="title"/>
          </p:nvPr>
        </p:nvSpPr>
        <p:spPr/>
        <p:txBody>
          <a:bodyPr/>
          <a:lstStyle/>
          <a:p>
            <a:pPr eaLnBrk="1" hangingPunct="1"/>
            <a:r>
              <a:rPr lang="en-US" sz="2400" b="1" smtClean="0"/>
              <a:t>False Beliefs</a:t>
            </a:r>
          </a:p>
        </p:txBody>
      </p:sp>
      <p:pic>
        <p:nvPicPr>
          <p:cNvPr id="39940" name="Picture 6" descr="090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1539875"/>
            <a:ext cx="8229600" cy="425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78319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idx="1"/>
          </p:nvPr>
        </p:nvSpPr>
        <p:spPr>
          <a:xfrm>
            <a:off x="381000" y="1905000"/>
            <a:ext cx="8407400" cy="4608512"/>
          </a:xfrm>
        </p:spPr>
        <p:txBody>
          <a:bodyPr/>
          <a:lstStyle/>
          <a:p>
            <a:pPr>
              <a:defRPr/>
            </a:pPr>
            <a:r>
              <a:rPr lang="en-IN" b="1" dirty="0" smtClean="0"/>
              <a:t>Preoperational stage</a:t>
            </a:r>
            <a:r>
              <a:rPr lang="en-IN" dirty="0" smtClean="0"/>
              <a:t>:</a:t>
            </a:r>
            <a:r>
              <a:rPr lang="en-IN" b="1" dirty="0" smtClean="0"/>
              <a:t> </a:t>
            </a:r>
            <a:r>
              <a:rPr lang="en-IN" dirty="0" smtClean="0"/>
              <a:t>Piaget’s </a:t>
            </a:r>
            <a:r>
              <a:rPr lang="en-IN" dirty="0"/>
              <a:t>second stage, </a:t>
            </a:r>
            <a:r>
              <a:rPr lang="en-IN" dirty="0" smtClean="0"/>
              <a:t>lasting from </a:t>
            </a:r>
            <a:r>
              <a:rPr lang="en-IN" dirty="0"/>
              <a:t>2 to 7 years of age, during which time </a:t>
            </a:r>
            <a:r>
              <a:rPr lang="en-IN" dirty="0" smtClean="0"/>
              <a:t>children begin </a:t>
            </a:r>
            <a:r>
              <a:rPr lang="en-IN" dirty="0"/>
              <a:t>to represent the world with words, </a:t>
            </a:r>
            <a:r>
              <a:rPr lang="en-IN" dirty="0" smtClean="0"/>
              <a:t>images, and drawings</a:t>
            </a:r>
            <a:endParaRPr lang="en-US" b="1" dirty="0" smtClean="0">
              <a:solidFill>
                <a:srgbClr val="000000"/>
              </a:solidFill>
            </a:endParaRPr>
          </a:p>
          <a:p>
            <a:pPr eaLnBrk="1" hangingPunct="1">
              <a:defRPr/>
            </a:pPr>
            <a:r>
              <a:rPr lang="en-US" b="1" dirty="0" smtClean="0">
                <a:solidFill>
                  <a:srgbClr val="000000"/>
                </a:solidFill>
              </a:rPr>
              <a:t>Operations</a:t>
            </a:r>
            <a:r>
              <a:rPr lang="en-US" dirty="0" smtClean="0">
                <a:solidFill>
                  <a:srgbClr val="000000"/>
                </a:solidFill>
              </a:rPr>
              <a:t>: Internalized set of actions; Mental manipulations of concepts and ideas</a:t>
            </a:r>
          </a:p>
          <a:p>
            <a:pPr eaLnBrk="1" hangingPunct="1">
              <a:spcBef>
                <a:spcPts val="0"/>
              </a:spcBef>
              <a:spcAft>
                <a:spcPts val="600"/>
              </a:spcAft>
            </a:pPr>
            <a:r>
              <a:rPr lang="en-US" b="1" dirty="0"/>
              <a:t>Stages:</a:t>
            </a:r>
          </a:p>
          <a:p>
            <a:pPr lvl="1" eaLnBrk="1" hangingPunct="1">
              <a:spcBef>
                <a:spcPts val="0"/>
              </a:spcBef>
              <a:spcAft>
                <a:spcPts val="600"/>
              </a:spcAft>
            </a:pPr>
            <a:r>
              <a:rPr lang="en-US" sz="2400" dirty="0"/>
              <a:t>Symbolic Function (</a:t>
            </a:r>
            <a:r>
              <a:rPr lang="en-US" sz="2400" dirty="0" err="1"/>
              <a:t>Preconceptual</a:t>
            </a:r>
            <a:r>
              <a:rPr lang="en-US" sz="2400" dirty="0"/>
              <a:t>) 2-4 years</a:t>
            </a:r>
          </a:p>
          <a:p>
            <a:pPr lvl="1" eaLnBrk="1" hangingPunct="1">
              <a:spcBef>
                <a:spcPts val="0"/>
              </a:spcBef>
              <a:spcAft>
                <a:spcPts val="600"/>
              </a:spcAft>
            </a:pPr>
            <a:r>
              <a:rPr lang="en-US" sz="2400" dirty="0"/>
              <a:t>Intuitive 4-7 years</a:t>
            </a:r>
          </a:p>
          <a:p>
            <a:pPr eaLnBrk="1" hangingPunct="1">
              <a:defRPr/>
            </a:pPr>
            <a:endParaRPr lang="en-US" dirty="0" smtClean="0">
              <a:solidFill>
                <a:srgbClr val="000000"/>
              </a:solidFill>
            </a:endParaRPr>
          </a:p>
        </p:txBody>
      </p:sp>
      <p:sp>
        <p:nvSpPr>
          <p:cNvPr id="16386" name="Rectangle 2"/>
          <p:cNvSpPr>
            <a:spLocks noGrp="1" noChangeArrowheads="1"/>
          </p:cNvSpPr>
          <p:nvPr>
            <p:ph type="title"/>
          </p:nvPr>
        </p:nvSpPr>
        <p:spPr>
          <a:xfrm>
            <a:off x="368300" y="274638"/>
            <a:ext cx="8380413" cy="1054100"/>
          </a:xfrm>
        </p:spPr>
        <p:txBody>
          <a:bodyPr/>
          <a:lstStyle/>
          <a:p>
            <a:pPr eaLnBrk="1" hangingPunct="1">
              <a:defRPr/>
            </a:pPr>
            <a:r>
              <a:rPr lang="en-US" smtClean="0"/>
              <a:t>Piaget’s Preoperational Stage</a:t>
            </a:r>
          </a:p>
        </p:txBody>
      </p:sp>
    </p:spTree>
    <p:extLst>
      <p:ext uri="{BB962C8B-B14F-4D97-AF65-F5344CB8AC3E}">
        <p14:creationId xmlns:p14="http://schemas.microsoft.com/office/powerpoint/2010/main" val="205617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38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38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38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3"/>
          <p:cNvSpPr>
            <a:spLocks noGrp="1" noChangeArrowheads="1"/>
          </p:cNvSpPr>
          <p:nvPr>
            <p:ph idx="1"/>
          </p:nvPr>
        </p:nvSpPr>
        <p:spPr>
          <a:xfrm>
            <a:off x="381000" y="1858963"/>
            <a:ext cx="8407400" cy="4608512"/>
          </a:xfrm>
        </p:spPr>
        <p:txBody>
          <a:bodyPr/>
          <a:lstStyle/>
          <a:p>
            <a:pPr eaLnBrk="1" hangingPunct="1">
              <a:defRPr/>
            </a:pPr>
            <a:r>
              <a:rPr lang="en-US" dirty="0" smtClean="0"/>
              <a:t>The Child’s Theory of Mind</a:t>
            </a:r>
          </a:p>
          <a:p>
            <a:pPr lvl="1" eaLnBrk="1" hangingPunct="1">
              <a:defRPr/>
            </a:pPr>
            <a:r>
              <a:rPr lang="en-US" dirty="0" smtClean="0"/>
              <a:t>Ages 5-6: knows different experiences exist</a:t>
            </a:r>
          </a:p>
          <a:p>
            <a:pPr lvl="1" eaLnBrk="1" hangingPunct="1">
              <a:defRPr/>
            </a:pPr>
            <a:r>
              <a:rPr lang="en-US" dirty="0" smtClean="0"/>
              <a:t>Age 7: realizes knowledge is subjective</a:t>
            </a:r>
          </a:p>
          <a:p>
            <a:pPr lvl="1" eaLnBrk="1" hangingPunct="1">
              <a:defRPr/>
            </a:pPr>
            <a:r>
              <a:rPr lang="en-US" dirty="0" smtClean="0"/>
              <a:t>Theory focuses on preschool years to age 7</a:t>
            </a:r>
          </a:p>
          <a:p>
            <a:pPr lvl="1" eaLnBrk="1" hangingPunct="1">
              <a:defRPr/>
            </a:pPr>
            <a:r>
              <a:rPr lang="en-US" dirty="0" smtClean="0"/>
              <a:t>Individual differences include: number of siblings, disabilities, parental interactions</a:t>
            </a:r>
          </a:p>
          <a:p>
            <a:pPr eaLnBrk="1" hangingPunct="1">
              <a:defRPr/>
            </a:pPr>
            <a:r>
              <a:rPr lang="en-US" dirty="0" smtClean="0"/>
              <a:t>Important developments occur after age 7</a:t>
            </a:r>
          </a:p>
        </p:txBody>
      </p:sp>
      <p:sp>
        <p:nvSpPr>
          <p:cNvPr id="55298" name="Rectangle 2"/>
          <p:cNvSpPr>
            <a:spLocks noGrp="1" noChangeArrowheads="1"/>
          </p:cNvSpPr>
          <p:nvPr>
            <p:ph type="title"/>
          </p:nvPr>
        </p:nvSpPr>
        <p:spPr>
          <a:xfrm>
            <a:off x="368300" y="274638"/>
            <a:ext cx="8380413" cy="1054100"/>
          </a:xfrm>
        </p:spPr>
        <p:txBody>
          <a:bodyPr/>
          <a:lstStyle/>
          <a:p>
            <a:pPr eaLnBrk="1" hangingPunct="1">
              <a:defRPr/>
            </a:pPr>
            <a:r>
              <a:rPr lang="en-US" dirty="0" smtClean="0"/>
              <a:t>Theory of Mind</a:t>
            </a:r>
            <a:endParaRPr lang="en-US" dirty="0" smtClean="0"/>
          </a:p>
        </p:txBody>
      </p:sp>
    </p:spTree>
    <p:extLst>
      <p:ext uri="{BB962C8B-B14F-4D97-AF65-F5344CB8AC3E}">
        <p14:creationId xmlns:p14="http://schemas.microsoft.com/office/powerpoint/2010/main" val="2175510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2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52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529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529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529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529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title"/>
          </p:nvPr>
        </p:nvSpPr>
        <p:spPr>
          <a:xfrm>
            <a:off x="417513" y="274638"/>
            <a:ext cx="8497887" cy="1173162"/>
          </a:xfrm>
          <a:ln>
            <a:miter lim="800000"/>
            <a:headEnd/>
            <a:tailEnd/>
          </a:ln>
        </p:spPr>
        <p:txBody>
          <a:bodyPr/>
          <a:lstStyle/>
          <a:p>
            <a:pPr eaLnBrk="1" hangingPunct="1"/>
            <a:r>
              <a:rPr lang="en-US" altLang="en-US" sz="3600" dirty="0" smtClean="0">
                <a:ea typeface="ＭＳ Ｐゴシック" pitchFamily="34" charset="-128"/>
              </a:rPr>
              <a:t>Theory of Mind</a:t>
            </a:r>
            <a:endParaRPr lang="en-US" altLang="en-US" sz="3600" dirty="0" smtClean="0">
              <a:ea typeface="ＭＳ Ｐゴシック" pitchFamily="34" charset="-128"/>
            </a:endParaRPr>
          </a:p>
        </p:txBody>
      </p:sp>
      <p:sp>
        <p:nvSpPr>
          <p:cNvPr id="3" name="Content Placeholder 2"/>
          <p:cNvSpPr>
            <a:spLocks noGrp="1"/>
          </p:cNvSpPr>
          <p:nvPr>
            <p:ph idx="1"/>
          </p:nvPr>
        </p:nvSpPr>
        <p:spPr>
          <a:xfrm>
            <a:off x="403225" y="1600200"/>
            <a:ext cx="8512175" cy="4876800"/>
          </a:xfrm>
          <a:ln>
            <a:miter lim="800000"/>
            <a:headEnd/>
            <a:tailEnd/>
          </a:ln>
        </p:spPr>
        <p:txBody>
          <a:bodyPr/>
          <a:lstStyle/>
          <a:p>
            <a:pPr eaLnBrk="1" hangingPunct="1"/>
            <a:r>
              <a:rPr lang="en-US" altLang="en-US" smtClean="0">
                <a:ea typeface="ＭＳ Ｐゴシック" pitchFamily="34" charset="-128"/>
              </a:rPr>
              <a:t>Reflects brain maturation and general improvements in cognition.</a:t>
            </a:r>
          </a:p>
          <a:p>
            <a:pPr eaLnBrk="1" hangingPunct="1"/>
            <a:r>
              <a:rPr lang="en-US" altLang="en-US" smtClean="0">
                <a:ea typeface="ＭＳ Ｐゴシック" pitchFamily="34" charset="-128"/>
              </a:rPr>
              <a:t>Social competence and language development contribute to an understanding of thoughts and emotions.</a:t>
            </a:r>
          </a:p>
          <a:p>
            <a:pPr eaLnBrk="1" hangingPunct="1"/>
            <a:r>
              <a:rPr lang="en-US" altLang="en-US" smtClean="0">
                <a:ea typeface="ＭＳ Ｐゴシック" pitchFamily="34" charset="-128"/>
              </a:rPr>
              <a:t>Pretend play stimulates the development of theory-of-mind skills.</a:t>
            </a:r>
          </a:p>
          <a:p>
            <a:pPr eaLnBrk="1" hangingPunct="1"/>
            <a:r>
              <a:rPr lang="en-US" altLang="en-US" smtClean="0">
                <a:ea typeface="ＭＳ Ｐゴシック" pitchFamily="34" charset="-128"/>
              </a:rPr>
              <a:t>Incomplete or ineffective theory of mind may be a sign of a cognitive or developmental impairment.</a:t>
            </a:r>
          </a:p>
          <a:p>
            <a:pPr eaLnBrk="1" hangingPunct="1"/>
            <a:endParaRPr lang="en-US" altLang="en-US" smtClean="0">
              <a:ea typeface="ＭＳ Ｐゴシック" pitchFamily="34" charset="-128"/>
            </a:endParaRPr>
          </a:p>
          <a:p>
            <a:pPr eaLnBrk="1" hangingPunct="1"/>
            <a:endParaRPr lang="en-US" altLang="en-US" smtClean="0">
              <a:ea typeface="ＭＳ Ｐゴシック" pitchFamily="34" charset="-128"/>
            </a:endParaRPr>
          </a:p>
        </p:txBody>
      </p:sp>
      <p:sp>
        <p:nvSpPr>
          <p:cNvPr id="12291" name="Slide Number Placeholder 3"/>
          <p:cNvSpPr>
            <a:spLocks noGrp="1"/>
          </p:cNvSpPr>
          <p:nvPr>
            <p:ph type="sldNum" sz="quarter" idx="10"/>
          </p:nvPr>
        </p:nvSpPr>
        <p:spPr bwMode="auto">
          <a:xfrm>
            <a:off x="67818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200">
                <a:latin typeface="Calibri" pitchFamily="34" charset="0"/>
              </a:rPr>
              <a:t>10-</a:t>
            </a:r>
            <a:fld id="{7661DE36-E3C5-466D-B4CD-41F09A95DEB1}" type="slidenum">
              <a:rPr lang="en-US" altLang="en-US" sz="1200">
                <a:latin typeface="Calibri" pitchFamily="34" charset="0"/>
              </a:rPr>
              <a:pPr eaLnBrk="1" hangingPunct="1"/>
              <a:t>31</a:t>
            </a:fld>
            <a:endParaRPr lang="en-US" altLang="en-US" sz="120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ＭＳ Ｐゴシック" pitchFamily="34" charset="-128"/>
              </a:defRPr>
            </a:lvl1pPr>
            <a:lvl2pPr marL="742950" indent="-285750" eaLnBrk="0" hangingPunct="0">
              <a:defRPr sz="2400">
                <a:solidFill>
                  <a:schemeClr val="tx1"/>
                </a:solidFill>
                <a:latin typeface="Calibri" pitchFamily="34" charset="0"/>
                <a:ea typeface="ＭＳ Ｐゴシック" pitchFamily="34" charset="-128"/>
              </a:defRPr>
            </a:lvl2pPr>
            <a:lvl3pPr marL="1143000" indent="-228600" eaLnBrk="0" hangingPunct="0">
              <a:defRPr sz="2400">
                <a:solidFill>
                  <a:schemeClr val="tx1"/>
                </a:solidFill>
                <a:latin typeface="Calibri" pitchFamily="34" charset="0"/>
                <a:ea typeface="ＭＳ Ｐゴシック" pitchFamily="34" charset="-128"/>
              </a:defRPr>
            </a:lvl3pPr>
            <a:lvl4pPr marL="1600200" indent="-228600" eaLnBrk="0" hangingPunct="0">
              <a:defRPr sz="2400">
                <a:solidFill>
                  <a:schemeClr val="tx1"/>
                </a:solidFill>
                <a:latin typeface="Calibri" pitchFamily="34" charset="0"/>
                <a:ea typeface="ＭＳ Ｐゴシック" pitchFamily="34" charset="-128"/>
              </a:defRPr>
            </a:lvl4pPr>
            <a:lvl5pPr marL="2057400" indent="-228600" eaLnBrk="0" hangingPunct="0">
              <a:defRPr sz="2400">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9pPr>
          </a:lstStyle>
          <a:p>
            <a:pPr eaLnBrk="1" hangingPunct="1"/>
            <a:r>
              <a:rPr lang="en-US" altLang="en-US" sz="1200">
                <a:latin typeface="Times New Roman" pitchFamily="18" charset="0"/>
              </a:rPr>
              <a:t>13-</a:t>
            </a:r>
            <a:fld id="{45039D4A-B830-4279-815C-F2123E24B498}" type="slidenum">
              <a:rPr lang="en-US" altLang="en-US" sz="1200">
                <a:latin typeface="Times New Roman" pitchFamily="18" charset="0"/>
              </a:rPr>
              <a:pPr eaLnBrk="1" hangingPunct="1"/>
              <a:t>32</a:t>
            </a:fld>
            <a:endParaRPr lang="en-US" altLang="en-US" sz="1200">
              <a:latin typeface="Times New Roman" pitchFamily="18" charset="0"/>
            </a:endParaRPr>
          </a:p>
        </p:txBody>
      </p:sp>
      <p:sp>
        <p:nvSpPr>
          <p:cNvPr id="18434" name="Title 1"/>
          <p:cNvSpPr>
            <a:spLocks noGrp="1"/>
          </p:cNvSpPr>
          <p:nvPr>
            <p:ph type="title"/>
          </p:nvPr>
        </p:nvSpPr>
        <p:spPr>
          <a:xfrm>
            <a:off x="417513" y="274638"/>
            <a:ext cx="8497887" cy="1173162"/>
          </a:xfrm>
          <a:ln>
            <a:miter lim="800000"/>
            <a:headEnd/>
            <a:tailEnd/>
          </a:ln>
        </p:spPr>
        <p:txBody>
          <a:bodyPr/>
          <a:lstStyle/>
          <a:p>
            <a:pPr eaLnBrk="1" hangingPunct="1"/>
            <a:r>
              <a:rPr lang="en-US" altLang="en-US" sz="3600" smtClean="0"/>
              <a:t>Information-Processing Approach: Attention, Memory, and Planning</a:t>
            </a:r>
          </a:p>
        </p:txBody>
      </p:sp>
      <p:sp>
        <p:nvSpPr>
          <p:cNvPr id="18435" name="Slide Number Placeholder 3"/>
          <p:cNvSpPr txBox="1">
            <a:spLocks noGrp="1"/>
          </p:cNvSpPr>
          <p:nvPr/>
        </p:nvSpPr>
        <p:spPr bwMode="auto">
          <a:xfrm>
            <a:off x="6781800" y="64928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Calibri" pitchFamily="34" charset="0"/>
                <a:ea typeface="ＭＳ Ｐゴシック" pitchFamily="34" charset="-128"/>
              </a:defRPr>
            </a:lvl1pPr>
            <a:lvl2pPr marL="742950" indent="-285750" eaLnBrk="0" hangingPunct="0">
              <a:defRPr sz="2400">
                <a:solidFill>
                  <a:schemeClr val="tx1"/>
                </a:solidFill>
                <a:latin typeface="Calibri" pitchFamily="34" charset="0"/>
                <a:ea typeface="ＭＳ Ｐゴシック" pitchFamily="34" charset="-128"/>
              </a:defRPr>
            </a:lvl2pPr>
            <a:lvl3pPr marL="1143000" indent="-228600" eaLnBrk="0" hangingPunct="0">
              <a:defRPr sz="2400">
                <a:solidFill>
                  <a:schemeClr val="tx1"/>
                </a:solidFill>
                <a:latin typeface="Calibri" pitchFamily="34" charset="0"/>
                <a:ea typeface="ＭＳ Ｐゴシック" pitchFamily="34" charset="-128"/>
              </a:defRPr>
            </a:lvl3pPr>
            <a:lvl4pPr marL="1600200" indent="-228600" eaLnBrk="0" hangingPunct="0">
              <a:defRPr sz="2400">
                <a:solidFill>
                  <a:schemeClr val="tx1"/>
                </a:solidFill>
                <a:latin typeface="Calibri" pitchFamily="34" charset="0"/>
                <a:ea typeface="ＭＳ Ｐゴシック" pitchFamily="34" charset="-128"/>
              </a:defRPr>
            </a:lvl4pPr>
            <a:lvl5pPr marL="2057400" indent="-228600" eaLnBrk="0" hangingPunct="0">
              <a:defRPr sz="2400">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9pPr>
          </a:lstStyle>
          <a:p>
            <a:pPr algn="r" eaLnBrk="1" hangingPunct="1"/>
            <a:r>
              <a:rPr lang="en-US" altLang="en-US" sz="1200">
                <a:solidFill>
                  <a:srgbClr val="007400"/>
                </a:solidFill>
              </a:rPr>
              <a:t>13-</a:t>
            </a:r>
            <a:fld id="{B8673126-3AF6-4989-A02B-D7DC350EE3C5}" type="slidenum">
              <a:rPr lang="en-US" altLang="en-US" sz="1200">
                <a:solidFill>
                  <a:srgbClr val="007400"/>
                </a:solidFill>
              </a:rPr>
              <a:pPr algn="r" eaLnBrk="1" hangingPunct="1"/>
              <a:t>32</a:t>
            </a:fld>
            <a:endParaRPr lang="en-US" altLang="en-US" sz="1200">
              <a:solidFill>
                <a:srgbClr val="007400"/>
              </a:solidFill>
            </a:endParaRPr>
          </a:p>
        </p:txBody>
      </p:sp>
      <p:grpSp>
        <p:nvGrpSpPr>
          <p:cNvPr id="10" name="Group 9"/>
          <p:cNvGrpSpPr>
            <a:grpSpLocks/>
          </p:cNvGrpSpPr>
          <p:nvPr/>
        </p:nvGrpSpPr>
        <p:grpSpPr bwMode="auto">
          <a:xfrm>
            <a:off x="685800" y="1690688"/>
            <a:ext cx="8001000" cy="2298700"/>
            <a:chOff x="685800" y="1691137"/>
            <a:chExt cx="8001000" cy="2298375"/>
          </a:xfrm>
        </p:grpSpPr>
        <p:sp>
          <p:nvSpPr>
            <p:cNvPr id="6" name="Freeform 5"/>
            <p:cNvSpPr/>
            <p:nvPr/>
          </p:nvSpPr>
          <p:spPr>
            <a:xfrm>
              <a:off x="685800" y="2059385"/>
              <a:ext cx="8001000" cy="1930127"/>
            </a:xfrm>
            <a:custGeom>
              <a:avLst/>
              <a:gdLst>
                <a:gd name="connsiteX0" fmla="*/ 0 w 8001000"/>
                <a:gd name="connsiteY0" fmla="*/ 0 h 1929375"/>
                <a:gd name="connsiteX1" fmla="*/ 8001000 w 8001000"/>
                <a:gd name="connsiteY1" fmla="*/ 0 h 1929375"/>
                <a:gd name="connsiteX2" fmla="*/ 8001000 w 8001000"/>
                <a:gd name="connsiteY2" fmla="*/ 1929375 h 1929375"/>
                <a:gd name="connsiteX3" fmla="*/ 0 w 8001000"/>
                <a:gd name="connsiteY3" fmla="*/ 1929375 h 1929375"/>
                <a:gd name="connsiteX4" fmla="*/ 0 w 8001000"/>
                <a:gd name="connsiteY4" fmla="*/ 0 h 1929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01000" h="1929375">
                  <a:moveTo>
                    <a:pt x="0" y="0"/>
                  </a:moveTo>
                  <a:lnTo>
                    <a:pt x="8001000" y="0"/>
                  </a:lnTo>
                  <a:lnTo>
                    <a:pt x="8001000" y="1929375"/>
                  </a:lnTo>
                  <a:lnTo>
                    <a:pt x="0" y="1929375"/>
                  </a:lnTo>
                  <a:lnTo>
                    <a:pt x="0" y="0"/>
                  </a:lnTo>
                  <a:close/>
                </a:path>
              </a:pathLst>
            </a:custGeom>
          </p:spPr>
          <p:style>
            <a:lnRef idx="2">
              <a:schemeClr val="accent3">
                <a:hueOff val="0"/>
                <a:satOff val="0"/>
                <a:lumOff val="0"/>
                <a:alphaOff val="0"/>
              </a:schemeClr>
            </a:lnRef>
            <a:fillRef idx="1">
              <a:schemeClr val="accent3">
                <a:alpha val="90000"/>
                <a:tint val="40000"/>
                <a:hueOff val="0"/>
                <a:satOff val="0"/>
                <a:lumOff val="0"/>
                <a:alphaOff val="0"/>
              </a:schemeClr>
            </a:fillRef>
            <a:effectRef idx="0">
              <a:schemeClr val="accent3">
                <a:alpha val="90000"/>
                <a:tint val="40000"/>
                <a:hueOff val="0"/>
                <a:satOff val="0"/>
                <a:lumOff val="0"/>
                <a:alphaOff val="0"/>
              </a:schemeClr>
            </a:effectRef>
            <a:fontRef idx="minor">
              <a:schemeClr val="dk1">
                <a:hueOff val="0"/>
                <a:satOff val="0"/>
                <a:lumOff val="0"/>
                <a:alphaOff val="0"/>
              </a:schemeClr>
            </a:fontRef>
          </p:style>
          <p:txBody>
            <a:bodyPr lIns="620967" tIns="520700" rIns="620967" bIns="156464"/>
            <a:lstStyle>
              <a:lvl1pPr marL="342900" indent="-342900" defTabSz="977900" eaLnBrk="0" hangingPunct="0">
                <a:defRPr sz="2400">
                  <a:solidFill>
                    <a:schemeClr val="tx1"/>
                  </a:solidFill>
                  <a:latin typeface="Calibri" pitchFamily="34" charset="0"/>
                  <a:ea typeface="ＭＳ Ｐゴシック" pitchFamily="34" charset="-128"/>
                </a:defRPr>
              </a:lvl1pPr>
              <a:lvl2pPr marL="228600" indent="-228600" defTabSz="977900" eaLnBrk="0" hangingPunct="0">
                <a:defRPr sz="2400">
                  <a:solidFill>
                    <a:schemeClr val="tx1"/>
                  </a:solidFill>
                  <a:latin typeface="Calibri" pitchFamily="34" charset="0"/>
                  <a:ea typeface="ＭＳ Ｐゴシック" pitchFamily="34" charset="-128"/>
                </a:defRPr>
              </a:lvl2pPr>
              <a:lvl3pPr marL="457200" indent="-228600" defTabSz="977900" eaLnBrk="0" hangingPunct="0">
                <a:defRPr sz="2400">
                  <a:solidFill>
                    <a:schemeClr val="tx1"/>
                  </a:solidFill>
                  <a:latin typeface="Calibri" pitchFamily="34" charset="0"/>
                  <a:ea typeface="ＭＳ Ｐゴシック" pitchFamily="34" charset="-128"/>
                </a:defRPr>
              </a:lvl3pPr>
              <a:lvl4pPr marL="1600200" indent="-228600" defTabSz="977900" eaLnBrk="0" hangingPunct="0">
                <a:defRPr sz="2400">
                  <a:solidFill>
                    <a:schemeClr val="tx1"/>
                  </a:solidFill>
                  <a:latin typeface="Calibri" pitchFamily="34" charset="0"/>
                  <a:ea typeface="ＭＳ Ｐゴシック" pitchFamily="34" charset="-128"/>
                </a:defRPr>
              </a:lvl4pPr>
              <a:lvl5pPr marL="2057400" indent="-228600" defTabSz="977900" eaLnBrk="0" hangingPunct="0">
                <a:defRPr sz="2400">
                  <a:solidFill>
                    <a:schemeClr val="tx1"/>
                  </a:solidFill>
                  <a:latin typeface="Calibri" pitchFamily="34" charset="0"/>
                  <a:ea typeface="ＭＳ Ｐゴシック" pitchFamily="34" charset="-128"/>
                </a:defRPr>
              </a:lvl5pPr>
              <a:lvl6pPr marL="2514600" indent="-228600" defTabSz="977900" eaLnBrk="0" fontAlgn="base" hangingPunct="0">
                <a:spcBef>
                  <a:spcPct val="0"/>
                </a:spcBef>
                <a:spcAft>
                  <a:spcPct val="0"/>
                </a:spcAft>
                <a:defRPr sz="2400">
                  <a:solidFill>
                    <a:schemeClr val="tx1"/>
                  </a:solidFill>
                  <a:latin typeface="Calibri" pitchFamily="34" charset="0"/>
                  <a:ea typeface="ＭＳ Ｐゴシック" pitchFamily="34" charset="-128"/>
                </a:defRPr>
              </a:lvl6pPr>
              <a:lvl7pPr marL="2971800" indent="-228600" defTabSz="977900" eaLnBrk="0" fontAlgn="base" hangingPunct="0">
                <a:spcBef>
                  <a:spcPct val="0"/>
                </a:spcBef>
                <a:spcAft>
                  <a:spcPct val="0"/>
                </a:spcAft>
                <a:defRPr sz="2400">
                  <a:solidFill>
                    <a:schemeClr val="tx1"/>
                  </a:solidFill>
                  <a:latin typeface="Calibri" pitchFamily="34" charset="0"/>
                  <a:ea typeface="ＭＳ Ｐゴシック" pitchFamily="34" charset="-128"/>
                </a:defRPr>
              </a:lvl7pPr>
              <a:lvl8pPr marL="3429000" indent="-228600" defTabSz="977900" eaLnBrk="0" fontAlgn="base" hangingPunct="0">
                <a:spcBef>
                  <a:spcPct val="0"/>
                </a:spcBef>
                <a:spcAft>
                  <a:spcPct val="0"/>
                </a:spcAft>
                <a:defRPr sz="2400">
                  <a:solidFill>
                    <a:schemeClr val="tx1"/>
                  </a:solidFill>
                  <a:latin typeface="Calibri" pitchFamily="34" charset="0"/>
                  <a:ea typeface="ＭＳ Ｐゴシック" pitchFamily="34" charset="-128"/>
                </a:defRPr>
              </a:lvl8pPr>
              <a:lvl9pPr marL="3886200" indent="-228600" defTabSz="977900" eaLnBrk="0" fontAlgn="base" hangingPunct="0">
                <a:spcBef>
                  <a:spcPct val="0"/>
                </a:spcBef>
                <a:spcAft>
                  <a:spcPct val="0"/>
                </a:spcAft>
                <a:defRPr sz="2400">
                  <a:solidFill>
                    <a:schemeClr val="tx1"/>
                  </a:solidFill>
                  <a:latin typeface="Calibri" pitchFamily="34" charset="0"/>
                  <a:ea typeface="ＭＳ Ｐゴシック" pitchFamily="34" charset="-128"/>
                </a:defRPr>
              </a:lvl9pPr>
            </a:lstStyle>
            <a:p>
              <a:pPr lvl="1" eaLnBrk="1" hangingPunct="1">
                <a:lnSpc>
                  <a:spcPct val="90000"/>
                </a:lnSpc>
                <a:spcAft>
                  <a:spcPct val="15000"/>
                </a:spcAft>
                <a:buFontTx/>
                <a:buChar char="•"/>
              </a:pPr>
              <a:r>
                <a:rPr lang="en-US" altLang="en-US" sz="2200">
                  <a:solidFill>
                    <a:srgbClr val="000000"/>
                  </a:solidFill>
                </a:rPr>
                <a:t>Ability to deliberately direct one</a:t>
              </a:r>
              <a:r>
                <a:rPr lang="ja-JP" altLang="en-US" sz="2200">
                  <a:solidFill>
                    <a:srgbClr val="000000"/>
                  </a:solidFill>
                </a:rPr>
                <a:t>’</a:t>
              </a:r>
              <a:r>
                <a:rPr lang="en-US" altLang="ja-JP" sz="2200">
                  <a:solidFill>
                    <a:srgbClr val="000000"/>
                  </a:solidFill>
                </a:rPr>
                <a:t>s attention and shut out distractions.</a:t>
              </a:r>
            </a:p>
            <a:p>
              <a:pPr lvl="2" eaLnBrk="1" hangingPunct="1">
                <a:lnSpc>
                  <a:spcPct val="90000"/>
                </a:lnSpc>
                <a:spcAft>
                  <a:spcPct val="15000"/>
                </a:spcAft>
                <a:buFontTx/>
                <a:buChar char="•"/>
              </a:pPr>
              <a:r>
                <a:rPr lang="en-US" altLang="en-US" sz="2000">
                  <a:solidFill>
                    <a:srgbClr val="000000"/>
                  </a:solidFill>
                </a:rPr>
                <a:t>Inhibitory control - Voluntary suppression of unwanted responses.</a:t>
              </a:r>
            </a:p>
          </p:txBody>
        </p:sp>
        <p:sp>
          <p:nvSpPr>
            <p:cNvPr id="7" name="Freeform 6"/>
            <p:cNvSpPr/>
            <p:nvPr/>
          </p:nvSpPr>
          <p:spPr>
            <a:xfrm>
              <a:off x="1085850" y="1691137"/>
              <a:ext cx="5600700" cy="738083"/>
            </a:xfrm>
            <a:custGeom>
              <a:avLst/>
              <a:gdLst>
                <a:gd name="connsiteX0" fmla="*/ 0 w 5600700"/>
                <a:gd name="connsiteY0" fmla="*/ 123002 h 738000"/>
                <a:gd name="connsiteX1" fmla="*/ 123002 w 5600700"/>
                <a:gd name="connsiteY1" fmla="*/ 0 h 738000"/>
                <a:gd name="connsiteX2" fmla="*/ 5477698 w 5600700"/>
                <a:gd name="connsiteY2" fmla="*/ 0 h 738000"/>
                <a:gd name="connsiteX3" fmla="*/ 5600700 w 5600700"/>
                <a:gd name="connsiteY3" fmla="*/ 123002 h 738000"/>
                <a:gd name="connsiteX4" fmla="*/ 5600700 w 5600700"/>
                <a:gd name="connsiteY4" fmla="*/ 614998 h 738000"/>
                <a:gd name="connsiteX5" fmla="*/ 5477698 w 5600700"/>
                <a:gd name="connsiteY5" fmla="*/ 738000 h 738000"/>
                <a:gd name="connsiteX6" fmla="*/ 123002 w 5600700"/>
                <a:gd name="connsiteY6" fmla="*/ 738000 h 738000"/>
                <a:gd name="connsiteX7" fmla="*/ 0 w 5600700"/>
                <a:gd name="connsiteY7" fmla="*/ 614998 h 738000"/>
                <a:gd name="connsiteX8" fmla="*/ 0 w 5600700"/>
                <a:gd name="connsiteY8" fmla="*/ 123002 h 73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00700" h="738000">
                  <a:moveTo>
                    <a:pt x="0" y="123002"/>
                  </a:moveTo>
                  <a:cubicBezTo>
                    <a:pt x="0" y="55070"/>
                    <a:pt x="55070" y="0"/>
                    <a:pt x="123002" y="0"/>
                  </a:cubicBezTo>
                  <a:lnTo>
                    <a:pt x="5477698" y="0"/>
                  </a:lnTo>
                  <a:cubicBezTo>
                    <a:pt x="5545630" y="0"/>
                    <a:pt x="5600700" y="55070"/>
                    <a:pt x="5600700" y="123002"/>
                  </a:cubicBezTo>
                  <a:lnTo>
                    <a:pt x="5600700" y="614998"/>
                  </a:lnTo>
                  <a:cubicBezTo>
                    <a:pt x="5600700" y="682930"/>
                    <a:pt x="5545630" y="738000"/>
                    <a:pt x="5477698" y="738000"/>
                  </a:cubicBezTo>
                  <a:lnTo>
                    <a:pt x="123002" y="738000"/>
                  </a:lnTo>
                  <a:cubicBezTo>
                    <a:pt x="55070" y="738000"/>
                    <a:pt x="0" y="682930"/>
                    <a:pt x="0" y="614998"/>
                  </a:cubicBezTo>
                  <a:lnTo>
                    <a:pt x="0" y="123002"/>
                  </a:lnTo>
                  <a:close/>
                </a:path>
              </a:pathLst>
            </a:custGeom>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lIns="247719" tIns="36026" rIns="247719" bIns="36026" spcCol="1270" anchor="ctr"/>
            <a:lstStyle/>
            <a:p>
              <a:pPr defTabSz="1066800" fontAlgn="auto">
                <a:lnSpc>
                  <a:spcPct val="90000"/>
                </a:lnSpc>
                <a:spcAft>
                  <a:spcPct val="35000"/>
                </a:spcAft>
                <a:defRPr/>
              </a:pPr>
              <a:r>
                <a:rPr lang="en-US" sz="2400" dirty="0"/>
                <a:t>Selective attention </a:t>
              </a:r>
            </a:p>
          </p:txBody>
        </p:sp>
      </p:grpSp>
      <p:sp>
        <p:nvSpPr>
          <p:cNvPr id="8" name="Freeform 7"/>
          <p:cNvSpPr/>
          <p:nvPr/>
        </p:nvSpPr>
        <p:spPr bwMode="auto">
          <a:xfrm>
            <a:off x="609600" y="4729163"/>
            <a:ext cx="8077200" cy="909636"/>
          </a:xfrm>
          <a:custGeom>
            <a:avLst/>
            <a:gdLst>
              <a:gd name="connsiteX0" fmla="*/ 0 w 8077200"/>
              <a:gd name="connsiteY0" fmla="*/ 0 h 909562"/>
              <a:gd name="connsiteX1" fmla="*/ 8077200 w 8077200"/>
              <a:gd name="connsiteY1" fmla="*/ 0 h 909562"/>
              <a:gd name="connsiteX2" fmla="*/ 8077200 w 8077200"/>
              <a:gd name="connsiteY2" fmla="*/ 909562 h 909562"/>
              <a:gd name="connsiteX3" fmla="*/ 0 w 8077200"/>
              <a:gd name="connsiteY3" fmla="*/ 909562 h 909562"/>
              <a:gd name="connsiteX4" fmla="*/ 0 w 8077200"/>
              <a:gd name="connsiteY4" fmla="*/ 0 h 9095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77200" h="909562">
                <a:moveTo>
                  <a:pt x="0" y="0"/>
                </a:moveTo>
                <a:lnTo>
                  <a:pt x="8077200" y="0"/>
                </a:lnTo>
                <a:lnTo>
                  <a:pt x="8077200" y="909562"/>
                </a:lnTo>
                <a:lnTo>
                  <a:pt x="0" y="909562"/>
                </a:lnTo>
                <a:lnTo>
                  <a:pt x="0" y="0"/>
                </a:lnTo>
                <a:close/>
              </a:path>
            </a:pathLst>
          </a:custGeom>
        </p:spPr>
        <p:style>
          <a:lnRef idx="2">
            <a:schemeClr val="accent3">
              <a:hueOff val="0"/>
              <a:satOff val="0"/>
              <a:lumOff val="0"/>
              <a:alphaOff val="0"/>
            </a:schemeClr>
          </a:lnRef>
          <a:fillRef idx="1">
            <a:schemeClr val="accent3">
              <a:alpha val="90000"/>
              <a:tint val="40000"/>
              <a:hueOff val="0"/>
              <a:satOff val="0"/>
              <a:lumOff val="0"/>
              <a:alphaOff val="0"/>
            </a:schemeClr>
          </a:fillRef>
          <a:effectRef idx="0">
            <a:schemeClr val="accent3">
              <a:alpha val="90000"/>
              <a:tint val="40000"/>
              <a:hueOff val="0"/>
              <a:satOff val="0"/>
              <a:lumOff val="0"/>
              <a:alphaOff val="0"/>
            </a:schemeClr>
          </a:effectRef>
          <a:fontRef idx="minor">
            <a:schemeClr val="dk1">
              <a:hueOff val="0"/>
              <a:satOff val="0"/>
              <a:lumOff val="0"/>
              <a:alphaOff val="0"/>
            </a:schemeClr>
          </a:fontRef>
        </p:style>
        <p:txBody>
          <a:bodyPr lIns="626880" tIns="437388" rIns="626880" bIns="156464" spcCol="1270"/>
          <a:lstStyle/>
          <a:p>
            <a:pPr marL="228600" lvl="1" indent="-228600" defTabSz="977900" fontAlgn="auto">
              <a:lnSpc>
                <a:spcPct val="90000"/>
              </a:lnSpc>
              <a:spcAft>
                <a:spcPct val="15000"/>
              </a:spcAft>
              <a:buFontTx/>
              <a:buChar char="••"/>
              <a:defRPr/>
            </a:pPr>
            <a:r>
              <a:rPr lang="en-US" sz="2200" dirty="0"/>
              <a:t>Understanding of processes of memory.</a:t>
            </a:r>
          </a:p>
        </p:txBody>
      </p:sp>
      <p:sp>
        <p:nvSpPr>
          <p:cNvPr id="9" name="Freeform 8"/>
          <p:cNvSpPr/>
          <p:nvPr/>
        </p:nvSpPr>
        <p:spPr bwMode="auto">
          <a:xfrm>
            <a:off x="1012825" y="4419600"/>
            <a:ext cx="5654675" cy="619125"/>
          </a:xfrm>
          <a:custGeom>
            <a:avLst/>
            <a:gdLst>
              <a:gd name="connsiteX0" fmla="*/ 0 w 5654040"/>
              <a:gd name="connsiteY0" fmla="*/ 103322 h 619920"/>
              <a:gd name="connsiteX1" fmla="*/ 103322 w 5654040"/>
              <a:gd name="connsiteY1" fmla="*/ 0 h 619920"/>
              <a:gd name="connsiteX2" fmla="*/ 5550718 w 5654040"/>
              <a:gd name="connsiteY2" fmla="*/ 0 h 619920"/>
              <a:gd name="connsiteX3" fmla="*/ 5654040 w 5654040"/>
              <a:gd name="connsiteY3" fmla="*/ 103322 h 619920"/>
              <a:gd name="connsiteX4" fmla="*/ 5654040 w 5654040"/>
              <a:gd name="connsiteY4" fmla="*/ 516598 h 619920"/>
              <a:gd name="connsiteX5" fmla="*/ 5550718 w 5654040"/>
              <a:gd name="connsiteY5" fmla="*/ 619920 h 619920"/>
              <a:gd name="connsiteX6" fmla="*/ 103322 w 5654040"/>
              <a:gd name="connsiteY6" fmla="*/ 619920 h 619920"/>
              <a:gd name="connsiteX7" fmla="*/ 0 w 5654040"/>
              <a:gd name="connsiteY7" fmla="*/ 516598 h 619920"/>
              <a:gd name="connsiteX8" fmla="*/ 0 w 5654040"/>
              <a:gd name="connsiteY8" fmla="*/ 103322 h 619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54040" h="619920">
                <a:moveTo>
                  <a:pt x="0" y="103322"/>
                </a:moveTo>
                <a:cubicBezTo>
                  <a:pt x="0" y="46259"/>
                  <a:pt x="46259" y="0"/>
                  <a:pt x="103322" y="0"/>
                </a:cubicBezTo>
                <a:lnTo>
                  <a:pt x="5550718" y="0"/>
                </a:lnTo>
                <a:cubicBezTo>
                  <a:pt x="5607781" y="0"/>
                  <a:pt x="5654040" y="46259"/>
                  <a:pt x="5654040" y="103322"/>
                </a:cubicBezTo>
                <a:lnTo>
                  <a:pt x="5654040" y="516598"/>
                </a:lnTo>
                <a:cubicBezTo>
                  <a:pt x="5654040" y="573661"/>
                  <a:pt x="5607781" y="619920"/>
                  <a:pt x="5550718" y="619920"/>
                </a:cubicBezTo>
                <a:lnTo>
                  <a:pt x="103322" y="619920"/>
                </a:lnTo>
                <a:cubicBezTo>
                  <a:pt x="46259" y="619920"/>
                  <a:pt x="0" y="573661"/>
                  <a:pt x="0" y="516598"/>
                </a:cubicBezTo>
                <a:lnTo>
                  <a:pt x="0" y="103322"/>
                </a:lnTo>
                <a:close/>
              </a:path>
            </a:pathLst>
          </a:custGeom>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lIns="243971" tIns="30262" rIns="243971" bIns="30262" spcCol="1270" anchor="ctr"/>
          <a:lstStyle/>
          <a:p>
            <a:pPr defTabSz="1066800" fontAlgn="auto">
              <a:lnSpc>
                <a:spcPct val="90000"/>
              </a:lnSpc>
              <a:spcAft>
                <a:spcPct val="35000"/>
              </a:spcAft>
              <a:defRPr/>
            </a:pPr>
            <a:r>
              <a:rPr lang="en-US" sz="2400" dirty="0" err="1"/>
              <a:t>Metamemory</a:t>
            </a:r>
            <a:endParaRPr lang="en-US" sz="2400" dirty="0"/>
          </a:p>
        </p:txBody>
      </p:sp>
    </p:spTree>
    <p:extLst>
      <p:ext uri="{BB962C8B-B14F-4D97-AF65-F5344CB8AC3E}">
        <p14:creationId xmlns:p14="http://schemas.microsoft.com/office/powerpoint/2010/main" val="8504094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ＭＳ Ｐゴシック" pitchFamily="34" charset="-128"/>
              </a:defRPr>
            </a:lvl1pPr>
            <a:lvl2pPr marL="742950" indent="-285750" eaLnBrk="0" hangingPunct="0">
              <a:defRPr sz="2400">
                <a:solidFill>
                  <a:schemeClr val="tx1"/>
                </a:solidFill>
                <a:latin typeface="Calibri" pitchFamily="34" charset="0"/>
                <a:ea typeface="ＭＳ Ｐゴシック" pitchFamily="34" charset="-128"/>
              </a:defRPr>
            </a:lvl2pPr>
            <a:lvl3pPr marL="1143000" indent="-228600" eaLnBrk="0" hangingPunct="0">
              <a:defRPr sz="2400">
                <a:solidFill>
                  <a:schemeClr val="tx1"/>
                </a:solidFill>
                <a:latin typeface="Calibri" pitchFamily="34" charset="0"/>
                <a:ea typeface="ＭＳ Ｐゴシック" pitchFamily="34" charset="-128"/>
              </a:defRPr>
            </a:lvl3pPr>
            <a:lvl4pPr marL="1600200" indent="-228600" eaLnBrk="0" hangingPunct="0">
              <a:defRPr sz="2400">
                <a:solidFill>
                  <a:schemeClr val="tx1"/>
                </a:solidFill>
                <a:latin typeface="Calibri" pitchFamily="34" charset="0"/>
                <a:ea typeface="ＭＳ Ｐゴシック" pitchFamily="34" charset="-128"/>
              </a:defRPr>
            </a:lvl4pPr>
            <a:lvl5pPr marL="2057400" indent="-228600" eaLnBrk="0" hangingPunct="0">
              <a:defRPr sz="2400">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9pPr>
          </a:lstStyle>
          <a:p>
            <a:pPr eaLnBrk="1" hangingPunct="1"/>
            <a:r>
              <a:rPr lang="en-US" altLang="en-US" sz="1200">
                <a:latin typeface="Times New Roman" pitchFamily="18" charset="0"/>
              </a:rPr>
              <a:t>13-</a:t>
            </a:r>
            <a:fld id="{E7AA3816-2E36-4763-A13B-783C7B4D223E}" type="slidenum">
              <a:rPr lang="en-US" altLang="en-US" sz="1200">
                <a:latin typeface="Times New Roman" pitchFamily="18" charset="0"/>
              </a:rPr>
              <a:pPr eaLnBrk="1" hangingPunct="1"/>
              <a:t>33</a:t>
            </a:fld>
            <a:endParaRPr lang="en-US" altLang="en-US" sz="1200">
              <a:latin typeface="Times New Roman" pitchFamily="18" charset="0"/>
            </a:endParaRPr>
          </a:p>
        </p:txBody>
      </p:sp>
      <p:sp>
        <p:nvSpPr>
          <p:cNvPr id="20482" name="Title 1"/>
          <p:cNvSpPr>
            <a:spLocks noGrp="1"/>
          </p:cNvSpPr>
          <p:nvPr>
            <p:ph type="title"/>
          </p:nvPr>
        </p:nvSpPr>
        <p:spPr>
          <a:xfrm>
            <a:off x="417513" y="274638"/>
            <a:ext cx="8497887" cy="1173162"/>
          </a:xfrm>
          <a:ln>
            <a:miter lim="800000"/>
            <a:headEnd/>
            <a:tailEnd/>
          </a:ln>
        </p:spPr>
        <p:txBody>
          <a:bodyPr/>
          <a:lstStyle/>
          <a:p>
            <a:pPr eaLnBrk="1" hangingPunct="1"/>
            <a:r>
              <a:rPr lang="en-US" altLang="en-US" sz="3600" smtClean="0"/>
              <a:t>Information-Processing Approach: Attention, Memory, and Planning</a:t>
            </a:r>
          </a:p>
        </p:txBody>
      </p:sp>
      <p:grpSp>
        <p:nvGrpSpPr>
          <p:cNvPr id="11" name="Group 10"/>
          <p:cNvGrpSpPr>
            <a:grpSpLocks/>
          </p:cNvGrpSpPr>
          <p:nvPr/>
        </p:nvGrpSpPr>
        <p:grpSpPr bwMode="auto">
          <a:xfrm>
            <a:off x="609600" y="1733550"/>
            <a:ext cx="8077200" cy="4286250"/>
            <a:chOff x="609600" y="3122831"/>
            <a:chExt cx="8077200" cy="4287045"/>
          </a:xfrm>
        </p:grpSpPr>
        <p:sp>
          <p:nvSpPr>
            <p:cNvPr id="8" name="Freeform 7"/>
            <p:cNvSpPr/>
            <p:nvPr/>
          </p:nvSpPr>
          <p:spPr>
            <a:xfrm>
              <a:off x="609600" y="3432450"/>
              <a:ext cx="8077200" cy="3977426"/>
            </a:xfrm>
            <a:custGeom>
              <a:avLst/>
              <a:gdLst>
                <a:gd name="connsiteX0" fmla="*/ 0 w 8077200"/>
                <a:gd name="connsiteY0" fmla="*/ 0 h 2778300"/>
                <a:gd name="connsiteX1" fmla="*/ 8077200 w 8077200"/>
                <a:gd name="connsiteY1" fmla="*/ 0 h 2778300"/>
                <a:gd name="connsiteX2" fmla="*/ 8077200 w 8077200"/>
                <a:gd name="connsiteY2" fmla="*/ 2778300 h 2778300"/>
                <a:gd name="connsiteX3" fmla="*/ 0 w 8077200"/>
                <a:gd name="connsiteY3" fmla="*/ 2778300 h 2778300"/>
                <a:gd name="connsiteX4" fmla="*/ 0 w 8077200"/>
                <a:gd name="connsiteY4" fmla="*/ 0 h 2778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77200" h="2778300">
                  <a:moveTo>
                    <a:pt x="0" y="0"/>
                  </a:moveTo>
                  <a:lnTo>
                    <a:pt x="8077200" y="0"/>
                  </a:lnTo>
                  <a:lnTo>
                    <a:pt x="8077200" y="2778300"/>
                  </a:lnTo>
                  <a:lnTo>
                    <a:pt x="0" y="2778300"/>
                  </a:lnTo>
                  <a:lnTo>
                    <a:pt x="0" y="0"/>
                  </a:lnTo>
                  <a:close/>
                </a:path>
              </a:pathLst>
            </a:custGeom>
          </p:spPr>
          <p:style>
            <a:lnRef idx="2">
              <a:schemeClr val="accent3">
                <a:hueOff val="0"/>
                <a:satOff val="0"/>
                <a:lumOff val="0"/>
                <a:alphaOff val="0"/>
              </a:schemeClr>
            </a:lnRef>
            <a:fillRef idx="1">
              <a:schemeClr val="accent3">
                <a:alpha val="90000"/>
                <a:tint val="40000"/>
                <a:hueOff val="0"/>
                <a:satOff val="0"/>
                <a:lumOff val="0"/>
                <a:alphaOff val="0"/>
              </a:schemeClr>
            </a:fillRef>
            <a:effectRef idx="0">
              <a:schemeClr val="accent3">
                <a:alpha val="90000"/>
                <a:tint val="40000"/>
                <a:hueOff val="0"/>
                <a:satOff val="0"/>
                <a:lumOff val="0"/>
                <a:alphaOff val="0"/>
              </a:schemeClr>
            </a:effectRef>
            <a:fontRef idx="minor">
              <a:schemeClr val="dk1">
                <a:hueOff val="0"/>
                <a:satOff val="0"/>
                <a:lumOff val="0"/>
                <a:alphaOff val="0"/>
              </a:schemeClr>
            </a:fontRef>
          </p:style>
          <p:txBody>
            <a:bodyPr lIns="626880" tIns="437388" rIns="626880" bIns="156464"/>
            <a:lstStyle/>
            <a:p>
              <a:pPr marL="457200" lvl="2" indent="-228600" defTabSz="977900">
                <a:lnSpc>
                  <a:spcPct val="90000"/>
                </a:lnSpc>
                <a:spcAft>
                  <a:spcPct val="15000"/>
                </a:spcAft>
                <a:buFontTx/>
                <a:buChar char="•"/>
                <a:defRPr/>
              </a:pPr>
              <a:r>
                <a:rPr lang="en-US" sz="2400" b="1" dirty="0" smtClean="0">
                  <a:solidFill>
                    <a:srgbClr val="000000"/>
                  </a:solidFill>
                </a:rPr>
                <a:t>External </a:t>
              </a:r>
              <a:r>
                <a:rPr lang="en-US" sz="2400" b="1" dirty="0">
                  <a:solidFill>
                    <a:srgbClr val="000000"/>
                  </a:solidFill>
                </a:rPr>
                <a:t>memory aids</a:t>
              </a:r>
              <a:r>
                <a:rPr lang="en-US" sz="2400" dirty="0">
                  <a:solidFill>
                    <a:srgbClr val="000000"/>
                  </a:solidFill>
                </a:rPr>
                <a:t>: Using something outside the person.</a:t>
              </a:r>
            </a:p>
            <a:p>
              <a:pPr marL="457200" lvl="2" indent="-228600" defTabSz="977900">
                <a:lnSpc>
                  <a:spcPct val="90000"/>
                </a:lnSpc>
                <a:spcAft>
                  <a:spcPct val="15000"/>
                </a:spcAft>
                <a:buFontTx/>
                <a:buChar char="•"/>
                <a:defRPr/>
              </a:pPr>
              <a:r>
                <a:rPr lang="en-US" sz="2400" b="1" dirty="0">
                  <a:solidFill>
                    <a:srgbClr val="000000"/>
                  </a:solidFill>
                </a:rPr>
                <a:t>Rehearsal</a:t>
              </a:r>
              <a:r>
                <a:rPr lang="en-US" sz="2400" dirty="0">
                  <a:solidFill>
                    <a:srgbClr val="000000"/>
                  </a:solidFill>
                </a:rPr>
                <a:t>: Keeping an item in working memory through conscious repetition.</a:t>
              </a:r>
            </a:p>
            <a:p>
              <a:pPr marL="457200" lvl="2" indent="-228600" defTabSz="977900">
                <a:lnSpc>
                  <a:spcPct val="90000"/>
                </a:lnSpc>
                <a:spcAft>
                  <a:spcPct val="15000"/>
                </a:spcAft>
                <a:buFontTx/>
                <a:buChar char="•"/>
                <a:defRPr/>
              </a:pPr>
              <a:r>
                <a:rPr lang="en-US" sz="2400" b="1" dirty="0">
                  <a:solidFill>
                    <a:srgbClr val="000000"/>
                  </a:solidFill>
                </a:rPr>
                <a:t>Organization</a:t>
              </a:r>
              <a:r>
                <a:rPr lang="en-US" sz="2400" dirty="0">
                  <a:solidFill>
                    <a:srgbClr val="000000"/>
                  </a:solidFill>
                </a:rPr>
                <a:t>: Categorizing material to be remembered.</a:t>
              </a:r>
            </a:p>
            <a:p>
              <a:pPr marL="457200" lvl="2" indent="-228600" defTabSz="977900">
                <a:lnSpc>
                  <a:spcPct val="90000"/>
                </a:lnSpc>
                <a:spcAft>
                  <a:spcPct val="15000"/>
                </a:spcAft>
                <a:buFontTx/>
                <a:buChar char="•"/>
                <a:defRPr/>
              </a:pPr>
              <a:r>
                <a:rPr lang="en-US" sz="2400" b="1" dirty="0">
                  <a:solidFill>
                    <a:srgbClr val="000000"/>
                  </a:solidFill>
                </a:rPr>
                <a:t>Elaboration</a:t>
              </a:r>
              <a:r>
                <a:rPr lang="en-US" sz="2400" dirty="0">
                  <a:solidFill>
                    <a:srgbClr val="000000"/>
                  </a:solidFill>
                </a:rPr>
                <a:t>: Making mental associations involving items to be remembered</a:t>
              </a:r>
              <a:r>
                <a:rPr lang="en-US" sz="2400" dirty="0" smtClean="0">
                  <a:solidFill>
                    <a:srgbClr val="000000"/>
                  </a:solidFill>
                </a:rPr>
                <a:t>.</a:t>
              </a:r>
            </a:p>
            <a:p>
              <a:pPr marL="457200" lvl="2" indent="-228600" defTabSz="977900">
                <a:lnSpc>
                  <a:spcPct val="90000"/>
                </a:lnSpc>
                <a:spcAft>
                  <a:spcPct val="15000"/>
                </a:spcAft>
                <a:buFontTx/>
                <a:buChar char="•"/>
                <a:defRPr/>
              </a:pPr>
              <a:r>
                <a:rPr lang="en-US" sz="2400" b="1" dirty="0" smtClean="0">
                  <a:solidFill>
                    <a:srgbClr val="000000"/>
                  </a:solidFill>
                </a:rPr>
                <a:t>Mnemonics</a:t>
              </a:r>
              <a:r>
                <a:rPr lang="en-US" sz="2400" dirty="0" smtClean="0">
                  <a:solidFill>
                    <a:srgbClr val="000000"/>
                  </a:solidFill>
                </a:rPr>
                <a:t>: Strategy to aid memory.</a:t>
              </a:r>
              <a:endParaRPr lang="en-US" sz="2400" dirty="0">
                <a:solidFill>
                  <a:srgbClr val="000000"/>
                </a:solidFill>
              </a:endParaRPr>
            </a:p>
          </p:txBody>
        </p:sp>
        <p:sp>
          <p:nvSpPr>
            <p:cNvPr id="9" name="Freeform 8"/>
            <p:cNvSpPr/>
            <p:nvPr/>
          </p:nvSpPr>
          <p:spPr>
            <a:xfrm>
              <a:off x="1012825" y="3122831"/>
              <a:ext cx="5654675" cy="619240"/>
            </a:xfrm>
            <a:custGeom>
              <a:avLst/>
              <a:gdLst>
                <a:gd name="connsiteX0" fmla="*/ 0 w 5654040"/>
                <a:gd name="connsiteY0" fmla="*/ 103322 h 619920"/>
                <a:gd name="connsiteX1" fmla="*/ 103322 w 5654040"/>
                <a:gd name="connsiteY1" fmla="*/ 0 h 619920"/>
                <a:gd name="connsiteX2" fmla="*/ 5550718 w 5654040"/>
                <a:gd name="connsiteY2" fmla="*/ 0 h 619920"/>
                <a:gd name="connsiteX3" fmla="*/ 5654040 w 5654040"/>
                <a:gd name="connsiteY3" fmla="*/ 103322 h 619920"/>
                <a:gd name="connsiteX4" fmla="*/ 5654040 w 5654040"/>
                <a:gd name="connsiteY4" fmla="*/ 516598 h 619920"/>
                <a:gd name="connsiteX5" fmla="*/ 5550718 w 5654040"/>
                <a:gd name="connsiteY5" fmla="*/ 619920 h 619920"/>
                <a:gd name="connsiteX6" fmla="*/ 103322 w 5654040"/>
                <a:gd name="connsiteY6" fmla="*/ 619920 h 619920"/>
                <a:gd name="connsiteX7" fmla="*/ 0 w 5654040"/>
                <a:gd name="connsiteY7" fmla="*/ 516598 h 619920"/>
                <a:gd name="connsiteX8" fmla="*/ 0 w 5654040"/>
                <a:gd name="connsiteY8" fmla="*/ 103322 h 619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54040" h="619920">
                  <a:moveTo>
                    <a:pt x="0" y="103322"/>
                  </a:moveTo>
                  <a:cubicBezTo>
                    <a:pt x="0" y="46259"/>
                    <a:pt x="46259" y="0"/>
                    <a:pt x="103322" y="0"/>
                  </a:cubicBezTo>
                  <a:lnTo>
                    <a:pt x="5550718" y="0"/>
                  </a:lnTo>
                  <a:cubicBezTo>
                    <a:pt x="5607781" y="0"/>
                    <a:pt x="5654040" y="46259"/>
                    <a:pt x="5654040" y="103322"/>
                  </a:cubicBezTo>
                  <a:lnTo>
                    <a:pt x="5654040" y="516598"/>
                  </a:lnTo>
                  <a:cubicBezTo>
                    <a:pt x="5654040" y="573661"/>
                    <a:pt x="5607781" y="619920"/>
                    <a:pt x="5550718" y="619920"/>
                  </a:cubicBezTo>
                  <a:lnTo>
                    <a:pt x="103322" y="619920"/>
                  </a:lnTo>
                  <a:cubicBezTo>
                    <a:pt x="46259" y="619920"/>
                    <a:pt x="0" y="573661"/>
                    <a:pt x="0" y="516598"/>
                  </a:cubicBezTo>
                  <a:lnTo>
                    <a:pt x="0" y="103322"/>
                  </a:lnTo>
                  <a:close/>
                </a:path>
              </a:pathLst>
            </a:custGeom>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lIns="243971" tIns="30262" rIns="243971" bIns="30262" spcCol="1270" anchor="ctr"/>
            <a:lstStyle/>
            <a:p>
              <a:pPr defTabSz="1066800" fontAlgn="auto">
                <a:lnSpc>
                  <a:spcPct val="90000"/>
                </a:lnSpc>
                <a:spcAft>
                  <a:spcPct val="35000"/>
                </a:spcAft>
                <a:defRPr/>
              </a:pPr>
              <a:r>
                <a:rPr lang="en-US" sz="2400" dirty="0" smtClean="0"/>
                <a:t>Memory Aides</a:t>
              </a:r>
              <a:endParaRPr lang="en-US" sz="2400" dirty="0"/>
            </a:p>
          </p:txBody>
        </p:sp>
      </p:grpSp>
    </p:spTree>
    <p:extLst>
      <p:ext uri="{BB962C8B-B14F-4D97-AF65-F5344CB8AC3E}">
        <p14:creationId xmlns:p14="http://schemas.microsoft.com/office/powerpoint/2010/main" val="11816365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ＭＳ Ｐゴシック" pitchFamily="34" charset="-128"/>
              </a:defRPr>
            </a:lvl1pPr>
            <a:lvl2pPr marL="742950" indent="-285750" eaLnBrk="0" hangingPunct="0">
              <a:defRPr sz="2400">
                <a:solidFill>
                  <a:schemeClr val="tx1"/>
                </a:solidFill>
                <a:latin typeface="Calibri" pitchFamily="34" charset="0"/>
                <a:ea typeface="ＭＳ Ｐゴシック" pitchFamily="34" charset="-128"/>
              </a:defRPr>
            </a:lvl2pPr>
            <a:lvl3pPr marL="1143000" indent="-228600" eaLnBrk="0" hangingPunct="0">
              <a:defRPr sz="2400">
                <a:solidFill>
                  <a:schemeClr val="tx1"/>
                </a:solidFill>
                <a:latin typeface="Calibri" pitchFamily="34" charset="0"/>
                <a:ea typeface="ＭＳ Ｐゴシック" pitchFamily="34" charset="-128"/>
              </a:defRPr>
            </a:lvl3pPr>
            <a:lvl4pPr marL="1600200" indent="-228600" eaLnBrk="0" hangingPunct="0">
              <a:defRPr sz="2400">
                <a:solidFill>
                  <a:schemeClr val="tx1"/>
                </a:solidFill>
                <a:latin typeface="Calibri" pitchFamily="34" charset="0"/>
                <a:ea typeface="ＭＳ Ｐゴシック" pitchFamily="34" charset="-128"/>
              </a:defRPr>
            </a:lvl4pPr>
            <a:lvl5pPr marL="2057400" indent="-228600" eaLnBrk="0" hangingPunct="0">
              <a:defRPr sz="2400">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9pPr>
          </a:lstStyle>
          <a:p>
            <a:pPr eaLnBrk="1" hangingPunct="1"/>
            <a:r>
              <a:rPr lang="en-US" altLang="en-US" sz="1200">
                <a:latin typeface="Times New Roman" pitchFamily="18" charset="0"/>
              </a:rPr>
              <a:t>13-</a:t>
            </a:r>
            <a:fld id="{F14ECEEE-99D2-463A-8B93-BD701F00D8A9}" type="slidenum">
              <a:rPr lang="en-US" altLang="en-US" sz="1200">
                <a:latin typeface="Times New Roman" pitchFamily="18" charset="0"/>
              </a:rPr>
              <a:pPr eaLnBrk="1" hangingPunct="1"/>
              <a:t>34</a:t>
            </a:fld>
            <a:endParaRPr lang="en-US" altLang="en-US" sz="1200">
              <a:latin typeface="Times New Roman" pitchFamily="18" charset="0"/>
            </a:endParaRPr>
          </a:p>
        </p:txBody>
      </p:sp>
      <p:sp>
        <p:nvSpPr>
          <p:cNvPr id="19458" name="Title 1"/>
          <p:cNvSpPr>
            <a:spLocks noGrp="1"/>
          </p:cNvSpPr>
          <p:nvPr>
            <p:ph type="title"/>
          </p:nvPr>
        </p:nvSpPr>
        <p:spPr>
          <a:xfrm>
            <a:off x="417513" y="274638"/>
            <a:ext cx="8497887" cy="1173162"/>
          </a:xfrm>
          <a:ln>
            <a:miter lim="800000"/>
            <a:headEnd/>
            <a:tailEnd/>
          </a:ln>
        </p:spPr>
        <p:txBody>
          <a:bodyPr/>
          <a:lstStyle/>
          <a:p>
            <a:pPr eaLnBrk="1" hangingPunct="1"/>
            <a:r>
              <a:rPr lang="en-US" altLang="en-US" sz="3600" smtClean="0"/>
              <a:t>Table 13.2 - Working Memory Challenges and Strategies</a:t>
            </a:r>
          </a:p>
        </p:txBody>
      </p:sp>
      <p:pic>
        <p:nvPicPr>
          <p:cNvPr id="19459" name="Picture 5" descr="pap35430_t13_0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09800" y="1577975"/>
            <a:ext cx="5105400" cy="482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971384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417513" y="274638"/>
            <a:ext cx="8497887" cy="1173162"/>
          </a:xfrm>
          <a:ln>
            <a:miter lim="800000"/>
            <a:headEnd/>
            <a:tailEnd/>
          </a:ln>
        </p:spPr>
        <p:txBody>
          <a:bodyPr/>
          <a:lstStyle/>
          <a:p>
            <a:pPr eaLnBrk="1" hangingPunct="1"/>
            <a:r>
              <a:rPr lang="en-US" altLang="en-US" sz="3600" smtClean="0">
                <a:ea typeface="ＭＳ Ｐゴシック" pitchFamily="34" charset="-128"/>
              </a:rPr>
              <a:t>Testing and Teaching Based on Vygotsky</a:t>
            </a:r>
            <a:r>
              <a:rPr lang="ja-JP" altLang="en-US" sz="3600" smtClean="0">
                <a:ea typeface="ＭＳ Ｐゴシック" pitchFamily="34" charset="-128"/>
              </a:rPr>
              <a:t>’</a:t>
            </a:r>
            <a:r>
              <a:rPr lang="en-US" altLang="ja-JP" sz="3600" smtClean="0">
                <a:ea typeface="ＭＳ Ｐゴシック" pitchFamily="34" charset="-128"/>
              </a:rPr>
              <a:t>s Theory</a:t>
            </a:r>
            <a:endParaRPr lang="en-US" altLang="en-US" sz="3600" smtClean="0">
              <a:ea typeface="ＭＳ Ｐゴシック" pitchFamily="34" charset="-128"/>
            </a:endParaRPr>
          </a:p>
        </p:txBody>
      </p:sp>
      <p:sp>
        <p:nvSpPr>
          <p:cNvPr id="3" name="Content Placeholder 2"/>
          <p:cNvSpPr>
            <a:spLocks noGrp="1"/>
          </p:cNvSpPr>
          <p:nvPr>
            <p:ph idx="1"/>
          </p:nvPr>
        </p:nvSpPr>
        <p:spPr>
          <a:xfrm>
            <a:off x="403225" y="1600200"/>
            <a:ext cx="8512175" cy="4876800"/>
          </a:xfrm>
          <a:ln>
            <a:miter lim="800000"/>
            <a:headEnd/>
            <a:tailEnd/>
          </a:ln>
        </p:spPr>
        <p:txBody>
          <a:bodyPr/>
          <a:lstStyle/>
          <a:p>
            <a:pPr eaLnBrk="1" hangingPunct="1"/>
            <a:r>
              <a:rPr lang="en-US" altLang="en-US" b="1" smtClean="0">
                <a:ea typeface="ＭＳ Ｐゴシック" pitchFamily="34" charset="-128"/>
              </a:rPr>
              <a:t>Zone of proximal development (ZPD)</a:t>
            </a:r>
            <a:r>
              <a:rPr lang="en-US" altLang="en-US" smtClean="0">
                <a:ea typeface="ＭＳ Ｐゴシック" pitchFamily="34" charset="-128"/>
              </a:rPr>
              <a:t>: Difference between what a child can do alone and what the child can do with help.</a:t>
            </a:r>
          </a:p>
          <a:p>
            <a:pPr lvl="1" eaLnBrk="1" hangingPunct="1"/>
            <a:r>
              <a:rPr lang="en-US" altLang="en-US" smtClean="0">
                <a:ea typeface="ＭＳ Ｐゴシック" pitchFamily="34" charset="-128"/>
              </a:rPr>
              <a:t>Assessed by dynamic tests</a:t>
            </a:r>
          </a:p>
          <a:p>
            <a:pPr eaLnBrk="1" hangingPunct="1"/>
            <a:r>
              <a:rPr lang="en-US" altLang="en-US" b="1" smtClean="0">
                <a:ea typeface="ＭＳ Ｐゴシック" pitchFamily="34" charset="-128"/>
              </a:rPr>
              <a:t>Scaffolding</a:t>
            </a:r>
            <a:r>
              <a:rPr lang="en-US" altLang="en-US" smtClean="0">
                <a:ea typeface="ＭＳ Ｐゴシック" pitchFamily="34" charset="-128"/>
              </a:rPr>
              <a:t>: Temporary support to help a child master a task.</a:t>
            </a:r>
          </a:p>
          <a:p>
            <a:pPr lvl="1" eaLnBrk="1" hangingPunct="1"/>
            <a:r>
              <a:rPr lang="en-US" altLang="en-US" smtClean="0">
                <a:ea typeface="ＭＳ Ｐゴシック" pitchFamily="34" charset="-128"/>
              </a:rPr>
              <a:t>Provided by a sophisticated interaction partner</a:t>
            </a:r>
          </a:p>
        </p:txBody>
      </p:sp>
      <p:sp>
        <p:nvSpPr>
          <p:cNvPr id="19459" name="Slide Number Placeholder 3"/>
          <p:cNvSpPr>
            <a:spLocks noGrp="1"/>
          </p:cNvSpPr>
          <p:nvPr>
            <p:ph type="sldNum" sz="quarter" idx="10"/>
          </p:nvPr>
        </p:nvSpPr>
        <p:spPr bwMode="auto">
          <a:xfrm>
            <a:off x="67818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200">
                <a:latin typeface="Calibri" pitchFamily="34" charset="0"/>
              </a:rPr>
              <a:t>10-</a:t>
            </a:r>
            <a:fld id="{2FE3AA9C-4887-42EB-918D-8A11092DF071}" type="slidenum">
              <a:rPr lang="en-US" altLang="en-US" sz="1200">
                <a:latin typeface="Calibri" pitchFamily="34" charset="0"/>
              </a:rPr>
              <a:pPr eaLnBrk="1" hangingPunct="1"/>
              <a:t>35</a:t>
            </a:fld>
            <a:endParaRPr lang="en-US" altLang="en-US" sz="120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513" y="274638"/>
            <a:ext cx="8497887" cy="1173162"/>
          </a:xfrm>
        </p:spPr>
        <p:txBody>
          <a:bodyPr rtlCol="0">
            <a:normAutofit fontScale="90000"/>
          </a:bodyPr>
          <a:lstStyle/>
          <a:p>
            <a:pPr eaLnBrk="1" fontAlgn="auto" hangingPunct="1">
              <a:spcAft>
                <a:spcPts val="0"/>
              </a:spcAft>
              <a:defRPr/>
            </a:pPr>
            <a:r>
              <a:rPr lang="en-US" dirty="0">
                <a:ea typeface="+mj-ea"/>
                <a:cs typeface="+mj-cs"/>
              </a:rPr>
              <a:t>Traditional Psychometric Measures</a:t>
            </a:r>
          </a:p>
        </p:txBody>
      </p:sp>
      <p:sp>
        <p:nvSpPr>
          <p:cNvPr id="18434" name="Slide Number Placeholder 3"/>
          <p:cNvSpPr>
            <a:spLocks noGrp="1"/>
          </p:cNvSpPr>
          <p:nvPr>
            <p:ph type="sldNum" sz="quarter" idx="10"/>
          </p:nvPr>
        </p:nvSpPr>
        <p:spPr bwMode="auto">
          <a:xfrm>
            <a:off x="67818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200">
                <a:latin typeface="Calibri" pitchFamily="34" charset="0"/>
              </a:rPr>
              <a:t>10-</a:t>
            </a:r>
            <a:fld id="{3FBB2D85-C087-45E8-8D2A-01CF8FAE4261}" type="slidenum">
              <a:rPr lang="en-US" altLang="en-US" sz="1200">
                <a:latin typeface="Calibri" pitchFamily="34" charset="0"/>
              </a:rPr>
              <a:pPr eaLnBrk="1" hangingPunct="1"/>
              <a:t>36</a:t>
            </a:fld>
            <a:endParaRPr lang="en-US" altLang="en-US" sz="1200">
              <a:latin typeface="Calibri" pitchFamily="34" charset="0"/>
            </a:endParaRPr>
          </a:p>
        </p:txBody>
      </p:sp>
      <p:grpSp>
        <p:nvGrpSpPr>
          <p:cNvPr id="10" name="Group 9"/>
          <p:cNvGrpSpPr>
            <a:grpSpLocks/>
          </p:cNvGrpSpPr>
          <p:nvPr/>
        </p:nvGrpSpPr>
        <p:grpSpPr bwMode="auto">
          <a:xfrm>
            <a:off x="914400" y="1782763"/>
            <a:ext cx="7620000" cy="2614612"/>
            <a:chOff x="914400" y="1783556"/>
            <a:chExt cx="7620000" cy="2613375"/>
          </a:xfrm>
        </p:grpSpPr>
        <p:sp>
          <p:nvSpPr>
            <p:cNvPr id="6" name="Freeform 5"/>
            <p:cNvSpPr/>
            <p:nvPr/>
          </p:nvSpPr>
          <p:spPr>
            <a:xfrm>
              <a:off x="914400" y="2153268"/>
              <a:ext cx="7620000" cy="2243663"/>
            </a:xfrm>
            <a:custGeom>
              <a:avLst/>
              <a:gdLst>
                <a:gd name="connsiteX0" fmla="*/ 0 w 7620000"/>
                <a:gd name="connsiteY0" fmla="*/ 0 h 2244375"/>
                <a:gd name="connsiteX1" fmla="*/ 7620000 w 7620000"/>
                <a:gd name="connsiteY1" fmla="*/ 0 h 2244375"/>
                <a:gd name="connsiteX2" fmla="*/ 7620000 w 7620000"/>
                <a:gd name="connsiteY2" fmla="*/ 2244375 h 2244375"/>
                <a:gd name="connsiteX3" fmla="*/ 0 w 7620000"/>
                <a:gd name="connsiteY3" fmla="*/ 2244375 h 2244375"/>
                <a:gd name="connsiteX4" fmla="*/ 0 w 7620000"/>
                <a:gd name="connsiteY4" fmla="*/ 0 h 2244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00" h="2244375">
                  <a:moveTo>
                    <a:pt x="0" y="0"/>
                  </a:moveTo>
                  <a:lnTo>
                    <a:pt x="7620000" y="0"/>
                  </a:lnTo>
                  <a:lnTo>
                    <a:pt x="7620000" y="2244375"/>
                  </a:lnTo>
                  <a:lnTo>
                    <a:pt x="0" y="2244375"/>
                  </a:lnTo>
                  <a:lnTo>
                    <a:pt x="0" y="0"/>
                  </a:lnTo>
                  <a:close/>
                </a:path>
              </a:pathLst>
            </a:custGeom>
          </p:spPr>
          <p:style>
            <a:lnRef idx="2">
              <a:schemeClr val="accent3">
                <a:hueOff val="0"/>
                <a:satOff val="0"/>
                <a:lumOff val="0"/>
                <a:alphaOff val="0"/>
              </a:schemeClr>
            </a:lnRef>
            <a:fillRef idx="1">
              <a:schemeClr val="accent3">
                <a:alpha val="90000"/>
                <a:tint val="40000"/>
                <a:hueOff val="0"/>
                <a:satOff val="0"/>
                <a:lumOff val="0"/>
                <a:alphaOff val="0"/>
              </a:schemeClr>
            </a:fillRef>
            <a:effectRef idx="0">
              <a:schemeClr val="accent3">
                <a:alpha val="90000"/>
                <a:tint val="40000"/>
                <a:hueOff val="0"/>
                <a:satOff val="0"/>
                <a:lumOff val="0"/>
                <a:alphaOff val="0"/>
              </a:schemeClr>
            </a:effectRef>
            <a:fontRef idx="minor">
              <a:schemeClr val="dk1">
                <a:hueOff val="0"/>
                <a:satOff val="0"/>
                <a:lumOff val="0"/>
                <a:alphaOff val="0"/>
              </a:schemeClr>
            </a:fontRef>
          </p:style>
          <p:txBody>
            <a:bodyPr lIns="591397" tIns="520700" rIns="591397" bIns="142240" spcCol="1270"/>
            <a:lstStyle/>
            <a:p>
              <a:pPr marL="228600" lvl="1" indent="-228600" defTabSz="889000" fontAlgn="auto">
                <a:lnSpc>
                  <a:spcPct val="90000"/>
                </a:lnSpc>
                <a:spcAft>
                  <a:spcPct val="15000"/>
                </a:spcAft>
                <a:buFontTx/>
                <a:buChar char="••"/>
                <a:defRPr/>
              </a:pPr>
              <a:r>
                <a:rPr lang="en-US" sz="2000" dirty="0"/>
                <a:t>Used to measure:</a:t>
              </a:r>
            </a:p>
            <a:p>
              <a:pPr marL="457200" lvl="2" indent="-228600" defTabSz="889000" fontAlgn="auto">
                <a:lnSpc>
                  <a:spcPct val="90000"/>
                </a:lnSpc>
                <a:spcAft>
                  <a:spcPct val="15000"/>
                </a:spcAft>
                <a:buFontTx/>
                <a:buChar char="••"/>
                <a:defRPr/>
              </a:pPr>
              <a:r>
                <a:rPr lang="en-US" sz="2000" dirty="0"/>
                <a:t>Knowledge</a:t>
              </a:r>
            </a:p>
            <a:p>
              <a:pPr marL="457200" lvl="2" indent="-228600" defTabSz="889000" fontAlgn="auto">
                <a:lnSpc>
                  <a:spcPct val="90000"/>
                </a:lnSpc>
                <a:spcAft>
                  <a:spcPct val="15000"/>
                </a:spcAft>
                <a:buFontTx/>
                <a:buChar char="••"/>
                <a:defRPr/>
              </a:pPr>
              <a:r>
                <a:rPr lang="en-US" sz="2000" dirty="0"/>
                <a:t>Quantitative reasoning</a:t>
              </a:r>
            </a:p>
            <a:p>
              <a:pPr marL="457200" lvl="2" indent="-228600" defTabSz="889000" fontAlgn="auto">
                <a:lnSpc>
                  <a:spcPct val="90000"/>
                </a:lnSpc>
                <a:spcAft>
                  <a:spcPct val="15000"/>
                </a:spcAft>
                <a:buFontTx/>
                <a:buChar char="••"/>
                <a:defRPr/>
              </a:pPr>
              <a:r>
                <a:rPr lang="en-US" sz="2000" dirty="0"/>
                <a:t>Visual-spatial processing</a:t>
              </a:r>
            </a:p>
            <a:p>
              <a:pPr marL="457200" lvl="2" indent="-228600" defTabSz="889000" fontAlgn="auto">
                <a:lnSpc>
                  <a:spcPct val="90000"/>
                </a:lnSpc>
                <a:spcAft>
                  <a:spcPct val="15000"/>
                </a:spcAft>
                <a:buFontTx/>
                <a:buChar char="••"/>
                <a:defRPr/>
              </a:pPr>
              <a:r>
                <a:rPr lang="en-US" sz="2000" dirty="0"/>
                <a:t>Working memory</a:t>
              </a:r>
            </a:p>
          </p:txBody>
        </p:sp>
        <p:sp>
          <p:nvSpPr>
            <p:cNvPr id="7" name="Freeform 6"/>
            <p:cNvSpPr/>
            <p:nvPr/>
          </p:nvSpPr>
          <p:spPr>
            <a:xfrm>
              <a:off x="1295400" y="1783556"/>
              <a:ext cx="5334000" cy="737838"/>
            </a:xfrm>
            <a:custGeom>
              <a:avLst/>
              <a:gdLst>
                <a:gd name="connsiteX0" fmla="*/ 0 w 5334000"/>
                <a:gd name="connsiteY0" fmla="*/ 123002 h 738000"/>
                <a:gd name="connsiteX1" fmla="*/ 123002 w 5334000"/>
                <a:gd name="connsiteY1" fmla="*/ 0 h 738000"/>
                <a:gd name="connsiteX2" fmla="*/ 5210998 w 5334000"/>
                <a:gd name="connsiteY2" fmla="*/ 0 h 738000"/>
                <a:gd name="connsiteX3" fmla="*/ 5334000 w 5334000"/>
                <a:gd name="connsiteY3" fmla="*/ 123002 h 738000"/>
                <a:gd name="connsiteX4" fmla="*/ 5334000 w 5334000"/>
                <a:gd name="connsiteY4" fmla="*/ 614998 h 738000"/>
                <a:gd name="connsiteX5" fmla="*/ 5210998 w 5334000"/>
                <a:gd name="connsiteY5" fmla="*/ 738000 h 738000"/>
                <a:gd name="connsiteX6" fmla="*/ 123002 w 5334000"/>
                <a:gd name="connsiteY6" fmla="*/ 738000 h 738000"/>
                <a:gd name="connsiteX7" fmla="*/ 0 w 5334000"/>
                <a:gd name="connsiteY7" fmla="*/ 614998 h 738000"/>
                <a:gd name="connsiteX8" fmla="*/ 0 w 5334000"/>
                <a:gd name="connsiteY8" fmla="*/ 123002 h 73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34000" h="738000">
                  <a:moveTo>
                    <a:pt x="0" y="123002"/>
                  </a:moveTo>
                  <a:cubicBezTo>
                    <a:pt x="0" y="55070"/>
                    <a:pt x="55070" y="0"/>
                    <a:pt x="123002" y="0"/>
                  </a:cubicBezTo>
                  <a:lnTo>
                    <a:pt x="5210998" y="0"/>
                  </a:lnTo>
                  <a:cubicBezTo>
                    <a:pt x="5278930" y="0"/>
                    <a:pt x="5334000" y="55070"/>
                    <a:pt x="5334000" y="123002"/>
                  </a:cubicBezTo>
                  <a:lnTo>
                    <a:pt x="5334000" y="614998"/>
                  </a:lnTo>
                  <a:cubicBezTo>
                    <a:pt x="5334000" y="682930"/>
                    <a:pt x="5278930" y="738000"/>
                    <a:pt x="5210998" y="738000"/>
                  </a:cubicBezTo>
                  <a:lnTo>
                    <a:pt x="123002" y="738000"/>
                  </a:lnTo>
                  <a:cubicBezTo>
                    <a:pt x="55070" y="738000"/>
                    <a:pt x="0" y="682930"/>
                    <a:pt x="0" y="614998"/>
                  </a:cubicBezTo>
                  <a:lnTo>
                    <a:pt x="0" y="123002"/>
                  </a:lnTo>
                  <a:close/>
                </a:path>
              </a:pathLst>
            </a:custGeom>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lIns="237639" tIns="36026" rIns="237639" bIns="36026" spcCol="1270" anchor="ctr"/>
            <a:lstStyle/>
            <a:p>
              <a:pPr defTabSz="889000" fontAlgn="auto">
                <a:lnSpc>
                  <a:spcPct val="90000"/>
                </a:lnSpc>
                <a:spcAft>
                  <a:spcPct val="35000"/>
                </a:spcAft>
                <a:defRPr/>
              </a:pPr>
              <a:r>
                <a:rPr lang="en-US" sz="2000" dirty="0"/>
                <a:t>Stanford-Binet Intelligence Scale</a:t>
              </a:r>
            </a:p>
          </p:txBody>
        </p:sp>
      </p:grpSp>
      <p:grpSp>
        <p:nvGrpSpPr>
          <p:cNvPr id="11" name="Group 10"/>
          <p:cNvGrpSpPr>
            <a:grpSpLocks/>
          </p:cNvGrpSpPr>
          <p:nvPr/>
        </p:nvGrpSpPr>
        <p:grpSpPr bwMode="auto">
          <a:xfrm>
            <a:off x="914400" y="4532313"/>
            <a:ext cx="7620000" cy="1608137"/>
            <a:chOff x="914400" y="4531931"/>
            <a:chExt cx="7620000" cy="1609312"/>
          </a:xfrm>
        </p:grpSpPr>
        <p:sp>
          <p:nvSpPr>
            <p:cNvPr id="8" name="Freeform 7"/>
            <p:cNvSpPr/>
            <p:nvPr/>
          </p:nvSpPr>
          <p:spPr>
            <a:xfrm>
              <a:off x="914400" y="4900500"/>
              <a:ext cx="7620000" cy="1240743"/>
            </a:xfrm>
            <a:custGeom>
              <a:avLst/>
              <a:gdLst>
                <a:gd name="connsiteX0" fmla="*/ 0 w 7620000"/>
                <a:gd name="connsiteY0" fmla="*/ 0 h 1240312"/>
                <a:gd name="connsiteX1" fmla="*/ 7620000 w 7620000"/>
                <a:gd name="connsiteY1" fmla="*/ 0 h 1240312"/>
                <a:gd name="connsiteX2" fmla="*/ 7620000 w 7620000"/>
                <a:gd name="connsiteY2" fmla="*/ 1240312 h 1240312"/>
                <a:gd name="connsiteX3" fmla="*/ 0 w 7620000"/>
                <a:gd name="connsiteY3" fmla="*/ 1240312 h 1240312"/>
                <a:gd name="connsiteX4" fmla="*/ 0 w 7620000"/>
                <a:gd name="connsiteY4" fmla="*/ 0 h 124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00" h="1240312">
                  <a:moveTo>
                    <a:pt x="0" y="0"/>
                  </a:moveTo>
                  <a:lnTo>
                    <a:pt x="7620000" y="0"/>
                  </a:lnTo>
                  <a:lnTo>
                    <a:pt x="7620000" y="1240312"/>
                  </a:lnTo>
                  <a:lnTo>
                    <a:pt x="0" y="1240312"/>
                  </a:lnTo>
                  <a:lnTo>
                    <a:pt x="0" y="0"/>
                  </a:lnTo>
                  <a:close/>
                </a:path>
              </a:pathLst>
            </a:custGeom>
          </p:spPr>
          <p:style>
            <a:lnRef idx="2">
              <a:schemeClr val="accent3">
                <a:hueOff val="0"/>
                <a:satOff val="0"/>
                <a:lumOff val="0"/>
                <a:alphaOff val="0"/>
              </a:schemeClr>
            </a:lnRef>
            <a:fillRef idx="1">
              <a:schemeClr val="accent3">
                <a:alpha val="90000"/>
                <a:tint val="40000"/>
                <a:hueOff val="0"/>
                <a:satOff val="0"/>
                <a:lumOff val="0"/>
                <a:alphaOff val="0"/>
              </a:schemeClr>
            </a:fillRef>
            <a:effectRef idx="0">
              <a:schemeClr val="accent3">
                <a:alpha val="90000"/>
                <a:tint val="40000"/>
                <a:hueOff val="0"/>
                <a:satOff val="0"/>
                <a:lumOff val="0"/>
                <a:alphaOff val="0"/>
              </a:schemeClr>
            </a:effectRef>
            <a:fontRef idx="minor">
              <a:schemeClr val="dk1">
                <a:hueOff val="0"/>
                <a:satOff val="0"/>
                <a:lumOff val="0"/>
                <a:alphaOff val="0"/>
              </a:schemeClr>
            </a:fontRef>
          </p:style>
          <p:txBody>
            <a:bodyPr lIns="591397" tIns="520700" rIns="591397" bIns="142240" spcCol="1270"/>
            <a:lstStyle/>
            <a:p>
              <a:pPr marL="228600" lvl="1" indent="-228600" defTabSz="889000" fontAlgn="auto">
                <a:lnSpc>
                  <a:spcPct val="90000"/>
                </a:lnSpc>
                <a:spcAft>
                  <a:spcPct val="15000"/>
                </a:spcAft>
                <a:buFontTx/>
                <a:buChar char="••"/>
                <a:defRPr/>
              </a:pPr>
              <a:r>
                <a:rPr lang="en-US" sz="2000" dirty="0"/>
                <a:t>Yields verbal and performance scores as well as a combined score</a:t>
              </a:r>
            </a:p>
          </p:txBody>
        </p:sp>
        <p:sp>
          <p:nvSpPr>
            <p:cNvPr id="9" name="Freeform 8"/>
            <p:cNvSpPr/>
            <p:nvPr/>
          </p:nvSpPr>
          <p:spPr>
            <a:xfrm>
              <a:off x="1295400" y="4531931"/>
              <a:ext cx="5334000" cy="738726"/>
            </a:xfrm>
            <a:custGeom>
              <a:avLst/>
              <a:gdLst>
                <a:gd name="connsiteX0" fmla="*/ 0 w 5334000"/>
                <a:gd name="connsiteY0" fmla="*/ 123002 h 738000"/>
                <a:gd name="connsiteX1" fmla="*/ 123002 w 5334000"/>
                <a:gd name="connsiteY1" fmla="*/ 0 h 738000"/>
                <a:gd name="connsiteX2" fmla="*/ 5210998 w 5334000"/>
                <a:gd name="connsiteY2" fmla="*/ 0 h 738000"/>
                <a:gd name="connsiteX3" fmla="*/ 5334000 w 5334000"/>
                <a:gd name="connsiteY3" fmla="*/ 123002 h 738000"/>
                <a:gd name="connsiteX4" fmla="*/ 5334000 w 5334000"/>
                <a:gd name="connsiteY4" fmla="*/ 614998 h 738000"/>
                <a:gd name="connsiteX5" fmla="*/ 5210998 w 5334000"/>
                <a:gd name="connsiteY5" fmla="*/ 738000 h 738000"/>
                <a:gd name="connsiteX6" fmla="*/ 123002 w 5334000"/>
                <a:gd name="connsiteY6" fmla="*/ 738000 h 738000"/>
                <a:gd name="connsiteX7" fmla="*/ 0 w 5334000"/>
                <a:gd name="connsiteY7" fmla="*/ 614998 h 738000"/>
                <a:gd name="connsiteX8" fmla="*/ 0 w 5334000"/>
                <a:gd name="connsiteY8" fmla="*/ 123002 h 73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34000" h="738000">
                  <a:moveTo>
                    <a:pt x="0" y="123002"/>
                  </a:moveTo>
                  <a:cubicBezTo>
                    <a:pt x="0" y="55070"/>
                    <a:pt x="55070" y="0"/>
                    <a:pt x="123002" y="0"/>
                  </a:cubicBezTo>
                  <a:lnTo>
                    <a:pt x="5210998" y="0"/>
                  </a:lnTo>
                  <a:cubicBezTo>
                    <a:pt x="5278930" y="0"/>
                    <a:pt x="5334000" y="55070"/>
                    <a:pt x="5334000" y="123002"/>
                  </a:cubicBezTo>
                  <a:lnTo>
                    <a:pt x="5334000" y="614998"/>
                  </a:lnTo>
                  <a:cubicBezTo>
                    <a:pt x="5334000" y="682930"/>
                    <a:pt x="5278930" y="738000"/>
                    <a:pt x="5210998" y="738000"/>
                  </a:cubicBezTo>
                  <a:lnTo>
                    <a:pt x="123002" y="738000"/>
                  </a:lnTo>
                  <a:cubicBezTo>
                    <a:pt x="55070" y="738000"/>
                    <a:pt x="0" y="682930"/>
                    <a:pt x="0" y="614998"/>
                  </a:cubicBezTo>
                  <a:lnTo>
                    <a:pt x="0" y="123002"/>
                  </a:lnTo>
                  <a:close/>
                </a:path>
              </a:pathLst>
            </a:custGeom>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lIns="237639" tIns="36026" rIns="237639" bIns="36026" spcCol="1270" anchor="ctr"/>
            <a:lstStyle/>
            <a:p>
              <a:pPr defTabSz="889000" fontAlgn="auto">
                <a:lnSpc>
                  <a:spcPct val="90000"/>
                </a:lnSpc>
                <a:spcAft>
                  <a:spcPct val="35000"/>
                </a:spcAft>
                <a:defRPr/>
              </a:pPr>
              <a:r>
                <a:rPr lang="en-US" sz="2000" dirty="0"/>
                <a:t>Wechsler Preschool and Primary Scale of Intelligence, Revised (WPPSI-III)</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ＭＳ Ｐゴシック" pitchFamily="34" charset="-128"/>
              </a:defRPr>
            </a:lvl1pPr>
            <a:lvl2pPr marL="742950" indent="-285750" eaLnBrk="0" hangingPunct="0">
              <a:defRPr sz="2400">
                <a:solidFill>
                  <a:schemeClr val="tx1"/>
                </a:solidFill>
                <a:latin typeface="Calibri" pitchFamily="34" charset="0"/>
                <a:ea typeface="ＭＳ Ｐゴシック" pitchFamily="34" charset="-128"/>
              </a:defRPr>
            </a:lvl2pPr>
            <a:lvl3pPr marL="1143000" indent="-228600" eaLnBrk="0" hangingPunct="0">
              <a:defRPr sz="2400">
                <a:solidFill>
                  <a:schemeClr val="tx1"/>
                </a:solidFill>
                <a:latin typeface="Calibri" pitchFamily="34" charset="0"/>
                <a:ea typeface="ＭＳ Ｐゴシック" pitchFamily="34" charset="-128"/>
              </a:defRPr>
            </a:lvl3pPr>
            <a:lvl4pPr marL="1600200" indent="-228600" eaLnBrk="0" hangingPunct="0">
              <a:defRPr sz="2400">
                <a:solidFill>
                  <a:schemeClr val="tx1"/>
                </a:solidFill>
                <a:latin typeface="Calibri" pitchFamily="34" charset="0"/>
                <a:ea typeface="ＭＳ Ｐゴシック" pitchFamily="34" charset="-128"/>
              </a:defRPr>
            </a:lvl4pPr>
            <a:lvl5pPr marL="2057400" indent="-228600" eaLnBrk="0" hangingPunct="0">
              <a:defRPr sz="2400">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9pPr>
          </a:lstStyle>
          <a:p>
            <a:pPr eaLnBrk="1" hangingPunct="1"/>
            <a:r>
              <a:rPr lang="en-US" altLang="en-US" sz="1200">
                <a:latin typeface="Times New Roman" pitchFamily="18" charset="0"/>
              </a:rPr>
              <a:t>13-</a:t>
            </a:r>
            <a:fld id="{467D21C2-083A-4262-9571-0AD68D22B483}" type="slidenum">
              <a:rPr lang="en-US" altLang="en-US" sz="1200">
                <a:latin typeface="Times New Roman" pitchFamily="18" charset="0"/>
              </a:rPr>
              <a:pPr eaLnBrk="1" hangingPunct="1"/>
              <a:t>37</a:t>
            </a:fld>
            <a:endParaRPr lang="en-US" altLang="en-US" sz="1200">
              <a:latin typeface="Times New Roman" pitchFamily="18" charset="0"/>
            </a:endParaRPr>
          </a:p>
        </p:txBody>
      </p:sp>
      <p:sp>
        <p:nvSpPr>
          <p:cNvPr id="22530" name="Title 1"/>
          <p:cNvSpPr>
            <a:spLocks noGrp="1"/>
          </p:cNvSpPr>
          <p:nvPr>
            <p:ph type="title"/>
          </p:nvPr>
        </p:nvSpPr>
        <p:spPr>
          <a:xfrm>
            <a:off x="417513" y="274638"/>
            <a:ext cx="8497887" cy="1173162"/>
          </a:xfrm>
          <a:ln>
            <a:miter lim="800000"/>
            <a:headEnd/>
            <a:tailEnd/>
          </a:ln>
        </p:spPr>
        <p:txBody>
          <a:bodyPr/>
          <a:lstStyle/>
          <a:p>
            <a:pPr eaLnBrk="1" hangingPunct="1"/>
            <a:r>
              <a:rPr lang="en-US" altLang="en-US" sz="3600" smtClean="0"/>
              <a:t>Psychometric Approach:   Assessment of Intelligence</a:t>
            </a:r>
          </a:p>
        </p:txBody>
      </p:sp>
      <p:grpSp>
        <p:nvGrpSpPr>
          <p:cNvPr id="10" name="Group 9"/>
          <p:cNvGrpSpPr>
            <a:grpSpLocks/>
          </p:cNvGrpSpPr>
          <p:nvPr/>
        </p:nvGrpSpPr>
        <p:grpSpPr bwMode="auto">
          <a:xfrm>
            <a:off x="914400" y="1838325"/>
            <a:ext cx="3595688" cy="4248150"/>
            <a:chOff x="914437" y="1837695"/>
            <a:chExt cx="3596320" cy="4249409"/>
          </a:xfrm>
        </p:grpSpPr>
        <p:sp>
          <p:nvSpPr>
            <p:cNvPr id="6" name="Freeform 5"/>
            <p:cNvSpPr/>
            <p:nvPr/>
          </p:nvSpPr>
          <p:spPr>
            <a:xfrm>
              <a:off x="914437" y="1837695"/>
              <a:ext cx="3596320" cy="1438701"/>
            </a:xfrm>
            <a:custGeom>
              <a:avLst/>
              <a:gdLst>
                <a:gd name="connsiteX0" fmla="*/ 0 w 3596320"/>
                <a:gd name="connsiteY0" fmla="*/ 0 h 1438528"/>
                <a:gd name="connsiteX1" fmla="*/ 3596320 w 3596320"/>
                <a:gd name="connsiteY1" fmla="*/ 0 h 1438528"/>
                <a:gd name="connsiteX2" fmla="*/ 3596320 w 3596320"/>
                <a:gd name="connsiteY2" fmla="*/ 1438528 h 1438528"/>
                <a:gd name="connsiteX3" fmla="*/ 0 w 3596320"/>
                <a:gd name="connsiteY3" fmla="*/ 1438528 h 1438528"/>
                <a:gd name="connsiteX4" fmla="*/ 0 w 3596320"/>
                <a:gd name="connsiteY4" fmla="*/ 0 h 14385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6320" h="1438528">
                  <a:moveTo>
                    <a:pt x="0" y="0"/>
                  </a:moveTo>
                  <a:lnTo>
                    <a:pt x="3596320" y="0"/>
                  </a:lnTo>
                  <a:lnTo>
                    <a:pt x="3596320" y="1438528"/>
                  </a:lnTo>
                  <a:lnTo>
                    <a:pt x="0" y="1438528"/>
                  </a:lnTo>
                  <a:lnTo>
                    <a:pt x="0" y="0"/>
                  </a:lnTo>
                  <a:close/>
                </a:path>
              </a:pathLst>
            </a:custGeom>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lIns="199136" tIns="113792" rIns="199136" bIns="113792" spcCol="1270" anchor="ctr"/>
            <a:lstStyle/>
            <a:p>
              <a:pPr algn="ctr" defTabSz="1244600" fontAlgn="auto">
                <a:lnSpc>
                  <a:spcPct val="90000"/>
                </a:lnSpc>
                <a:spcAft>
                  <a:spcPct val="35000"/>
                </a:spcAft>
                <a:defRPr/>
              </a:pPr>
              <a:r>
                <a:rPr lang="en-US" sz="2800" dirty="0"/>
                <a:t>Wechsler Intelligence Scale for Children (WISC-III)</a:t>
              </a:r>
            </a:p>
          </p:txBody>
        </p:sp>
        <p:sp>
          <p:nvSpPr>
            <p:cNvPr id="7" name="Freeform 6"/>
            <p:cNvSpPr/>
            <p:nvPr/>
          </p:nvSpPr>
          <p:spPr>
            <a:xfrm>
              <a:off x="914437" y="3276396"/>
              <a:ext cx="3596320" cy="2810708"/>
            </a:xfrm>
            <a:custGeom>
              <a:avLst/>
              <a:gdLst>
                <a:gd name="connsiteX0" fmla="*/ 0 w 3596320"/>
                <a:gd name="connsiteY0" fmla="*/ 0 h 2810880"/>
                <a:gd name="connsiteX1" fmla="*/ 3596320 w 3596320"/>
                <a:gd name="connsiteY1" fmla="*/ 0 h 2810880"/>
                <a:gd name="connsiteX2" fmla="*/ 3596320 w 3596320"/>
                <a:gd name="connsiteY2" fmla="*/ 2810880 h 2810880"/>
                <a:gd name="connsiteX3" fmla="*/ 0 w 3596320"/>
                <a:gd name="connsiteY3" fmla="*/ 2810880 h 2810880"/>
                <a:gd name="connsiteX4" fmla="*/ 0 w 3596320"/>
                <a:gd name="connsiteY4" fmla="*/ 0 h 2810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6320" h="2810880">
                  <a:moveTo>
                    <a:pt x="0" y="0"/>
                  </a:moveTo>
                  <a:lnTo>
                    <a:pt x="3596320" y="0"/>
                  </a:lnTo>
                  <a:lnTo>
                    <a:pt x="3596320" y="2810880"/>
                  </a:lnTo>
                  <a:lnTo>
                    <a:pt x="0" y="2810880"/>
                  </a:lnTo>
                  <a:lnTo>
                    <a:pt x="0" y="0"/>
                  </a:lnTo>
                  <a:close/>
                </a:path>
              </a:pathLst>
            </a:custGeom>
          </p:spPr>
          <p:style>
            <a:lnRef idx="2">
              <a:schemeClr val="accent3">
                <a:alpha val="90000"/>
                <a:hueOff val="0"/>
                <a:satOff val="0"/>
                <a:lumOff val="0"/>
                <a:alphaOff val="0"/>
              </a:schemeClr>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txBody>
            <a:bodyPr lIns="128016" tIns="128016" rIns="170688" bIns="192024" spcCol="1270"/>
            <a:lstStyle/>
            <a:p>
              <a:pPr marL="228600" lvl="1" indent="-228600" defTabSz="1066800" fontAlgn="auto">
                <a:lnSpc>
                  <a:spcPct val="90000"/>
                </a:lnSpc>
                <a:spcAft>
                  <a:spcPct val="15000"/>
                </a:spcAft>
                <a:buFontTx/>
                <a:buChar char="••"/>
                <a:defRPr/>
              </a:pPr>
              <a:r>
                <a:rPr lang="en-US" sz="2400" dirty="0"/>
                <a:t>Individual intelligence test for schoolchildren that yields verbal and performance scores as well as a combined score.</a:t>
              </a:r>
            </a:p>
          </p:txBody>
        </p:sp>
      </p:grpSp>
      <p:grpSp>
        <p:nvGrpSpPr>
          <p:cNvPr id="11" name="Group 10"/>
          <p:cNvGrpSpPr>
            <a:grpSpLocks/>
          </p:cNvGrpSpPr>
          <p:nvPr/>
        </p:nvGrpSpPr>
        <p:grpSpPr bwMode="auto">
          <a:xfrm>
            <a:off x="5014913" y="1838325"/>
            <a:ext cx="3595687" cy="4248150"/>
            <a:chOff x="5014242" y="1837695"/>
            <a:chExt cx="3596320" cy="4249409"/>
          </a:xfrm>
        </p:grpSpPr>
        <p:sp>
          <p:nvSpPr>
            <p:cNvPr id="8" name="Freeform 7"/>
            <p:cNvSpPr/>
            <p:nvPr/>
          </p:nvSpPr>
          <p:spPr>
            <a:xfrm>
              <a:off x="5014242" y="1837695"/>
              <a:ext cx="3596320" cy="1438701"/>
            </a:xfrm>
            <a:custGeom>
              <a:avLst/>
              <a:gdLst>
                <a:gd name="connsiteX0" fmla="*/ 0 w 3596320"/>
                <a:gd name="connsiteY0" fmla="*/ 0 h 1438528"/>
                <a:gd name="connsiteX1" fmla="*/ 3596320 w 3596320"/>
                <a:gd name="connsiteY1" fmla="*/ 0 h 1438528"/>
                <a:gd name="connsiteX2" fmla="*/ 3596320 w 3596320"/>
                <a:gd name="connsiteY2" fmla="*/ 1438528 h 1438528"/>
                <a:gd name="connsiteX3" fmla="*/ 0 w 3596320"/>
                <a:gd name="connsiteY3" fmla="*/ 1438528 h 1438528"/>
                <a:gd name="connsiteX4" fmla="*/ 0 w 3596320"/>
                <a:gd name="connsiteY4" fmla="*/ 0 h 14385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6320" h="1438528">
                  <a:moveTo>
                    <a:pt x="0" y="0"/>
                  </a:moveTo>
                  <a:lnTo>
                    <a:pt x="3596320" y="0"/>
                  </a:lnTo>
                  <a:lnTo>
                    <a:pt x="3596320" y="1438528"/>
                  </a:lnTo>
                  <a:lnTo>
                    <a:pt x="0" y="1438528"/>
                  </a:lnTo>
                  <a:lnTo>
                    <a:pt x="0" y="0"/>
                  </a:lnTo>
                  <a:close/>
                </a:path>
              </a:pathLst>
            </a:custGeom>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lIns="199136" tIns="113792" rIns="199136" bIns="113792" spcCol="1270" anchor="ctr"/>
            <a:lstStyle/>
            <a:p>
              <a:pPr algn="ctr" defTabSz="1244600" fontAlgn="auto">
                <a:lnSpc>
                  <a:spcPct val="90000"/>
                </a:lnSpc>
                <a:spcAft>
                  <a:spcPct val="35000"/>
                </a:spcAft>
                <a:defRPr/>
              </a:pPr>
              <a:r>
                <a:rPr lang="en-US" sz="2800" dirty="0"/>
                <a:t>Otis-Lennon School Ability Test (OLSAT8)</a:t>
              </a:r>
            </a:p>
          </p:txBody>
        </p:sp>
        <p:sp>
          <p:nvSpPr>
            <p:cNvPr id="9" name="Freeform 8"/>
            <p:cNvSpPr/>
            <p:nvPr/>
          </p:nvSpPr>
          <p:spPr>
            <a:xfrm>
              <a:off x="5014242" y="3276396"/>
              <a:ext cx="3596320" cy="2810708"/>
            </a:xfrm>
            <a:custGeom>
              <a:avLst/>
              <a:gdLst>
                <a:gd name="connsiteX0" fmla="*/ 0 w 3596320"/>
                <a:gd name="connsiteY0" fmla="*/ 0 h 2810880"/>
                <a:gd name="connsiteX1" fmla="*/ 3596320 w 3596320"/>
                <a:gd name="connsiteY1" fmla="*/ 0 h 2810880"/>
                <a:gd name="connsiteX2" fmla="*/ 3596320 w 3596320"/>
                <a:gd name="connsiteY2" fmla="*/ 2810880 h 2810880"/>
                <a:gd name="connsiteX3" fmla="*/ 0 w 3596320"/>
                <a:gd name="connsiteY3" fmla="*/ 2810880 h 2810880"/>
                <a:gd name="connsiteX4" fmla="*/ 0 w 3596320"/>
                <a:gd name="connsiteY4" fmla="*/ 0 h 2810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6320" h="2810880">
                  <a:moveTo>
                    <a:pt x="0" y="0"/>
                  </a:moveTo>
                  <a:lnTo>
                    <a:pt x="3596320" y="0"/>
                  </a:lnTo>
                  <a:lnTo>
                    <a:pt x="3596320" y="2810880"/>
                  </a:lnTo>
                  <a:lnTo>
                    <a:pt x="0" y="2810880"/>
                  </a:lnTo>
                  <a:lnTo>
                    <a:pt x="0" y="0"/>
                  </a:lnTo>
                  <a:close/>
                </a:path>
              </a:pathLst>
            </a:custGeom>
          </p:spPr>
          <p:style>
            <a:lnRef idx="2">
              <a:schemeClr val="accent3">
                <a:alpha val="90000"/>
                <a:hueOff val="0"/>
                <a:satOff val="0"/>
                <a:lumOff val="0"/>
                <a:alphaOff val="0"/>
              </a:schemeClr>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txBody>
            <a:bodyPr lIns="128016" tIns="128016" rIns="170688" bIns="192024" spcCol="1270"/>
            <a:lstStyle/>
            <a:p>
              <a:pPr marL="228600" lvl="1" indent="-228600" defTabSz="1066800" fontAlgn="auto">
                <a:lnSpc>
                  <a:spcPct val="90000"/>
                </a:lnSpc>
                <a:spcAft>
                  <a:spcPct val="15000"/>
                </a:spcAft>
                <a:buFontTx/>
                <a:buChar char="••"/>
                <a:defRPr/>
              </a:pPr>
              <a:r>
                <a:rPr lang="en-US" sz="2400" dirty="0"/>
                <a:t>Group intelligence test for kindergarten through 12th grade.</a:t>
              </a:r>
            </a:p>
          </p:txBody>
        </p:sp>
      </p:grpSp>
    </p:spTree>
    <p:extLst>
      <p:ext uri="{BB962C8B-B14F-4D97-AF65-F5344CB8AC3E}">
        <p14:creationId xmlns:p14="http://schemas.microsoft.com/office/powerpoint/2010/main" val="2651213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up)">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ＭＳ Ｐゴシック" pitchFamily="34" charset="-128"/>
              </a:defRPr>
            </a:lvl1pPr>
            <a:lvl2pPr marL="742950" indent="-285750" eaLnBrk="0" hangingPunct="0">
              <a:defRPr sz="2400">
                <a:solidFill>
                  <a:schemeClr val="tx1"/>
                </a:solidFill>
                <a:latin typeface="Calibri" pitchFamily="34" charset="0"/>
                <a:ea typeface="ＭＳ Ｐゴシック" pitchFamily="34" charset="-128"/>
              </a:defRPr>
            </a:lvl2pPr>
            <a:lvl3pPr marL="1143000" indent="-228600" eaLnBrk="0" hangingPunct="0">
              <a:defRPr sz="2400">
                <a:solidFill>
                  <a:schemeClr val="tx1"/>
                </a:solidFill>
                <a:latin typeface="Calibri" pitchFamily="34" charset="0"/>
                <a:ea typeface="ＭＳ Ｐゴシック" pitchFamily="34" charset="-128"/>
              </a:defRPr>
            </a:lvl3pPr>
            <a:lvl4pPr marL="1600200" indent="-228600" eaLnBrk="0" hangingPunct="0">
              <a:defRPr sz="2400">
                <a:solidFill>
                  <a:schemeClr val="tx1"/>
                </a:solidFill>
                <a:latin typeface="Calibri" pitchFamily="34" charset="0"/>
                <a:ea typeface="ＭＳ Ｐゴシック" pitchFamily="34" charset="-128"/>
              </a:defRPr>
            </a:lvl4pPr>
            <a:lvl5pPr marL="2057400" indent="-228600" eaLnBrk="0" hangingPunct="0">
              <a:defRPr sz="2400">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9pPr>
          </a:lstStyle>
          <a:p>
            <a:pPr eaLnBrk="1" hangingPunct="1"/>
            <a:r>
              <a:rPr lang="en-US" altLang="en-US" sz="1200">
                <a:latin typeface="Times New Roman" pitchFamily="18" charset="0"/>
              </a:rPr>
              <a:t>13-</a:t>
            </a:r>
            <a:fld id="{7CAC81E5-FDDA-4CD7-94AD-B0905F651D62}" type="slidenum">
              <a:rPr lang="en-US" altLang="en-US" sz="1200">
                <a:latin typeface="Times New Roman" pitchFamily="18" charset="0"/>
              </a:rPr>
              <a:pPr eaLnBrk="1" hangingPunct="1"/>
              <a:t>38</a:t>
            </a:fld>
            <a:endParaRPr lang="en-US" altLang="en-US" sz="1200">
              <a:latin typeface="Times New Roman" pitchFamily="18" charset="0"/>
            </a:endParaRPr>
          </a:p>
        </p:txBody>
      </p:sp>
      <p:sp>
        <p:nvSpPr>
          <p:cNvPr id="23554" name="Title 1"/>
          <p:cNvSpPr>
            <a:spLocks noGrp="1"/>
          </p:cNvSpPr>
          <p:nvPr>
            <p:ph type="title"/>
          </p:nvPr>
        </p:nvSpPr>
        <p:spPr>
          <a:xfrm>
            <a:off x="417513" y="274638"/>
            <a:ext cx="8497887" cy="1173162"/>
          </a:xfrm>
          <a:ln>
            <a:miter lim="800000"/>
            <a:headEnd/>
            <a:tailEnd/>
          </a:ln>
        </p:spPr>
        <p:txBody>
          <a:bodyPr/>
          <a:lstStyle/>
          <a:p>
            <a:pPr eaLnBrk="1" hangingPunct="1"/>
            <a:r>
              <a:rPr lang="en-US" altLang="en-US" smtClean="0"/>
              <a:t>IQ Controversy</a:t>
            </a:r>
          </a:p>
        </p:txBody>
      </p:sp>
      <p:grpSp>
        <p:nvGrpSpPr>
          <p:cNvPr id="10" name="Group 9"/>
          <p:cNvGrpSpPr>
            <a:grpSpLocks/>
          </p:cNvGrpSpPr>
          <p:nvPr/>
        </p:nvGrpSpPr>
        <p:grpSpPr bwMode="auto">
          <a:xfrm>
            <a:off x="685800" y="1712913"/>
            <a:ext cx="3810000" cy="4498975"/>
            <a:chOff x="685839" y="1713474"/>
            <a:chExt cx="3809962" cy="4497851"/>
          </a:xfrm>
        </p:grpSpPr>
        <p:sp>
          <p:nvSpPr>
            <p:cNvPr id="6" name="Freeform 5"/>
            <p:cNvSpPr/>
            <p:nvPr/>
          </p:nvSpPr>
          <p:spPr>
            <a:xfrm>
              <a:off x="685839" y="1713474"/>
              <a:ext cx="3809962" cy="661822"/>
            </a:xfrm>
            <a:custGeom>
              <a:avLst/>
              <a:gdLst>
                <a:gd name="connsiteX0" fmla="*/ 0 w 3809962"/>
                <a:gd name="connsiteY0" fmla="*/ 0 h 662400"/>
                <a:gd name="connsiteX1" fmla="*/ 3809962 w 3809962"/>
                <a:gd name="connsiteY1" fmla="*/ 0 h 662400"/>
                <a:gd name="connsiteX2" fmla="*/ 3809962 w 3809962"/>
                <a:gd name="connsiteY2" fmla="*/ 662400 h 662400"/>
                <a:gd name="connsiteX3" fmla="*/ 0 w 3809962"/>
                <a:gd name="connsiteY3" fmla="*/ 662400 h 662400"/>
                <a:gd name="connsiteX4" fmla="*/ 0 w 3809962"/>
                <a:gd name="connsiteY4" fmla="*/ 0 h 66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9962" h="662400">
                  <a:moveTo>
                    <a:pt x="0" y="0"/>
                  </a:moveTo>
                  <a:lnTo>
                    <a:pt x="3809962" y="0"/>
                  </a:lnTo>
                  <a:lnTo>
                    <a:pt x="3809962" y="662400"/>
                  </a:lnTo>
                  <a:lnTo>
                    <a:pt x="0" y="662400"/>
                  </a:lnTo>
                  <a:lnTo>
                    <a:pt x="0" y="0"/>
                  </a:lnTo>
                  <a:close/>
                </a:path>
              </a:pathLst>
            </a:custGeom>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lIns="199136" tIns="113792" rIns="199136" bIns="113792" spcCol="1270" anchor="ctr"/>
            <a:lstStyle/>
            <a:p>
              <a:pPr algn="ctr" defTabSz="1244600" fontAlgn="auto">
                <a:lnSpc>
                  <a:spcPct val="90000"/>
                </a:lnSpc>
                <a:spcAft>
                  <a:spcPct val="35000"/>
                </a:spcAft>
                <a:defRPr/>
              </a:pPr>
              <a:r>
                <a:rPr lang="en-US" sz="2800" dirty="0"/>
                <a:t>Pros</a:t>
              </a:r>
            </a:p>
          </p:txBody>
        </p:sp>
        <p:sp>
          <p:nvSpPr>
            <p:cNvPr id="7" name="Freeform 6"/>
            <p:cNvSpPr/>
            <p:nvPr/>
          </p:nvSpPr>
          <p:spPr>
            <a:xfrm>
              <a:off x="685839" y="2375296"/>
              <a:ext cx="3809962" cy="3836029"/>
            </a:xfrm>
            <a:custGeom>
              <a:avLst/>
              <a:gdLst>
                <a:gd name="connsiteX0" fmla="*/ 0 w 3809962"/>
                <a:gd name="connsiteY0" fmla="*/ 0 h 3835451"/>
                <a:gd name="connsiteX1" fmla="*/ 3809962 w 3809962"/>
                <a:gd name="connsiteY1" fmla="*/ 0 h 3835451"/>
                <a:gd name="connsiteX2" fmla="*/ 3809962 w 3809962"/>
                <a:gd name="connsiteY2" fmla="*/ 3835451 h 3835451"/>
                <a:gd name="connsiteX3" fmla="*/ 0 w 3809962"/>
                <a:gd name="connsiteY3" fmla="*/ 3835451 h 3835451"/>
                <a:gd name="connsiteX4" fmla="*/ 0 w 3809962"/>
                <a:gd name="connsiteY4" fmla="*/ 0 h 38354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9962" h="3835451">
                  <a:moveTo>
                    <a:pt x="0" y="0"/>
                  </a:moveTo>
                  <a:lnTo>
                    <a:pt x="3809962" y="0"/>
                  </a:lnTo>
                  <a:lnTo>
                    <a:pt x="3809962" y="3835451"/>
                  </a:lnTo>
                  <a:lnTo>
                    <a:pt x="0" y="3835451"/>
                  </a:lnTo>
                  <a:lnTo>
                    <a:pt x="0" y="0"/>
                  </a:lnTo>
                  <a:close/>
                </a:path>
              </a:pathLst>
            </a:custGeom>
          </p:spPr>
          <p:style>
            <a:lnRef idx="2">
              <a:schemeClr val="accent3">
                <a:alpha val="90000"/>
                <a:tint val="40000"/>
                <a:hueOff val="0"/>
                <a:satOff val="0"/>
                <a:lumOff val="0"/>
                <a:alphaOff val="0"/>
              </a:schemeClr>
            </a:lnRef>
            <a:fillRef idx="1">
              <a:schemeClr val="accent3">
                <a:alpha val="90000"/>
                <a:tint val="40000"/>
                <a:hueOff val="0"/>
                <a:satOff val="0"/>
                <a:lumOff val="0"/>
                <a:alphaOff val="0"/>
              </a:schemeClr>
            </a:fillRef>
            <a:effectRef idx="0">
              <a:schemeClr val="accent3">
                <a:alpha val="90000"/>
                <a:tint val="40000"/>
                <a:hueOff val="0"/>
                <a:satOff val="0"/>
                <a:lumOff val="0"/>
                <a:alphaOff val="0"/>
              </a:schemeClr>
            </a:effectRef>
            <a:fontRef idx="minor">
              <a:schemeClr val="dk1">
                <a:hueOff val="0"/>
                <a:satOff val="0"/>
                <a:lumOff val="0"/>
                <a:alphaOff val="0"/>
              </a:schemeClr>
            </a:fontRef>
          </p:style>
          <p:txBody>
            <a:bodyPr lIns="128016" tIns="128016" rIns="170688" bIns="192024"/>
            <a:lstStyle/>
            <a:p>
              <a:pPr marL="228600" lvl="1" indent="-228600" defTabSz="1066800">
                <a:lnSpc>
                  <a:spcPct val="90000"/>
                </a:lnSpc>
                <a:spcAft>
                  <a:spcPct val="15000"/>
                </a:spcAft>
                <a:buFontTx/>
                <a:buChar char="•"/>
                <a:defRPr/>
              </a:pPr>
              <a:r>
                <a:rPr lang="en-US" sz="2400" dirty="0">
                  <a:solidFill>
                    <a:srgbClr val="000000"/>
                  </a:solidFill>
                </a:rPr>
                <a:t>Standardized and widely used</a:t>
              </a:r>
            </a:p>
            <a:p>
              <a:pPr marL="457200" lvl="2" indent="-228600" defTabSz="1066800">
                <a:lnSpc>
                  <a:spcPct val="90000"/>
                </a:lnSpc>
                <a:spcAft>
                  <a:spcPct val="15000"/>
                </a:spcAft>
                <a:buFontTx/>
                <a:buChar char="•"/>
                <a:defRPr/>
              </a:pPr>
              <a:r>
                <a:rPr lang="en-US" sz="2200" dirty="0">
                  <a:solidFill>
                    <a:srgbClr val="000000"/>
                  </a:solidFill>
                </a:rPr>
                <a:t>Extensive information about</a:t>
              </a:r>
              <a:r>
                <a:rPr lang="en-US" sz="2000" dirty="0">
                  <a:solidFill>
                    <a:srgbClr val="000000"/>
                  </a:solidFill>
                </a:rPr>
                <a:t>:</a:t>
              </a:r>
            </a:p>
            <a:p>
              <a:pPr marL="685800" lvl="3" indent="-228600" defTabSz="1066800">
                <a:lnSpc>
                  <a:spcPct val="90000"/>
                </a:lnSpc>
                <a:spcAft>
                  <a:spcPct val="15000"/>
                </a:spcAft>
                <a:buFontTx/>
                <a:buChar char="•"/>
                <a:defRPr/>
              </a:pPr>
              <a:r>
                <a:rPr lang="en-US" sz="2000" dirty="0">
                  <a:solidFill>
                    <a:srgbClr val="000000"/>
                  </a:solidFill>
                </a:rPr>
                <a:t>Norms</a:t>
              </a:r>
            </a:p>
            <a:p>
              <a:pPr marL="685800" lvl="3" indent="-228600" defTabSz="1066800">
                <a:lnSpc>
                  <a:spcPct val="90000"/>
                </a:lnSpc>
                <a:spcAft>
                  <a:spcPct val="15000"/>
                </a:spcAft>
                <a:buFontTx/>
                <a:buChar char="•"/>
                <a:defRPr/>
              </a:pPr>
              <a:r>
                <a:rPr lang="en-US" sz="2000" dirty="0">
                  <a:solidFill>
                    <a:srgbClr val="000000"/>
                  </a:solidFill>
                </a:rPr>
                <a:t>Validity</a:t>
              </a:r>
            </a:p>
            <a:p>
              <a:pPr marL="685800" lvl="3" indent="-228600" defTabSz="1066800">
                <a:lnSpc>
                  <a:spcPct val="90000"/>
                </a:lnSpc>
                <a:spcAft>
                  <a:spcPct val="15000"/>
                </a:spcAft>
                <a:buFontTx/>
                <a:buChar char="•"/>
                <a:defRPr/>
              </a:pPr>
              <a:r>
                <a:rPr lang="en-US" sz="2000" dirty="0">
                  <a:solidFill>
                    <a:srgbClr val="000000"/>
                  </a:solidFill>
                </a:rPr>
                <a:t>Reliability</a:t>
              </a:r>
            </a:p>
            <a:p>
              <a:pPr marL="228600" lvl="1" indent="-228600" defTabSz="1066800">
                <a:lnSpc>
                  <a:spcPct val="90000"/>
                </a:lnSpc>
                <a:spcAft>
                  <a:spcPct val="15000"/>
                </a:spcAft>
                <a:buFontTx/>
                <a:buChar char="•"/>
                <a:defRPr/>
              </a:pPr>
              <a:r>
                <a:rPr lang="en-US" sz="2400" dirty="0">
                  <a:solidFill>
                    <a:srgbClr val="000000"/>
                  </a:solidFill>
                </a:rPr>
                <a:t>Fairly good predictors of school achievement.</a:t>
              </a:r>
            </a:p>
          </p:txBody>
        </p:sp>
      </p:grpSp>
      <p:grpSp>
        <p:nvGrpSpPr>
          <p:cNvPr id="11" name="Group 10"/>
          <p:cNvGrpSpPr>
            <a:grpSpLocks/>
          </p:cNvGrpSpPr>
          <p:nvPr/>
        </p:nvGrpSpPr>
        <p:grpSpPr bwMode="auto">
          <a:xfrm>
            <a:off x="5029200" y="1712913"/>
            <a:ext cx="3810000" cy="4498975"/>
            <a:chOff x="5029197" y="1713474"/>
            <a:chExt cx="3809962" cy="4497851"/>
          </a:xfrm>
        </p:grpSpPr>
        <p:sp>
          <p:nvSpPr>
            <p:cNvPr id="8" name="Freeform 7"/>
            <p:cNvSpPr/>
            <p:nvPr/>
          </p:nvSpPr>
          <p:spPr>
            <a:xfrm>
              <a:off x="5029197" y="1713474"/>
              <a:ext cx="3809962" cy="661822"/>
            </a:xfrm>
            <a:custGeom>
              <a:avLst/>
              <a:gdLst>
                <a:gd name="connsiteX0" fmla="*/ 0 w 3809962"/>
                <a:gd name="connsiteY0" fmla="*/ 0 h 662400"/>
                <a:gd name="connsiteX1" fmla="*/ 3809962 w 3809962"/>
                <a:gd name="connsiteY1" fmla="*/ 0 h 662400"/>
                <a:gd name="connsiteX2" fmla="*/ 3809962 w 3809962"/>
                <a:gd name="connsiteY2" fmla="*/ 662400 h 662400"/>
                <a:gd name="connsiteX3" fmla="*/ 0 w 3809962"/>
                <a:gd name="connsiteY3" fmla="*/ 662400 h 662400"/>
                <a:gd name="connsiteX4" fmla="*/ 0 w 3809962"/>
                <a:gd name="connsiteY4" fmla="*/ 0 h 66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9962" h="662400">
                  <a:moveTo>
                    <a:pt x="0" y="0"/>
                  </a:moveTo>
                  <a:lnTo>
                    <a:pt x="3809962" y="0"/>
                  </a:lnTo>
                  <a:lnTo>
                    <a:pt x="3809962" y="662400"/>
                  </a:lnTo>
                  <a:lnTo>
                    <a:pt x="0" y="662400"/>
                  </a:lnTo>
                  <a:lnTo>
                    <a:pt x="0" y="0"/>
                  </a:lnTo>
                  <a:close/>
                </a:path>
              </a:pathLst>
            </a:custGeom>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lIns="199136" tIns="113792" rIns="199136" bIns="113792" spcCol="1270" anchor="ctr"/>
            <a:lstStyle/>
            <a:p>
              <a:pPr algn="ctr" defTabSz="1244600" fontAlgn="auto">
                <a:lnSpc>
                  <a:spcPct val="90000"/>
                </a:lnSpc>
                <a:spcAft>
                  <a:spcPct val="35000"/>
                </a:spcAft>
                <a:defRPr/>
              </a:pPr>
              <a:r>
                <a:rPr lang="en-US" sz="2800" dirty="0"/>
                <a:t>Cons</a:t>
              </a:r>
            </a:p>
          </p:txBody>
        </p:sp>
        <p:sp>
          <p:nvSpPr>
            <p:cNvPr id="9" name="Freeform 8"/>
            <p:cNvSpPr/>
            <p:nvPr/>
          </p:nvSpPr>
          <p:spPr>
            <a:xfrm>
              <a:off x="5029197" y="2375296"/>
              <a:ext cx="3809962" cy="3836029"/>
            </a:xfrm>
            <a:custGeom>
              <a:avLst/>
              <a:gdLst>
                <a:gd name="connsiteX0" fmla="*/ 0 w 3809962"/>
                <a:gd name="connsiteY0" fmla="*/ 0 h 3835451"/>
                <a:gd name="connsiteX1" fmla="*/ 3809962 w 3809962"/>
                <a:gd name="connsiteY1" fmla="*/ 0 h 3835451"/>
                <a:gd name="connsiteX2" fmla="*/ 3809962 w 3809962"/>
                <a:gd name="connsiteY2" fmla="*/ 3835451 h 3835451"/>
                <a:gd name="connsiteX3" fmla="*/ 0 w 3809962"/>
                <a:gd name="connsiteY3" fmla="*/ 3835451 h 3835451"/>
                <a:gd name="connsiteX4" fmla="*/ 0 w 3809962"/>
                <a:gd name="connsiteY4" fmla="*/ 0 h 38354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9962" h="3835451">
                  <a:moveTo>
                    <a:pt x="0" y="0"/>
                  </a:moveTo>
                  <a:lnTo>
                    <a:pt x="3809962" y="0"/>
                  </a:lnTo>
                  <a:lnTo>
                    <a:pt x="3809962" y="3835451"/>
                  </a:lnTo>
                  <a:lnTo>
                    <a:pt x="0" y="3835451"/>
                  </a:lnTo>
                  <a:lnTo>
                    <a:pt x="0" y="0"/>
                  </a:lnTo>
                  <a:close/>
                </a:path>
              </a:pathLst>
            </a:custGeom>
          </p:spPr>
          <p:style>
            <a:lnRef idx="2">
              <a:schemeClr val="accent3">
                <a:alpha val="90000"/>
                <a:tint val="40000"/>
                <a:hueOff val="0"/>
                <a:satOff val="0"/>
                <a:lumOff val="0"/>
                <a:alphaOff val="0"/>
              </a:schemeClr>
            </a:lnRef>
            <a:fillRef idx="1">
              <a:schemeClr val="accent3">
                <a:alpha val="90000"/>
                <a:tint val="40000"/>
                <a:hueOff val="0"/>
                <a:satOff val="0"/>
                <a:lumOff val="0"/>
                <a:alphaOff val="0"/>
              </a:schemeClr>
            </a:fillRef>
            <a:effectRef idx="0">
              <a:schemeClr val="accent3">
                <a:alpha val="90000"/>
                <a:tint val="40000"/>
                <a:hueOff val="0"/>
                <a:satOff val="0"/>
                <a:lumOff val="0"/>
                <a:alphaOff val="0"/>
              </a:schemeClr>
            </a:effectRef>
            <a:fontRef idx="minor">
              <a:schemeClr val="dk1">
                <a:hueOff val="0"/>
                <a:satOff val="0"/>
                <a:lumOff val="0"/>
                <a:alphaOff val="0"/>
              </a:schemeClr>
            </a:fontRef>
          </p:style>
          <p:txBody>
            <a:bodyPr lIns="128016" tIns="128016" rIns="170688" bIns="192024" spcCol="1270"/>
            <a:lstStyle/>
            <a:p>
              <a:pPr marL="228600" lvl="1" indent="-228600" defTabSz="1066800" fontAlgn="auto">
                <a:lnSpc>
                  <a:spcPct val="90000"/>
                </a:lnSpc>
                <a:spcAft>
                  <a:spcPct val="15000"/>
                </a:spcAft>
                <a:buFontTx/>
                <a:buChar char="••"/>
                <a:defRPr/>
              </a:pPr>
              <a:r>
                <a:rPr lang="en-US" sz="2400" dirty="0"/>
                <a:t>Underestimates the intelligence of children who do not do well on tests.</a:t>
              </a:r>
            </a:p>
            <a:p>
              <a:pPr marL="228600" lvl="1" indent="-228600" defTabSz="1066800" fontAlgn="auto">
                <a:lnSpc>
                  <a:spcPct val="90000"/>
                </a:lnSpc>
                <a:spcAft>
                  <a:spcPct val="15000"/>
                </a:spcAft>
                <a:buFontTx/>
                <a:buChar char="••"/>
                <a:defRPr/>
              </a:pPr>
              <a:r>
                <a:rPr lang="en-US" sz="2400" dirty="0"/>
                <a:t>Equates intelligence with speed and penalizes a child who works slowly.</a:t>
              </a:r>
            </a:p>
            <a:p>
              <a:pPr marL="228600" lvl="1" indent="-228600" defTabSz="1066800" fontAlgn="auto">
                <a:lnSpc>
                  <a:spcPct val="90000"/>
                </a:lnSpc>
                <a:spcAft>
                  <a:spcPct val="15000"/>
                </a:spcAft>
                <a:buFontTx/>
                <a:buChar char="••"/>
                <a:defRPr/>
              </a:pPr>
              <a:r>
                <a:rPr lang="en-US" sz="2400" dirty="0"/>
                <a:t>Infers intelligence from what children already know.</a:t>
              </a:r>
            </a:p>
          </p:txBody>
        </p:sp>
      </p:grpSp>
    </p:spTree>
    <p:extLst>
      <p:ext uri="{BB962C8B-B14F-4D97-AF65-F5344CB8AC3E}">
        <p14:creationId xmlns:p14="http://schemas.microsoft.com/office/powerpoint/2010/main" val="33822906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up)">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ＭＳ Ｐゴシック" pitchFamily="34" charset="-128"/>
              </a:defRPr>
            </a:lvl1pPr>
            <a:lvl2pPr marL="742950" indent="-285750" eaLnBrk="0" hangingPunct="0">
              <a:defRPr sz="2400">
                <a:solidFill>
                  <a:schemeClr val="tx1"/>
                </a:solidFill>
                <a:latin typeface="Calibri" pitchFamily="34" charset="0"/>
                <a:ea typeface="ＭＳ Ｐゴシック" pitchFamily="34" charset="-128"/>
              </a:defRPr>
            </a:lvl2pPr>
            <a:lvl3pPr marL="1143000" indent="-228600" eaLnBrk="0" hangingPunct="0">
              <a:defRPr sz="2400">
                <a:solidFill>
                  <a:schemeClr val="tx1"/>
                </a:solidFill>
                <a:latin typeface="Calibri" pitchFamily="34" charset="0"/>
                <a:ea typeface="ＭＳ Ｐゴシック" pitchFamily="34" charset="-128"/>
              </a:defRPr>
            </a:lvl3pPr>
            <a:lvl4pPr marL="1600200" indent="-228600" eaLnBrk="0" hangingPunct="0">
              <a:defRPr sz="2400">
                <a:solidFill>
                  <a:schemeClr val="tx1"/>
                </a:solidFill>
                <a:latin typeface="Calibri" pitchFamily="34" charset="0"/>
                <a:ea typeface="ＭＳ Ｐゴシック" pitchFamily="34" charset="-128"/>
              </a:defRPr>
            </a:lvl4pPr>
            <a:lvl5pPr marL="2057400" indent="-228600" eaLnBrk="0" hangingPunct="0">
              <a:defRPr sz="2400">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9pPr>
          </a:lstStyle>
          <a:p>
            <a:pPr eaLnBrk="1" hangingPunct="1"/>
            <a:r>
              <a:rPr lang="en-US" altLang="en-US" sz="1200">
                <a:latin typeface="Times New Roman" pitchFamily="18" charset="0"/>
              </a:rPr>
              <a:t>13-</a:t>
            </a:r>
            <a:fld id="{6F63FB74-C7C2-4641-8F6E-E59292A37A71}" type="slidenum">
              <a:rPr lang="en-US" altLang="en-US" sz="1200">
                <a:latin typeface="Times New Roman" pitchFamily="18" charset="0"/>
              </a:rPr>
              <a:pPr eaLnBrk="1" hangingPunct="1"/>
              <a:t>39</a:t>
            </a:fld>
            <a:endParaRPr lang="en-US" altLang="en-US" sz="1200">
              <a:latin typeface="Times New Roman" pitchFamily="18" charset="0"/>
            </a:endParaRPr>
          </a:p>
        </p:txBody>
      </p:sp>
      <p:sp>
        <p:nvSpPr>
          <p:cNvPr id="24578" name="Title 1"/>
          <p:cNvSpPr>
            <a:spLocks noGrp="1"/>
          </p:cNvSpPr>
          <p:nvPr>
            <p:ph type="title"/>
          </p:nvPr>
        </p:nvSpPr>
        <p:spPr>
          <a:xfrm>
            <a:off x="417513" y="274638"/>
            <a:ext cx="8497887" cy="1173162"/>
          </a:xfrm>
          <a:ln>
            <a:miter lim="800000"/>
            <a:headEnd/>
            <a:tailEnd/>
          </a:ln>
        </p:spPr>
        <p:txBody>
          <a:bodyPr/>
          <a:lstStyle/>
          <a:p>
            <a:pPr eaLnBrk="1" hangingPunct="1"/>
            <a:r>
              <a:rPr lang="en-US" altLang="en-US" smtClean="0"/>
              <a:t>Influences on Intelligence</a:t>
            </a:r>
          </a:p>
        </p:txBody>
      </p:sp>
      <p:sp>
        <p:nvSpPr>
          <p:cNvPr id="24579" name="Content Placeholder 2"/>
          <p:cNvSpPr>
            <a:spLocks noGrp="1"/>
          </p:cNvSpPr>
          <p:nvPr>
            <p:ph idx="1"/>
          </p:nvPr>
        </p:nvSpPr>
        <p:spPr>
          <a:xfrm>
            <a:off x="403225" y="1600200"/>
            <a:ext cx="8512175" cy="4876800"/>
          </a:xfrm>
          <a:ln>
            <a:miter lim="800000"/>
            <a:headEnd/>
            <a:tailEnd/>
          </a:ln>
        </p:spPr>
        <p:txBody>
          <a:bodyPr/>
          <a:lstStyle/>
          <a:p>
            <a:pPr eaLnBrk="1" hangingPunct="1"/>
            <a:r>
              <a:rPr lang="en-US" altLang="en-US" smtClean="0">
                <a:latin typeface="Calibri" pitchFamily="34" charset="0"/>
              </a:rPr>
              <a:t>Genes and brain development</a:t>
            </a:r>
          </a:p>
          <a:p>
            <a:pPr lvl="1" eaLnBrk="1" hangingPunct="1"/>
            <a:r>
              <a:rPr lang="en-US" altLang="en-US" smtClean="0">
                <a:latin typeface="Calibri" pitchFamily="34" charset="0"/>
              </a:rPr>
              <a:t>Pattern of development of prefrontal cortex is the key to differences in IQ .</a:t>
            </a:r>
          </a:p>
          <a:p>
            <a:pPr lvl="2" eaLnBrk="1" hangingPunct="1"/>
            <a:r>
              <a:rPr lang="en-US" altLang="en-US" smtClean="0">
                <a:latin typeface="Calibri" pitchFamily="34" charset="0"/>
              </a:rPr>
              <a:t>Other brain regions under strong genetic influence contribute to intelligent behavior.</a:t>
            </a:r>
          </a:p>
          <a:p>
            <a:pPr eaLnBrk="1" hangingPunct="1"/>
            <a:r>
              <a:rPr lang="en-US" altLang="en-US" smtClean="0">
                <a:latin typeface="Calibri" pitchFamily="34" charset="0"/>
              </a:rPr>
              <a:t>Schooling</a:t>
            </a:r>
          </a:p>
          <a:p>
            <a:pPr lvl="1" eaLnBrk="1" hangingPunct="1"/>
            <a:r>
              <a:rPr lang="en-US" altLang="en-US" smtClean="0">
                <a:latin typeface="Calibri" pitchFamily="34" charset="0"/>
              </a:rPr>
              <a:t>Seems to increase IQ scores</a:t>
            </a:r>
          </a:p>
          <a:p>
            <a:pPr lvl="2" eaLnBrk="1" hangingPunct="1"/>
            <a:r>
              <a:rPr lang="en-US" altLang="en-US" smtClean="0">
                <a:latin typeface="Calibri" pitchFamily="34" charset="0"/>
              </a:rPr>
              <a:t>Scores drop during summer vacation.</a:t>
            </a:r>
          </a:p>
          <a:p>
            <a:pPr eaLnBrk="1" hangingPunct="1"/>
            <a:endParaRPr lang="en-US" altLang="en-US" smtClean="0">
              <a:latin typeface="Calibri" pitchFamily="34" charset="0"/>
            </a:endParaRPr>
          </a:p>
        </p:txBody>
      </p:sp>
    </p:spTree>
    <p:extLst>
      <p:ext uri="{BB962C8B-B14F-4D97-AF65-F5344CB8AC3E}">
        <p14:creationId xmlns:p14="http://schemas.microsoft.com/office/powerpoint/2010/main" val="30789667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a:xfrm>
            <a:off x="381000" y="1858963"/>
            <a:ext cx="8407400" cy="4608512"/>
          </a:xfrm>
        </p:spPr>
        <p:txBody>
          <a:bodyPr/>
          <a:lstStyle/>
          <a:p>
            <a:pPr eaLnBrk="1" hangingPunct="1">
              <a:defRPr/>
            </a:pPr>
            <a:r>
              <a:rPr lang="en-US" b="1" dirty="0" smtClean="0"/>
              <a:t>Symbolic function stage</a:t>
            </a:r>
          </a:p>
          <a:p>
            <a:pPr eaLnBrk="1" hangingPunct="1">
              <a:defRPr/>
            </a:pPr>
            <a:r>
              <a:rPr lang="en-US" dirty="0" smtClean="0">
                <a:solidFill>
                  <a:srgbClr val="000000"/>
                </a:solidFill>
              </a:rPr>
              <a:t>First </a:t>
            </a:r>
            <a:r>
              <a:rPr lang="en-US" dirty="0" err="1" smtClean="0">
                <a:solidFill>
                  <a:srgbClr val="000000"/>
                </a:solidFill>
              </a:rPr>
              <a:t>substage</a:t>
            </a:r>
            <a:r>
              <a:rPr lang="en-US" dirty="0" smtClean="0">
                <a:solidFill>
                  <a:srgbClr val="000000"/>
                </a:solidFill>
              </a:rPr>
              <a:t> of preoperational thought</a:t>
            </a:r>
            <a:endParaRPr lang="en-US" sz="600" dirty="0" smtClean="0">
              <a:solidFill>
                <a:srgbClr val="000000"/>
              </a:solidFill>
            </a:endParaRPr>
          </a:p>
          <a:p>
            <a:pPr lvl="1" eaLnBrk="1" hangingPunct="1">
              <a:defRPr/>
            </a:pPr>
            <a:r>
              <a:rPr lang="en-US" dirty="0" smtClean="0">
                <a:solidFill>
                  <a:srgbClr val="000000"/>
                </a:solidFill>
              </a:rPr>
              <a:t>Occurs in ages 2 to 4, imaginative drawings</a:t>
            </a:r>
          </a:p>
          <a:p>
            <a:pPr lvl="1" eaLnBrk="1" hangingPunct="1">
              <a:defRPr/>
            </a:pPr>
            <a:r>
              <a:rPr lang="en-US" dirty="0" smtClean="0">
                <a:solidFill>
                  <a:srgbClr val="000000"/>
                </a:solidFill>
              </a:rPr>
              <a:t>Ability to mentally represent object not present</a:t>
            </a:r>
          </a:p>
          <a:p>
            <a:pPr lvl="1" eaLnBrk="1" hangingPunct="1">
              <a:defRPr/>
            </a:pPr>
            <a:r>
              <a:rPr lang="en-US" dirty="0" smtClean="0">
                <a:solidFill>
                  <a:srgbClr val="000000"/>
                </a:solidFill>
              </a:rPr>
              <a:t>Thoughts limited by beliefs:</a:t>
            </a:r>
          </a:p>
          <a:p>
            <a:pPr lvl="2" eaLnBrk="1" hangingPunct="1">
              <a:defRPr/>
            </a:pPr>
            <a:r>
              <a:rPr lang="en-US" b="1" dirty="0" smtClean="0">
                <a:solidFill>
                  <a:srgbClr val="000000"/>
                </a:solidFill>
              </a:rPr>
              <a:t>Egocentrism</a:t>
            </a:r>
            <a:endParaRPr lang="en-US" dirty="0" smtClean="0">
              <a:solidFill>
                <a:srgbClr val="000000"/>
              </a:solidFill>
            </a:endParaRPr>
          </a:p>
          <a:p>
            <a:pPr lvl="2" eaLnBrk="1" hangingPunct="1">
              <a:defRPr/>
            </a:pPr>
            <a:r>
              <a:rPr lang="en-US" b="1" dirty="0" smtClean="0">
                <a:solidFill>
                  <a:srgbClr val="000000"/>
                </a:solidFill>
              </a:rPr>
              <a:t>Animism</a:t>
            </a:r>
            <a:endParaRPr lang="en-US" dirty="0" smtClean="0"/>
          </a:p>
        </p:txBody>
      </p:sp>
      <p:sp>
        <p:nvSpPr>
          <p:cNvPr id="18434" name="Rectangle 2"/>
          <p:cNvSpPr>
            <a:spLocks noGrp="1" noChangeArrowheads="1"/>
          </p:cNvSpPr>
          <p:nvPr>
            <p:ph type="title"/>
          </p:nvPr>
        </p:nvSpPr>
        <p:spPr>
          <a:xfrm>
            <a:off x="368300" y="274638"/>
            <a:ext cx="8380413" cy="1054100"/>
          </a:xfrm>
        </p:spPr>
        <p:txBody>
          <a:bodyPr/>
          <a:lstStyle/>
          <a:p>
            <a:pPr eaLnBrk="1" hangingPunct="1">
              <a:defRPr/>
            </a:pPr>
            <a:r>
              <a:rPr lang="en-US" smtClean="0"/>
              <a:t>Piaget’s Preoperational Stage</a:t>
            </a:r>
          </a:p>
        </p:txBody>
      </p:sp>
    </p:spTree>
    <p:extLst>
      <p:ext uri="{BB962C8B-B14F-4D97-AF65-F5344CB8AC3E}">
        <p14:creationId xmlns:p14="http://schemas.microsoft.com/office/powerpoint/2010/main" val="3701928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4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43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43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43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43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43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ＭＳ Ｐゴシック" pitchFamily="34" charset="-128"/>
              </a:defRPr>
            </a:lvl1pPr>
            <a:lvl2pPr marL="742950" indent="-285750" eaLnBrk="0" hangingPunct="0">
              <a:defRPr sz="2400">
                <a:solidFill>
                  <a:schemeClr val="tx1"/>
                </a:solidFill>
                <a:latin typeface="Calibri" pitchFamily="34" charset="0"/>
                <a:ea typeface="ＭＳ Ｐゴシック" pitchFamily="34" charset="-128"/>
              </a:defRPr>
            </a:lvl2pPr>
            <a:lvl3pPr marL="1143000" indent="-228600" eaLnBrk="0" hangingPunct="0">
              <a:defRPr sz="2400">
                <a:solidFill>
                  <a:schemeClr val="tx1"/>
                </a:solidFill>
                <a:latin typeface="Calibri" pitchFamily="34" charset="0"/>
                <a:ea typeface="ＭＳ Ｐゴシック" pitchFamily="34" charset="-128"/>
              </a:defRPr>
            </a:lvl3pPr>
            <a:lvl4pPr marL="1600200" indent="-228600" eaLnBrk="0" hangingPunct="0">
              <a:defRPr sz="2400">
                <a:solidFill>
                  <a:schemeClr val="tx1"/>
                </a:solidFill>
                <a:latin typeface="Calibri" pitchFamily="34" charset="0"/>
                <a:ea typeface="ＭＳ Ｐゴシック" pitchFamily="34" charset="-128"/>
              </a:defRPr>
            </a:lvl4pPr>
            <a:lvl5pPr marL="2057400" indent="-228600" eaLnBrk="0" hangingPunct="0">
              <a:defRPr sz="2400">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9pPr>
          </a:lstStyle>
          <a:p>
            <a:pPr eaLnBrk="1" hangingPunct="1"/>
            <a:r>
              <a:rPr lang="en-US" altLang="en-US" sz="1200">
                <a:latin typeface="Times New Roman" pitchFamily="18" charset="0"/>
              </a:rPr>
              <a:t>13-</a:t>
            </a:r>
            <a:fld id="{956B00DB-6CF9-487A-A65D-F34A96796EA8}" type="slidenum">
              <a:rPr lang="en-US" altLang="en-US" sz="1200">
                <a:latin typeface="Times New Roman" pitchFamily="18" charset="0"/>
              </a:rPr>
              <a:pPr eaLnBrk="1" hangingPunct="1"/>
              <a:t>40</a:t>
            </a:fld>
            <a:endParaRPr lang="en-US" altLang="en-US" sz="1200">
              <a:latin typeface="Times New Roman" pitchFamily="18" charset="0"/>
            </a:endParaRPr>
          </a:p>
        </p:txBody>
      </p:sp>
      <p:sp>
        <p:nvSpPr>
          <p:cNvPr id="25602" name="Title 1"/>
          <p:cNvSpPr>
            <a:spLocks noGrp="1"/>
          </p:cNvSpPr>
          <p:nvPr>
            <p:ph type="title"/>
          </p:nvPr>
        </p:nvSpPr>
        <p:spPr>
          <a:xfrm>
            <a:off x="417513" y="274638"/>
            <a:ext cx="8497887" cy="1173162"/>
          </a:xfrm>
          <a:ln>
            <a:miter lim="800000"/>
            <a:headEnd/>
            <a:tailEnd/>
          </a:ln>
        </p:spPr>
        <p:txBody>
          <a:bodyPr/>
          <a:lstStyle/>
          <a:p>
            <a:pPr eaLnBrk="1" hangingPunct="1"/>
            <a:r>
              <a:rPr lang="en-US" altLang="en-US" smtClean="0"/>
              <a:t>Influences on Intelligence</a:t>
            </a:r>
          </a:p>
        </p:txBody>
      </p:sp>
      <p:sp>
        <p:nvSpPr>
          <p:cNvPr id="25603" name="Content Placeholder 2"/>
          <p:cNvSpPr>
            <a:spLocks noGrp="1"/>
          </p:cNvSpPr>
          <p:nvPr>
            <p:ph idx="1"/>
          </p:nvPr>
        </p:nvSpPr>
        <p:spPr>
          <a:xfrm>
            <a:off x="403225" y="1600200"/>
            <a:ext cx="8512175" cy="4876800"/>
          </a:xfrm>
          <a:ln>
            <a:miter lim="800000"/>
            <a:headEnd/>
            <a:tailEnd/>
          </a:ln>
        </p:spPr>
        <p:txBody>
          <a:bodyPr/>
          <a:lstStyle/>
          <a:p>
            <a:pPr eaLnBrk="1" hangingPunct="1"/>
            <a:r>
              <a:rPr lang="en-US" altLang="en-US" smtClean="0">
                <a:latin typeface="Calibri" pitchFamily="34" charset="0"/>
              </a:rPr>
              <a:t>Race/ethnicity</a:t>
            </a:r>
          </a:p>
          <a:p>
            <a:pPr lvl="1" eaLnBrk="1" hangingPunct="1"/>
            <a:r>
              <a:rPr lang="en-US" altLang="en-US" smtClean="0">
                <a:latin typeface="Calibri" pitchFamily="34" charset="0"/>
              </a:rPr>
              <a:t>No direct evidence supports differences in</a:t>
            </a:r>
            <a:r>
              <a:rPr lang="en-US" altLang="en-US" smtClean="0">
                <a:solidFill>
                  <a:srgbClr val="FF0000"/>
                </a:solidFill>
                <a:latin typeface="Calibri" pitchFamily="34" charset="0"/>
              </a:rPr>
              <a:t> </a:t>
            </a:r>
            <a:r>
              <a:rPr lang="en-US" altLang="en-US" smtClean="0">
                <a:latin typeface="Calibri" pitchFamily="34" charset="0"/>
              </a:rPr>
              <a:t>intelligence among ethnic, cultural, or racial groups are hereditary.</a:t>
            </a:r>
          </a:p>
          <a:p>
            <a:pPr lvl="1" eaLnBrk="1" hangingPunct="1"/>
            <a:r>
              <a:rPr lang="en-US" altLang="en-US" smtClean="0">
                <a:latin typeface="Calibri" pitchFamily="34" charset="0"/>
              </a:rPr>
              <a:t>Differences in IQ attributed to inequalities in environment.</a:t>
            </a:r>
          </a:p>
          <a:p>
            <a:pPr lvl="1" eaLnBrk="1" hangingPunct="1"/>
            <a:endParaRPr lang="en-US" altLang="en-US" smtClean="0">
              <a:latin typeface="Calibri" pitchFamily="34" charset="0"/>
            </a:endParaRPr>
          </a:p>
          <a:p>
            <a:pPr eaLnBrk="1" hangingPunct="1"/>
            <a:endParaRPr lang="en-US" altLang="en-US" smtClean="0">
              <a:latin typeface="Calibri" pitchFamily="34" charset="0"/>
            </a:endParaRPr>
          </a:p>
        </p:txBody>
      </p:sp>
    </p:spTree>
    <p:extLst>
      <p:ext uri="{BB962C8B-B14F-4D97-AF65-F5344CB8AC3E}">
        <p14:creationId xmlns:p14="http://schemas.microsoft.com/office/powerpoint/2010/main" val="140954562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ＭＳ Ｐゴシック" pitchFamily="34" charset="-128"/>
              </a:defRPr>
            </a:lvl1pPr>
            <a:lvl2pPr marL="742950" indent="-285750" eaLnBrk="0" hangingPunct="0">
              <a:defRPr sz="2400">
                <a:solidFill>
                  <a:schemeClr val="tx1"/>
                </a:solidFill>
                <a:latin typeface="Calibri" pitchFamily="34" charset="0"/>
                <a:ea typeface="ＭＳ Ｐゴシック" pitchFamily="34" charset="-128"/>
              </a:defRPr>
            </a:lvl2pPr>
            <a:lvl3pPr marL="1143000" indent="-228600" eaLnBrk="0" hangingPunct="0">
              <a:defRPr sz="2400">
                <a:solidFill>
                  <a:schemeClr val="tx1"/>
                </a:solidFill>
                <a:latin typeface="Calibri" pitchFamily="34" charset="0"/>
                <a:ea typeface="ＭＳ Ｐゴシック" pitchFamily="34" charset="-128"/>
              </a:defRPr>
            </a:lvl3pPr>
            <a:lvl4pPr marL="1600200" indent="-228600" eaLnBrk="0" hangingPunct="0">
              <a:defRPr sz="2400">
                <a:solidFill>
                  <a:schemeClr val="tx1"/>
                </a:solidFill>
                <a:latin typeface="Calibri" pitchFamily="34" charset="0"/>
                <a:ea typeface="ＭＳ Ｐゴシック" pitchFamily="34" charset="-128"/>
              </a:defRPr>
            </a:lvl4pPr>
            <a:lvl5pPr marL="2057400" indent="-228600" eaLnBrk="0" hangingPunct="0">
              <a:defRPr sz="2400">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9pPr>
          </a:lstStyle>
          <a:p>
            <a:pPr eaLnBrk="1" hangingPunct="1"/>
            <a:r>
              <a:rPr lang="en-US" altLang="en-US" sz="1200">
                <a:latin typeface="Times New Roman" pitchFamily="18" charset="0"/>
              </a:rPr>
              <a:t>13-</a:t>
            </a:r>
            <a:fld id="{027A158F-1DAC-4DDC-828E-38B38D7DF2E1}" type="slidenum">
              <a:rPr lang="en-US" altLang="en-US" sz="1200">
                <a:latin typeface="Times New Roman" pitchFamily="18" charset="0"/>
              </a:rPr>
              <a:pPr eaLnBrk="1" hangingPunct="1"/>
              <a:t>41</a:t>
            </a:fld>
            <a:endParaRPr lang="en-US" altLang="en-US" sz="1200">
              <a:latin typeface="Times New Roman" pitchFamily="18" charset="0"/>
            </a:endParaRPr>
          </a:p>
        </p:txBody>
      </p:sp>
      <p:sp>
        <p:nvSpPr>
          <p:cNvPr id="26626" name="Title 1"/>
          <p:cNvSpPr>
            <a:spLocks noGrp="1"/>
          </p:cNvSpPr>
          <p:nvPr>
            <p:ph type="title"/>
          </p:nvPr>
        </p:nvSpPr>
        <p:spPr>
          <a:xfrm>
            <a:off x="417513" y="274638"/>
            <a:ext cx="8497887" cy="1173162"/>
          </a:xfrm>
          <a:ln>
            <a:miter lim="800000"/>
            <a:headEnd/>
            <a:tailEnd/>
          </a:ln>
        </p:spPr>
        <p:txBody>
          <a:bodyPr/>
          <a:lstStyle/>
          <a:p>
            <a:pPr eaLnBrk="1" hangingPunct="1"/>
            <a:r>
              <a:rPr lang="en-US" altLang="en-US" smtClean="0"/>
              <a:t>Influences on Intelligence</a:t>
            </a:r>
          </a:p>
        </p:txBody>
      </p:sp>
      <p:sp>
        <p:nvSpPr>
          <p:cNvPr id="26627" name="Content Placeholder 2"/>
          <p:cNvSpPr>
            <a:spLocks noGrp="1"/>
          </p:cNvSpPr>
          <p:nvPr>
            <p:ph idx="1"/>
          </p:nvPr>
        </p:nvSpPr>
        <p:spPr>
          <a:xfrm>
            <a:off x="403225" y="1600200"/>
            <a:ext cx="8512175" cy="4876800"/>
          </a:xfrm>
          <a:ln>
            <a:miter lim="800000"/>
            <a:headEnd/>
            <a:tailEnd/>
          </a:ln>
        </p:spPr>
        <p:txBody>
          <a:bodyPr/>
          <a:lstStyle/>
          <a:p>
            <a:pPr eaLnBrk="1" hangingPunct="1"/>
            <a:r>
              <a:rPr lang="en-US" altLang="en-US" smtClean="0">
                <a:latin typeface="Calibri" pitchFamily="34" charset="0"/>
              </a:rPr>
              <a:t>Culture</a:t>
            </a:r>
          </a:p>
          <a:p>
            <a:pPr lvl="1" eaLnBrk="1" hangingPunct="1"/>
            <a:r>
              <a:rPr lang="en-US" altLang="en-US" smtClean="0">
                <a:latin typeface="Calibri" pitchFamily="34" charset="0"/>
              </a:rPr>
              <a:t>Test of intelligence developed in one culture may not be equally valid in another.</a:t>
            </a:r>
            <a:endParaRPr lang="en-US" altLang="en-US" b="1" smtClean="0">
              <a:latin typeface="Calibri" pitchFamily="34" charset="0"/>
            </a:endParaRPr>
          </a:p>
          <a:p>
            <a:pPr lvl="1" eaLnBrk="1" hangingPunct="1"/>
            <a:r>
              <a:rPr lang="en-US" altLang="en-US" b="1" smtClean="0">
                <a:latin typeface="Calibri" pitchFamily="34" charset="0"/>
              </a:rPr>
              <a:t>Culture-free test</a:t>
            </a:r>
            <a:r>
              <a:rPr lang="en-US" altLang="en-US" smtClean="0">
                <a:latin typeface="Calibri" pitchFamily="34" charset="0"/>
              </a:rPr>
              <a:t>: Intelligence test, if possible to design, that would have no culturally linked content.</a:t>
            </a:r>
          </a:p>
          <a:p>
            <a:pPr lvl="1" eaLnBrk="1" hangingPunct="1"/>
            <a:r>
              <a:rPr lang="en-US" altLang="en-US" b="1" smtClean="0">
                <a:latin typeface="Calibri" pitchFamily="34" charset="0"/>
              </a:rPr>
              <a:t>Culture-fair test</a:t>
            </a:r>
            <a:r>
              <a:rPr lang="en-US" altLang="en-US" smtClean="0">
                <a:latin typeface="Calibri" pitchFamily="34" charset="0"/>
              </a:rPr>
              <a:t>: Intelligence test that deals with experiences common to various cultures.</a:t>
            </a:r>
          </a:p>
          <a:p>
            <a:pPr lvl="2" eaLnBrk="1" hangingPunct="1"/>
            <a:r>
              <a:rPr lang="en-US" altLang="en-US" smtClean="0">
                <a:latin typeface="Calibri" pitchFamily="34" charset="0"/>
              </a:rPr>
              <a:t>Attempt to avoid cultural bias</a:t>
            </a:r>
          </a:p>
          <a:p>
            <a:pPr lvl="1" eaLnBrk="1" hangingPunct="1"/>
            <a:endParaRPr lang="en-US" altLang="en-US" smtClean="0">
              <a:latin typeface="Calibri" pitchFamily="34" charset="0"/>
            </a:endParaRPr>
          </a:p>
        </p:txBody>
      </p:sp>
    </p:spTree>
    <p:extLst>
      <p:ext uri="{BB962C8B-B14F-4D97-AF65-F5344CB8AC3E}">
        <p14:creationId xmlns:p14="http://schemas.microsoft.com/office/powerpoint/2010/main" val="418660938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ＭＳ Ｐゴシック" pitchFamily="34" charset="-128"/>
              </a:defRPr>
            </a:lvl1pPr>
            <a:lvl2pPr marL="742950" indent="-285750" eaLnBrk="0" hangingPunct="0">
              <a:defRPr sz="2400">
                <a:solidFill>
                  <a:schemeClr val="tx1"/>
                </a:solidFill>
                <a:latin typeface="Calibri" pitchFamily="34" charset="0"/>
                <a:ea typeface="ＭＳ Ｐゴシック" pitchFamily="34" charset="-128"/>
              </a:defRPr>
            </a:lvl2pPr>
            <a:lvl3pPr marL="1143000" indent="-228600" eaLnBrk="0" hangingPunct="0">
              <a:defRPr sz="2400">
                <a:solidFill>
                  <a:schemeClr val="tx1"/>
                </a:solidFill>
                <a:latin typeface="Calibri" pitchFamily="34" charset="0"/>
                <a:ea typeface="ＭＳ Ｐゴシック" pitchFamily="34" charset="-128"/>
              </a:defRPr>
            </a:lvl3pPr>
            <a:lvl4pPr marL="1600200" indent="-228600" eaLnBrk="0" hangingPunct="0">
              <a:defRPr sz="2400">
                <a:solidFill>
                  <a:schemeClr val="tx1"/>
                </a:solidFill>
                <a:latin typeface="Calibri" pitchFamily="34" charset="0"/>
                <a:ea typeface="ＭＳ Ｐゴシック" pitchFamily="34" charset="-128"/>
              </a:defRPr>
            </a:lvl4pPr>
            <a:lvl5pPr marL="2057400" indent="-228600" eaLnBrk="0" hangingPunct="0">
              <a:defRPr sz="2400">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9pPr>
          </a:lstStyle>
          <a:p>
            <a:pPr eaLnBrk="1" hangingPunct="1"/>
            <a:r>
              <a:rPr lang="en-US" altLang="en-US" sz="1200">
                <a:latin typeface="Times New Roman" pitchFamily="18" charset="0"/>
              </a:rPr>
              <a:t>13-</a:t>
            </a:r>
            <a:fld id="{3DD3E756-8711-4A21-863A-F5314E1A5A82}" type="slidenum">
              <a:rPr lang="en-US" altLang="en-US" sz="1200">
                <a:latin typeface="Times New Roman" pitchFamily="18" charset="0"/>
              </a:rPr>
              <a:pPr eaLnBrk="1" hangingPunct="1"/>
              <a:t>42</a:t>
            </a:fld>
            <a:endParaRPr lang="en-US" altLang="en-US" sz="1200">
              <a:latin typeface="Times New Roman" pitchFamily="18" charset="0"/>
            </a:endParaRPr>
          </a:p>
        </p:txBody>
      </p:sp>
      <p:sp>
        <p:nvSpPr>
          <p:cNvPr id="27650" name="Title 1"/>
          <p:cNvSpPr>
            <a:spLocks noGrp="1"/>
          </p:cNvSpPr>
          <p:nvPr>
            <p:ph type="title"/>
          </p:nvPr>
        </p:nvSpPr>
        <p:spPr>
          <a:xfrm>
            <a:off x="417513" y="274638"/>
            <a:ext cx="8497887" cy="1173162"/>
          </a:xfrm>
          <a:ln>
            <a:miter lim="800000"/>
            <a:headEnd/>
            <a:tailEnd/>
          </a:ln>
        </p:spPr>
        <p:txBody>
          <a:bodyPr/>
          <a:lstStyle/>
          <a:p>
            <a:pPr eaLnBrk="1" hangingPunct="1"/>
            <a:r>
              <a:rPr lang="en-US" altLang="en-US" sz="3600" smtClean="0"/>
              <a:t>Gardner</a:t>
            </a:r>
            <a:r>
              <a:rPr lang="ja-JP" altLang="en-US" sz="3600" smtClean="0"/>
              <a:t>’</a:t>
            </a:r>
            <a:r>
              <a:rPr lang="en-US" altLang="ja-JP" sz="3600" smtClean="0"/>
              <a:t>s Theory of Multiple Intelligences</a:t>
            </a:r>
            <a:endParaRPr lang="en-US" altLang="en-US" sz="3600" smtClean="0"/>
          </a:p>
        </p:txBody>
      </p:sp>
      <p:sp>
        <p:nvSpPr>
          <p:cNvPr id="27651" name="Content Placeholder 2"/>
          <p:cNvSpPr>
            <a:spLocks noGrp="1"/>
          </p:cNvSpPr>
          <p:nvPr>
            <p:ph idx="1"/>
          </p:nvPr>
        </p:nvSpPr>
        <p:spPr>
          <a:xfrm>
            <a:off x="403225" y="1600200"/>
            <a:ext cx="8512175" cy="4876800"/>
          </a:xfrm>
          <a:ln>
            <a:miter lim="800000"/>
            <a:headEnd/>
            <a:tailEnd/>
          </a:ln>
        </p:spPr>
        <p:txBody>
          <a:bodyPr/>
          <a:lstStyle/>
          <a:p>
            <a:pPr eaLnBrk="1" hangingPunct="1"/>
            <a:r>
              <a:rPr lang="en-US" altLang="en-US" smtClean="0">
                <a:latin typeface="Calibri" pitchFamily="34" charset="0"/>
              </a:rPr>
              <a:t>There are eight distinct forms of intelligence.</a:t>
            </a:r>
          </a:p>
          <a:p>
            <a:pPr lvl="1" eaLnBrk="1" hangingPunct="1"/>
            <a:r>
              <a:rPr lang="en-US" altLang="en-US" smtClean="0">
                <a:latin typeface="Calibri" pitchFamily="34" charset="0"/>
              </a:rPr>
              <a:t>High intelligence in one area does not necessarily accompany high intelligence in any of the others.</a:t>
            </a:r>
          </a:p>
          <a:p>
            <a:pPr eaLnBrk="1" hangingPunct="1"/>
            <a:endParaRPr lang="en-US" altLang="en-US" smtClean="0">
              <a:latin typeface="Calibri" pitchFamily="34" charset="0"/>
            </a:endParaRPr>
          </a:p>
        </p:txBody>
      </p:sp>
    </p:spTree>
    <p:extLst>
      <p:ext uri="{BB962C8B-B14F-4D97-AF65-F5344CB8AC3E}">
        <p14:creationId xmlns:p14="http://schemas.microsoft.com/office/powerpoint/2010/main" val="153552540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ＭＳ Ｐゴシック" pitchFamily="34" charset="-128"/>
              </a:defRPr>
            </a:lvl1pPr>
            <a:lvl2pPr marL="742950" indent="-285750" eaLnBrk="0" hangingPunct="0">
              <a:defRPr sz="2400">
                <a:solidFill>
                  <a:schemeClr val="tx1"/>
                </a:solidFill>
                <a:latin typeface="Calibri" pitchFamily="34" charset="0"/>
                <a:ea typeface="ＭＳ Ｐゴシック" pitchFamily="34" charset="-128"/>
              </a:defRPr>
            </a:lvl2pPr>
            <a:lvl3pPr marL="1143000" indent="-228600" eaLnBrk="0" hangingPunct="0">
              <a:defRPr sz="2400">
                <a:solidFill>
                  <a:schemeClr val="tx1"/>
                </a:solidFill>
                <a:latin typeface="Calibri" pitchFamily="34" charset="0"/>
                <a:ea typeface="ＭＳ Ｐゴシック" pitchFamily="34" charset="-128"/>
              </a:defRPr>
            </a:lvl3pPr>
            <a:lvl4pPr marL="1600200" indent="-228600" eaLnBrk="0" hangingPunct="0">
              <a:defRPr sz="2400">
                <a:solidFill>
                  <a:schemeClr val="tx1"/>
                </a:solidFill>
                <a:latin typeface="Calibri" pitchFamily="34" charset="0"/>
                <a:ea typeface="ＭＳ Ｐゴシック" pitchFamily="34" charset="-128"/>
              </a:defRPr>
            </a:lvl4pPr>
            <a:lvl5pPr marL="2057400" indent="-228600" eaLnBrk="0" hangingPunct="0">
              <a:defRPr sz="2400">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9pPr>
          </a:lstStyle>
          <a:p>
            <a:pPr eaLnBrk="1" hangingPunct="1"/>
            <a:r>
              <a:rPr lang="en-US" altLang="en-US" sz="1200">
                <a:latin typeface="Times New Roman" pitchFamily="18" charset="0"/>
              </a:rPr>
              <a:t>13-</a:t>
            </a:r>
            <a:fld id="{BA608E1D-2A15-4E66-BA37-D16C6B1C6B9A}" type="slidenum">
              <a:rPr lang="en-US" altLang="en-US" sz="1200">
                <a:latin typeface="Times New Roman" pitchFamily="18" charset="0"/>
              </a:rPr>
              <a:pPr eaLnBrk="1" hangingPunct="1"/>
              <a:t>43</a:t>
            </a:fld>
            <a:endParaRPr lang="en-US" altLang="en-US" sz="1200">
              <a:latin typeface="Times New Roman" pitchFamily="18" charset="0"/>
            </a:endParaRPr>
          </a:p>
        </p:txBody>
      </p:sp>
      <p:sp>
        <p:nvSpPr>
          <p:cNvPr id="28674" name="Title 1"/>
          <p:cNvSpPr>
            <a:spLocks noGrp="1"/>
          </p:cNvSpPr>
          <p:nvPr>
            <p:ph type="title"/>
          </p:nvPr>
        </p:nvSpPr>
        <p:spPr>
          <a:xfrm>
            <a:off x="417513" y="274638"/>
            <a:ext cx="8497887" cy="1173162"/>
          </a:xfrm>
          <a:ln>
            <a:miter lim="800000"/>
            <a:headEnd/>
            <a:tailEnd/>
          </a:ln>
        </p:spPr>
        <p:txBody>
          <a:bodyPr/>
          <a:lstStyle/>
          <a:p>
            <a:pPr eaLnBrk="1" hangingPunct="1"/>
            <a:r>
              <a:rPr lang="en-US" altLang="en-US" sz="3600" smtClean="0"/>
              <a:t>Table 13.4 - Eight Intelligences, According to Gardner</a:t>
            </a:r>
          </a:p>
        </p:txBody>
      </p:sp>
      <p:pic>
        <p:nvPicPr>
          <p:cNvPr id="28675" name="Picture 5" descr="pap35430_t13_0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7400" y="1704975"/>
            <a:ext cx="5181600" cy="439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626261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ＭＳ Ｐゴシック" pitchFamily="34" charset="-128"/>
              </a:defRPr>
            </a:lvl1pPr>
            <a:lvl2pPr marL="742950" indent="-285750" eaLnBrk="0" hangingPunct="0">
              <a:defRPr sz="2400">
                <a:solidFill>
                  <a:schemeClr val="tx1"/>
                </a:solidFill>
                <a:latin typeface="Calibri" pitchFamily="34" charset="0"/>
                <a:ea typeface="ＭＳ Ｐゴシック" pitchFamily="34" charset="-128"/>
              </a:defRPr>
            </a:lvl2pPr>
            <a:lvl3pPr marL="1143000" indent="-228600" eaLnBrk="0" hangingPunct="0">
              <a:defRPr sz="2400">
                <a:solidFill>
                  <a:schemeClr val="tx1"/>
                </a:solidFill>
                <a:latin typeface="Calibri" pitchFamily="34" charset="0"/>
                <a:ea typeface="ＭＳ Ｐゴシック" pitchFamily="34" charset="-128"/>
              </a:defRPr>
            </a:lvl3pPr>
            <a:lvl4pPr marL="1600200" indent="-228600" eaLnBrk="0" hangingPunct="0">
              <a:defRPr sz="2400">
                <a:solidFill>
                  <a:schemeClr val="tx1"/>
                </a:solidFill>
                <a:latin typeface="Calibri" pitchFamily="34" charset="0"/>
                <a:ea typeface="ＭＳ Ｐゴシック" pitchFamily="34" charset="-128"/>
              </a:defRPr>
            </a:lvl4pPr>
            <a:lvl5pPr marL="2057400" indent="-228600" eaLnBrk="0" hangingPunct="0">
              <a:defRPr sz="2400">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9pPr>
          </a:lstStyle>
          <a:p>
            <a:pPr eaLnBrk="1" hangingPunct="1"/>
            <a:r>
              <a:rPr lang="en-US" altLang="en-US" sz="1200">
                <a:latin typeface="Times New Roman" pitchFamily="18" charset="0"/>
              </a:rPr>
              <a:t>13-</a:t>
            </a:r>
            <a:fld id="{62AB2982-D30C-4ED4-9BB7-12F041972385}" type="slidenum">
              <a:rPr lang="en-US" altLang="en-US" sz="1200">
                <a:latin typeface="Times New Roman" pitchFamily="18" charset="0"/>
              </a:rPr>
              <a:pPr eaLnBrk="1" hangingPunct="1"/>
              <a:t>44</a:t>
            </a:fld>
            <a:endParaRPr lang="en-US" altLang="en-US" sz="1200">
              <a:latin typeface="Times New Roman" pitchFamily="18" charset="0"/>
            </a:endParaRPr>
          </a:p>
        </p:txBody>
      </p:sp>
      <p:sp>
        <p:nvSpPr>
          <p:cNvPr id="29698" name="Title 1"/>
          <p:cNvSpPr>
            <a:spLocks noGrp="1"/>
          </p:cNvSpPr>
          <p:nvPr>
            <p:ph type="title"/>
          </p:nvPr>
        </p:nvSpPr>
        <p:spPr>
          <a:xfrm>
            <a:off x="417513" y="274638"/>
            <a:ext cx="8497887" cy="1173162"/>
          </a:xfrm>
          <a:ln>
            <a:miter lim="800000"/>
            <a:headEnd/>
            <a:tailEnd/>
          </a:ln>
        </p:spPr>
        <p:txBody>
          <a:bodyPr/>
          <a:lstStyle/>
          <a:p>
            <a:pPr eaLnBrk="1" hangingPunct="1"/>
            <a:r>
              <a:rPr lang="en-US" altLang="en-US" sz="3600" smtClean="0"/>
              <a:t>Sternberg</a:t>
            </a:r>
            <a:r>
              <a:rPr lang="ja-JP" altLang="en-US" sz="3600" smtClean="0"/>
              <a:t>’</a:t>
            </a:r>
            <a:r>
              <a:rPr lang="en-US" altLang="ja-JP" sz="3600" smtClean="0"/>
              <a:t>s Triarchic Theory of Intelligence</a:t>
            </a:r>
            <a:endParaRPr lang="en-US" altLang="en-US" sz="3600" smtClean="0"/>
          </a:p>
        </p:txBody>
      </p:sp>
      <p:sp>
        <p:nvSpPr>
          <p:cNvPr id="29699" name="Content Placeholder 2"/>
          <p:cNvSpPr>
            <a:spLocks noGrp="1"/>
          </p:cNvSpPr>
          <p:nvPr>
            <p:ph idx="1"/>
          </p:nvPr>
        </p:nvSpPr>
        <p:spPr>
          <a:xfrm>
            <a:off x="403225" y="1600200"/>
            <a:ext cx="8512175" cy="4876800"/>
          </a:xfrm>
          <a:ln>
            <a:miter lim="800000"/>
            <a:headEnd/>
            <a:tailEnd/>
          </a:ln>
        </p:spPr>
        <p:txBody>
          <a:bodyPr/>
          <a:lstStyle/>
          <a:p>
            <a:pPr eaLnBrk="1" hangingPunct="1"/>
            <a:r>
              <a:rPr lang="en-US" altLang="en-US" smtClean="0">
                <a:latin typeface="Calibri" pitchFamily="34" charset="0"/>
              </a:rPr>
              <a:t>Intelligence consists of three elements:</a:t>
            </a:r>
          </a:p>
          <a:p>
            <a:pPr lvl="1" eaLnBrk="1" hangingPunct="1"/>
            <a:r>
              <a:rPr lang="en-US" altLang="en-US" b="1" smtClean="0">
                <a:latin typeface="Calibri" pitchFamily="34" charset="0"/>
              </a:rPr>
              <a:t>Componential element</a:t>
            </a:r>
            <a:r>
              <a:rPr lang="en-US" altLang="en-US" smtClean="0">
                <a:latin typeface="Calibri" pitchFamily="34" charset="0"/>
              </a:rPr>
              <a:t>: Analytic aspect of intelligence</a:t>
            </a:r>
          </a:p>
          <a:p>
            <a:pPr lvl="2" eaLnBrk="1" hangingPunct="1"/>
            <a:r>
              <a:rPr lang="en-US" altLang="en-US" smtClean="0">
                <a:latin typeface="Calibri" pitchFamily="34" charset="0"/>
              </a:rPr>
              <a:t>Determines how efficiently people process information</a:t>
            </a:r>
          </a:p>
          <a:p>
            <a:pPr lvl="1" eaLnBrk="1" hangingPunct="1"/>
            <a:r>
              <a:rPr lang="en-US" altLang="en-US" b="1" smtClean="0">
                <a:latin typeface="Calibri" pitchFamily="34" charset="0"/>
              </a:rPr>
              <a:t>Experiential element</a:t>
            </a:r>
            <a:r>
              <a:rPr lang="en-US" altLang="en-US" smtClean="0">
                <a:latin typeface="Calibri" pitchFamily="34" charset="0"/>
              </a:rPr>
              <a:t>: Insightful aspect of intelligence</a:t>
            </a:r>
          </a:p>
          <a:p>
            <a:pPr lvl="2" eaLnBrk="1" hangingPunct="1"/>
            <a:r>
              <a:rPr lang="en-US" altLang="en-US" smtClean="0">
                <a:latin typeface="Calibri" pitchFamily="34" charset="0"/>
              </a:rPr>
              <a:t>Determines how people approach novel or familiar tasks</a:t>
            </a:r>
          </a:p>
          <a:p>
            <a:pPr lvl="1" eaLnBrk="1" hangingPunct="1"/>
            <a:r>
              <a:rPr lang="en-US" altLang="en-US" b="1" smtClean="0">
                <a:latin typeface="Calibri" pitchFamily="34" charset="0"/>
              </a:rPr>
              <a:t>Contextual element</a:t>
            </a:r>
            <a:r>
              <a:rPr lang="en-US" altLang="en-US" smtClean="0">
                <a:latin typeface="Calibri" pitchFamily="34" charset="0"/>
              </a:rPr>
              <a:t>: Practical aspect of intelligence</a:t>
            </a:r>
          </a:p>
          <a:p>
            <a:pPr lvl="2" eaLnBrk="1" hangingPunct="1"/>
            <a:r>
              <a:rPr lang="en-US" altLang="en-US" smtClean="0">
                <a:latin typeface="Calibri" pitchFamily="34" charset="0"/>
              </a:rPr>
              <a:t>Determines how people deal with their environment</a:t>
            </a:r>
          </a:p>
          <a:p>
            <a:pPr lvl="1" eaLnBrk="1" hangingPunct="1"/>
            <a:endParaRPr lang="en-US" altLang="en-US" smtClean="0">
              <a:latin typeface="Calibri" pitchFamily="34" charset="0"/>
            </a:endParaRPr>
          </a:p>
        </p:txBody>
      </p:sp>
    </p:spTree>
    <p:extLst>
      <p:ext uri="{BB962C8B-B14F-4D97-AF65-F5344CB8AC3E}">
        <p14:creationId xmlns:p14="http://schemas.microsoft.com/office/powerpoint/2010/main" val="291195734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ＭＳ Ｐゴシック" pitchFamily="34" charset="-128"/>
              </a:defRPr>
            </a:lvl1pPr>
            <a:lvl2pPr marL="742950" indent="-285750" eaLnBrk="0" hangingPunct="0">
              <a:defRPr sz="2400">
                <a:solidFill>
                  <a:schemeClr val="tx1"/>
                </a:solidFill>
                <a:latin typeface="Calibri" pitchFamily="34" charset="0"/>
                <a:ea typeface="ＭＳ Ｐゴシック" pitchFamily="34" charset="-128"/>
              </a:defRPr>
            </a:lvl2pPr>
            <a:lvl3pPr marL="1143000" indent="-228600" eaLnBrk="0" hangingPunct="0">
              <a:defRPr sz="2400">
                <a:solidFill>
                  <a:schemeClr val="tx1"/>
                </a:solidFill>
                <a:latin typeface="Calibri" pitchFamily="34" charset="0"/>
                <a:ea typeface="ＭＳ Ｐゴシック" pitchFamily="34" charset="-128"/>
              </a:defRPr>
            </a:lvl3pPr>
            <a:lvl4pPr marL="1600200" indent="-228600" eaLnBrk="0" hangingPunct="0">
              <a:defRPr sz="2400">
                <a:solidFill>
                  <a:schemeClr val="tx1"/>
                </a:solidFill>
                <a:latin typeface="Calibri" pitchFamily="34" charset="0"/>
                <a:ea typeface="ＭＳ Ｐゴシック" pitchFamily="34" charset="-128"/>
              </a:defRPr>
            </a:lvl4pPr>
            <a:lvl5pPr marL="2057400" indent="-228600" eaLnBrk="0" hangingPunct="0">
              <a:defRPr sz="2400">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9pPr>
          </a:lstStyle>
          <a:p>
            <a:pPr eaLnBrk="1" hangingPunct="1"/>
            <a:r>
              <a:rPr lang="en-US" altLang="en-US" sz="1200">
                <a:latin typeface="Times New Roman" pitchFamily="18" charset="0"/>
              </a:rPr>
              <a:t>13-</a:t>
            </a:r>
            <a:fld id="{E3430FCC-C462-4C50-9B3E-ACFB27439A50}" type="slidenum">
              <a:rPr lang="en-US" altLang="en-US" sz="1200">
                <a:latin typeface="Times New Roman" pitchFamily="18" charset="0"/>
              </a:rPr>
              <a:pPr eaLnBrk="1" hangingPunct="1"/>
              <a:t>45</a:t>
            </a:fld>
            <a:endParaRPr lang="en-US" altLang="en-US" sz="1200">
              <a:latin typeface="Times New Roman" pitchFamily="18" charset="0"/>
            </a:endParaRPr>
          </a:p>
        </p:txBody>
      </p:sp>
      <p:sp>
        <p:nvSpPr>
          <p:cNvPr id="30722" name="Title 1"/>
          <p:cNvSpPr>
            <a:spLocks noGrp="1"/>
          </p:cNvSpPr>
          <p:nvPr>
            <p:ph type="title"/>
          </p:nvPr>
        </p:nvSpPr>
        <p:spPr>
          <a:xfrm>
            <a:off x="417513" y="274638"/>
            <a:ext cx="8497887" cy="1173162"/>
          </a:xfrm>
          <a:ln>
            <a:miter lim="800000"/>
            <a:headEnd/>
            <a:tailEnd/>
          </a:ln>
        </p:spPr>
        <p:txBody>
          <a:bodyPr/>
          <a:lstStyle/>
          <a:p>
            <a:pPr eaLnBrk="1" hangingPunct="1"/>
            <a:r>
              <a:rPr lang="en-US" altLang="en-US" sz="3600" smtClean="0"/>
              <a:t>Sternberg</a:t>
            </a:r>
            <a:r>
              <a:rPr lang="ja-JP" altLang="en-US" sz="3600" smtClean="0"/>
              <a:t>’</a:t>
            </a:r>
            <a:r>
              <a:rPr lang="en-US" altLang="ja-JP" sz="3600" smtClean="0"/>
              <a:t>s Triarchic Theory of Intelligence</a:t>
            </a:r>
            <a:endParaRPr lang="en-US" altLang="en-US" sz="3600" smtClean="0"/>
          </a:p>
        </p:txBody>
      </p:sp>
      <p:sp>
        <p:nvSpPr>
          <p:cNvPr id="30723" name="Content Placeholder 2"/>
          <p:cNvSpPr>
            <a:spLocks noGrp="1"/>
          </p:cNvSpPr>
          <p:nvPr>
            <p:ph idx="1"/>
          </p:nvPr>
        </p:nvSpPr>
        <p:spPr>
          <a:xfrm>
            <a:off x="403225" y="1600200"/>
            <a:ext cx="8512175" cy="4876800"/>
          </a:xfrm>
          <a:ln>
            <a:miter lim="800000"/>
            <a:headEnd/>
            <a:tailEnd/>
          </a:ln>
        </p:spPr>
        <p:txBody>
          <a:bodyPr/>
          <a:lstStyle/>
          <a:p>
            <a:pPr eaLnBrk="1" hangingPunct="1"/>
            <a:r>
              <a:rPr lang="en-US" altLang="en-US" smtClean="0">
                <a:latin typeface="Calibri" pitchFamily="34" charset="0"/>
              </a:rPr>
              <a:t>Focused on processes that predicted intelligent behavior across domains of knowledge</a:t>
            </a:r>
          </a:p>
          <a:p>
            <a:pPr lvl="1" eaLnBrk="1" hangingPunct="1"/>
            <a:r>
              <a:rPr lang="en-US" altLang="en-US" smtClean="0">
                <a:latin typeface="Calibri" pitchFamily="34" charset="0"/>
              </a:rPr>
              <a:t>Verbal</a:t>
            </a:r>
          </a:p>
          <a:p>
            <a:pPr lvl="1" eaLnBrk="1" hangingPunct="1"/>
            <a:r>
              <a:rPr lang="en-US" altLang="en-US" smtClean="0">
                <a:latin typeface="Calibri" pitchFamily="34" charset="0"/>
              </a:rPr>
              <a:t>Quantitative</a:t>
            </a:r>
          </a:p>
          <a:p>
            <a:pPr lvl="1" eaLnBrk="1" hangingPunct="1"/>
            <a:r>
              <a:rPr lang="en-US" altLang="en-US" smtClean="0">
                <a:latin typeface="Calibri" pitchFamily="34" charset="0"/>
              </a:rPr>
              <a:t>Figural</a:t>
            </a:r>
          </a:p>
          <a:p>
            <a:pPr eaLnBrk="1" hangingPunct="1"/>
            <a:r>
              <a:rPr lang="en-US" altLang="en-US" b="1" smtClean="0">
                <a:latin typeface="Calibri" pitchFamily="34" charset="0"/>
              </a:rPr>
              <a:t>Tacit knowledge: </a:t>
            </a:r>
            <a:r>
              <a:rPr lang="en-US" altLang="en-US" smtClean="0">
                <a:latin typeface="Calibri" pitchFamily="34" charset="0"/>
              </a:rPr>
              <a:t>Information</a:t>
            </a:r>
            <a:r>
              <a:rPr lang="en-US" altLang="en-US" b="1" smtClean="0">
                <a:latin typeface="Calibri" pitchFamily="34" charset="0"/>
              </a:rPr>
              <a:t> </a:t>
            </a:r>
            <a:r>
              <a:rPr lang="en-US" altLang="en-US" smtClean="0">
                <a:latin typeface="Calibri" pitchFamily="34" charset="0"/>
              </a:rPr>
              <a:t>that is not formally taught or openly expressed, but is necessary to get ahead.</a:t>
            </a:r>
          </a:p>
          <a:p>
            <a:pPr eaLnBrk="1" hangingPunct="1"/>
            <a:endParaRPr lang="en-US" altLang="en-US" smtClean="0">
              <a:latin typeface="Calibri" pitchFamily="34" charset="0"/>
            </a:endParaRPr>
          </a:p>
        </p:txBody>
      </p:sp>
    </p:spTree>
    <p:extLst>
      <p:ext uri="{BB962C8B-B14F-4D97-AF65-F5344CB8AC3E}">
        <p14:creationId xmlns:p14="http://schemas.microsoft.com/office/powerpoint/2010/main" val="373995790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ＭＳ Ｐゴシック" pitchFamily="34" charset="-128"/>
              </a:defRPr>
            </a:lvl1pPr>
            <a:lvl2pPr marL="742950" indent="-285750" eaLnBrk="0" hangingPunct="0">
              <a:defRPr sz="2400">
                <a:solidFill>
                  <a:schemeClr val="tx1"/>
                </a:solidFill>
                <a:latin typeface="Calibri" pitchFamily="34" charset="0"/>
                <a:ea typeface="ＭＳ Ｐゴシック" pitchFamily="34" charset="-128"/>
              </a:defRPr>
            </a:lvl2pPr>
            <a:lvl3pPr marL="1143000" indent="-228600" eaLnBrk="0" hangingPunct="0">
              <a:defRPr sz="2400">
                <a:solidFill>
                  <a:schemeClr val="tx1"/>
                </a:solidFill>
                <a:latin typeface="Calibri" pitchFamily="34" charset="0"/>
                <a:ea typeface="ＭＳ Ｐゴシック" pitchFamily="34" charset="-128"/>
              </a:defRPr>
            </a:lvl3pPr>
            <a:lvl4pPr marL="1600200" indent="-228600" eaLnBrk="0" hangingPunct="0">
              <a:defRPr sz="2400">
                <a:solidFill>
                  <a:schemeClr val="tx1"/>
                </a:solidFill>
                <a:latin typeface="Calibri" pitchFamily="34" charset="0"/>
                <a:ea typeface="ＭＳ Ｐゴシック" pitchFamily="34" charset="-128"/>
              </a:defRPr>
            </a:lvl4pPr>
            <a:lvl5pPr marL="2057400" indent="-228600" eaLnBrk="0" hangingPunct="0">
              <a:defRPr sz="2400">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9pPr>
          </a:lstStyle>
          <a:p>
            <a:pPr eaLnBrk="1" hangingPunct="1"/>
            <a:r>
              <a:rPr lang="en-US" altLang="en-US" sz="1200">
                <a:latin typeface="Times New Roman" pitchFamily="18" charset="0"/>
              </a:rPr>
              <a:t>13-</a:t>
            </a:r>
            <a:fld id="{3FAF2EEA-0EF6-427A-870F-B7E546A8D2BF}" type="slidenum">
              <a:rPr lang="en-US" altLang="en-US" sz="1200">
                <a:latin typeface="Times New Roman" pitchFamily="18" charset="0"/>
              </a:rPr>
              <a:pPr eaLnBrk="1" hangingPunct="1"/>
              <a:t>46</a:t>
            </a:fld>
            <a:endParaRPr lang="en-US" altLang="en-US" sz="1200">
              <a:latin typeface="Times New Roman" pitchFamily="18" charset="0"/>
            </a:endParaRPr>
          </a:p>
        </p:txBody>
      </p:sp>
      <p:sp>
        <p:nvSpPr>
          <p:cNvPr id="31746" name="Title 1"/>
          <p:cNvSpPr>
            <a:spLocks noGrp="1"/>
          </p:cNvSpPr>
          <p:nvPr>
            <p:ph type="title"/>
          </p:nvPr>
        </p:nvSpPr>
        <p:spPr>
          <a:xfrm>
            <a:off x="417513" y="274638"/>
            <a:ext cx="8497887" cy="1173162"/>
          </a:xfrm>
          <a:ln>
            <a:miter lim="800000"/>
            <a:headEnd/>
            <a:tailEnd/>
          </a:ln>
        </p:spPr>
        <p:txBody>
          <a:bodyPr/>
          <a:lstStyle/>
          <a:p>
            <a:pPr eaLnBrk="1" hangingPunct="1"/>
            <a:r>
              <a:rPr lang="en-US" altLang="en-US" sz="3600" smtClean="0"/>
              <a:t>Other Directions in Intelligence Testing</a:t>
            </a:r>
          </a:p>
        </p:txBody>
      </p:sp>
      <p:sp>
        <p:nvSpPr>
          <p:cNvPr id="31747" name="Content Placeholder 2"/>
          <p:cNvSpPr>
            <a:spLocks noGrp="1"/>
          </p:cNvSpPr>
          <p:nvPr>
            <p:ph idx="1"/>
          </p:nvPr>
        </p:nvSpPr>
        <p:spPr>
          <a:xfrm>
            <a:off x="403225" y="1600200"/>
            <a:ext cx="8512175" cy="4876800"/>
          </a:xfrm>
          <a:ln>
            <a:miter lim="800000"/>
            <a:headEnd/>
            <a:tailEnd/>
          </a:ln>
        </p:spPr>
        <p:txBody>
          <a:bodyPr/>
          <a:lstStyle/>
          <a:p>
            <a:pPr eaLnBrk="1" hangingPunct="1">
              <a:lnSpc>
                <a:spcPct val="90000"/>
              </a:lnSpc>
            </a:pPr>
            <a:r>
              <a:rPr lang="en-US" altLang="en-US" b="1" smtClean="0">
                <a:latin typeface="Calibri" pitchFamily="34" charset="0"/>
              </a:rPr>
              <a:t>Kaufman Assessment Battery for Children (K-ABC-II)</a:t>
            </a:r>
            <a:r>
              <a:rPr lang="en-US" altLang="en-US" smtClean="0">
                <a:latin typeface="Calibri" pitchFamily="34" charset="0"/>
              </a:rPr>
              <a:t>: Nontraditional individual intelligence test designed to provide fair assessments of:</a:t>
            </a:r>
          </a:p>
          <a:p>
            <a:pPr lvl="1" eaLnBrk="1" hangingPunct="1">
              <a:lnSpc>
                <a:spcPct val="90000"/>
              </a:lnSpc>
            </a:pPr>
            <a:r>
              <a:rPr lang="en-US" altLang="en-US" smtClean="0">
                <a:latin typeface="Calibri" pitchFamily="34" charset="0"/>
              </a:rPr>
              <a:t>Minority children</a:t>
            </a:r>
          </a:p>
          <a:p>
            <a:pPr lvl="1" eaLnBrk="1" hangingPunct="1">
              <a:lnSpc>
                <a:spcPct val="90000"/>
              </a:lnSpc>
            </a:pPr>
            <a:r>
              <a:rPr lang="en-US" altLang="en-US" smtClean="0">
                <a:latin typeface="Calibri" pitchFamily="34" charset="0"/>
              </a:rPr>
              <a:t>Children with disabilities</a:t>
            </a:r>
          </a:p>
          <a:p>
            <a:pPr eaLnBrk="1" hangingPunct="1"/>
            <a:r>
              <a:rPr lang="en-US" altLang="en-US" b="1" smtClean="0">
                <a:latin typeface="Calibri" pitchFamily="34" charset="0"/>
              </a:rPr>
              <a:t>Dynamic tests</a:t>
            </a:r>
            <a:r>
              <a:rPr lang="en-US" altLang="en-US" smtClean="0">
                <a:latin typeface="Calibri" pitchFamily="34" charset="0"/>
              </a:rPr>
              <a:t>: Based on Vygotsky</a:t>
            </a:r>
            <a:r>
              <a:rPr lang="ja-JP" altLang="en-US" smtClean="0">
                <a:latin typeface="Calibri" pitchFamily="34" charset="0"/>
              </a:rPr>
              <a:t>’</a:t>
            </a:r>
            <a:r>
              <a:rPr lang="en-US" altLang="ja-JP" smtClean="0">
                <a:latin typeface="Calibri" pitchFamily="34" charset="0"/>
              </a:rPr>
              <a:t>s theory that emphasizes potential rather than past learning.</a:t>
            </a:r>
          </a:p>
          <a:p>
            <a:pPr eaLnBrk="1" hangingPunct="1"/>
            <a:endParaRPr lang="en-US" altLang="en-US" smtClean="0">
              <a:latin typeface="Calibri" pitchFamily="34" charset="0"/>
            </a:endParaRPr>
          </a:p>
        </p:txBody>
      </p:sp>
    </p:spTree>
    <p:extLst>
      <p:ext uri="{BB962C8B-B14F-4D97-AF65-F5344CB8AC3E}">
        <p14:creationId xmlns:p14="http://schemas.microsoft.com/office/powerpoint/2010/main" val="24787051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ChangeArrowheads="1"/>
          </p:cNvSpPr>
          <p:nvPr/>
        </p:nvSpPr>
        <p:spPr bwMode="auto">
          <a:xfrm>
            <a:off x="838200" y="5791200"/>
            <a:ext cx="13239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sz="1900" b="1">
                <a:solidFill>
                  <a:schemeClr val="tx1"/>
                </a:solidFill>
                <a:ea typeface="ＭＳ Ｐゴシック" pitchFamily="28" charset="-128"/>
              </a:rPr>
              <a:t>Figure 9.1</a:t>
            </a:r>
          </a:p>
        </p:txBody>
      </p:sp>
      <p:sp>
        <p:nvSpPr>
          <p:cNvPr id="7171" name="Rectangle 4"/>
          <p:cNvSpPr>
            <a:spLocks noGrp="1" noChangeArrowheads="1"/>
          </p:cNvSpPr>
          <p:nvPr>
            <p:ph type="title"/>
          </p:nvPr>
        </p:nvSpPr>
        <p:spPr/>
        <p:txBody>
          <a:bodyPr/>
          <a:lstStyle/>
          <a:p>
            <a:pPr eaLnBrk="1" hangingPunct="1"/>
            <a:r>
              <a:rPr lang="en-US" dirty="0" smtClean="0">
                <a:solidFill>
                  <a:schemeClr val="tx1"/>
                </a:solidFill>
                <a:latin typeface="Times New Roman" pitchFamily="18" charset="0"/>
                <a:cs typeface="Times New Roman" pitchFamily="18" charset="0"/>
              </a:rPr>
              <a:t>The Three-Mountains Test</a:t>
            </a:r>
          </a:p>
        </p:txBody>
      </p:sp>
      <p:pic>
        <p:nvPicPr>
          <p:cNvPr id="7172" name="Picture 6" descr="09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6650" y="1676400"/>
            <a:ext cx="4375150" cy="439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07977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idx="1"/>
          </p:nvPr>
        </p:nvSpPr>
        <p:spPr>
          <a:xfrm>
            <a:off x="381000" y="1858963"/>
            <a:ext cx="8407400" cy="4608512"/>
          </a:xfrm>
        </p:spPr>
        <p:txBody>
          <a:bodyPr/>
          <a:lstStyle/>
          <a:p>
            <a:pPr eaLnBrk="1" hangingPunct="1">
              <a:defRPr/>
            </a:pPr>
            <a:r>
              <a:rPr lang="en-US" b="1" dirty="0" smtClean="0"/>
              <a:t>Intuitive thought </a:t>
            </a:r>
            <a:r>
              <a:rPr lang="en-US" b="1" dirty="0" err="1" smtClean="0"/>
              <a:t>substage</a:t>
            </a:r>
            <a:endParaRPr lang="en-US" b="1" dirty="0" smtClean="0"/>
          </a:p>
          <a:p>
            <a:pPr lvl="1" eaLnBrk="1" hangingPunct="1">
              <a:defRPr/>
            </a:pPr>
            <a:r>
              <a:rPr lang="en-US" dirty="0" smtClean="0">
                <a:solidFill>
                  <a:srgbClr val="000000"/>
                </a:solidFill>
              </a:rPr>
              <a:t>Uses primitive reasoning, seeks answers to all</a:t>
            </a:r>
            <a:endParaRPr lang="en-US" sz="600" dirty="0" smtClean="0">
              <a:solidFill>
                <a:srgbClr val="000000"/>
              </a:solidFill>
            </a:endParaRPr>
          </a:p>
          <a:p>
            <a:pPr lvl="2" eaLnBrk="1" hangingPunct="1">
              <a:defRPr/>
            </a:pPr>
            <a:r>
              <a:rPr lang="en-US" dirty="0" smtClean="0">
                <a:solidFill>
                  <a:srgbClr val="000000"/>
                </a:solidFill>
              </a:rPr>
              <a:t>Occurs about 4 to 7 years of age</a:t>
            </a:r>
          </a:p>
          <a:p>
            <a:pPr lvl="1" eaLnBrk="1" hangingPunct="1">
              <a:defRPr/>
            </a:pPr>
            <a:r>
              <a:rPr lang="en-US" dirty="0" smtClean="0">
                <a:solidFill>
                  <a:srgbClr val="000000"/>
                </a:solidFill>
              </a:rPr>
              <a:t>Limits in preoperational thought</a:t>
            </a:r>
            <a:endParaRPr lang="en-US" sz="700" dirty="0" smtClean="0">
              <a:solidFill>
                <a:srgbClr val="000000"/>
              </a:solidFill>
            </a:endParaRPr>
          </a:p>
          <a:p>
            <a:pPr lvl="2" eaLnBrk="1" hangingPunct="1">
              <a:spcBef>
                <a:spcPts val="0"/>
              </a:spcBef>
              <a:spcAft>
                <a:spcPts val="600"/>
              </a:spcAft>
              <a:defRPr/>
            </a:pPr>
            <a:r>
              <a:rPr lang="en-US" b="1" dirty="0" smtClean="0">
                <a:solidFill>
                  <a:srgbClr val="000000"/>
                </a:solidFill>
              </a:rPr>
              <a:t>Centration</a:t>
            </a:r>
            <a:endParaRPr lang="en-US" dirty="0" smtClean="0">
              <a:solidFill>
                <a:srgbClr val="000000"/>
              </a:solidFill>
            </a:endParaRPr>
          </a:p>
          <a:p>
            <a:pPr lvl="2" eaLnBrk="1" hangingPunct="1">
              <a:spcBef>
                <a:spcPts val="0"/>
              </a:spcBef>
              <a:spcAft>
                <a:spcPts val="600"/>
              </a:spcAft>
              <a:defRPr/>
            </a:pPr>
            <a:r>
              <a:rPr lang="en-US" b="1" dirty="0" smtClean="0">
                <a:solidFill>
                  <a:srgbClr val="000000"/>
                </a:solidFill>
              </a:rPr>
              <a:t>Lack of Conservation</a:t>
            </a:r>
          </a:p>
          <a:p>
            <a:pPr lvl="2" eaLnBrk="1" hangingPunct="1">
              <a:spcBef>
                <a:spcPts val="0"/>
              </a:spcBef>
              <a:spcAft>
                <a:spcPts val="600"/>
              </a:spcAft>
              <a:defRPr/>
            </a:pPr>
            <a:r>
              <a:rPr lang="en-US" b="1" dirty="0" smtClean="0">
                <a:solidFill>
                  <a:srgbClr val="000000"/>
                </a:solidFill>
              </a:rPr>
              <a:t>Irreversibility</a:t>
            </a:r>
          </a:p>
          <a:p>
            <a:pPr lvl="2" eaLnBrk="1" hangingPunct="1">
              <a:spcBef>
                <a:spcPts val="0"/>
              </a:spcBef>
              <a:spcAft>
                <a:spcPts val="600"/>
              </a:spcAft>
              <a:defRPr/>
            </a:pPr>
            <a:r>
              <a:rPr lang="en-US" b="1" dirty="0" smtClean="0">
                <a:solidFill>
                  <a:srgbClr val="000000"/>
                </a:solidFill>
              </a:rPr>
              <a:t>Lack of Class Inclusion</a:t>
            </a:r>
            <a:endParaRPr lang="en-US" dirty="0" smtClean="0">
              <a:solidFill>
                <a:srgbClr val="000000"/>
              </a:solidFill>
            </a:endParaRPr>
          </a:p>
        </p:txBody>
      </p:sp>
      <p:sp>
        <p:nvSpPr>
          <p:cNvPr id="24578" name="Rectangle 2"/>
          <p:cNvSpPr>
            <a:spLocks noGrp="1" noChangeArrowheads="1"/>
          </p:cNvSpPr>
          <p:nvPr>
            <p:ph type="title"/>
          </p:nvPr>
        </p:nvSpPr>
        <p:spPr>
          <a:xfrm>
            <a:off x="368300" y="274638"/>
            <a:ext cx="8380413" cy="1054100"/>
          </a:xfrm>
        </p:spPr>
        <p:txBody>
          <a:bodyPr/>
          <a:lstStyle/>
          <a:p>
            <a:pPr eaLnBrk="1" hangingPunct="1">
              <a:defRPr/>
            </a:pPr>
            <a:r>
              <a:rPr lang="en-US" smtClean="0"/>
              <a:t>Piaget’s Preoperational Stage</a:t>
            </a:r>
          </a:p>
        </p:txBody>
      </p:sp>
    </p:spTree>
    <p:extLst>
      <p:ext uri="{BB962C8B-B14F-4D97-AF65-F5344CB8AC3E}">
        <p14:creationId xmlns:p14="http://schemas.microsoft.com/office/powerpoint/2010/main" val="263430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57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57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57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57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457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457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457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ChangeArrowheads="1"/>
          </p:cNvSpPr>
          <p:nvPr/>
        </p:nvSpPr>
        <p:spPr bwMode="auto">
          <a:xfrm>
            <a:off x="838200" y="5791200"/>
            <a:ext cx="13239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sz="1900" b="1">
                <a:solidFill>
                  <a:schemeClr val="tx1"/>
                </a:solidFill>
                <a:ea typeface="ＭＳ Ｐゴシック" pitchFamily="28" charset="-128"/>
              </a:rPr>
              <a:t>Figure 9.2</a:t>
            </a:r>
          </a:p>
        </p:txBody>
      </p:sp>
      <p:sp>
        <p:nvSpPr>
          <p:cNvPr id="10243" name="Rectangle 4"/>
          <p:cNvSpPr>
            <a:spLocks noGrp="1" noChangeArrowheads="1"/>
          </p:cNvSpPr>
          <p:nvPr>
            <p:ph type="title"/>
          </p:nvPr>
        </p:nvSpPr>
        <p:spPr/>
        <p:txBody>
          <a:bodyPr/>
          <a:lstStyle/>
          <a:p>
            <a:pPr eaLnBrk="1" hangingPunct="1"/>
            <a:r>
              <a:rPr lang="en-US" dirty="0" smtClean="0">
                <a:solidFill>
                  <a:schemeClr val="tx1"/>
                </a:solidFill>
                <a:latin typeface="Times New Roman" pitchFamily="18" charset="0"/>
                <a:cs typeface="Times New Roman" pitchFamily="18" charset="0"/>
              </a:rPr>
              <a:t>Conservation</a:t>
            </a:r>
          </a:p>
        </p:txBody>
      </p:sp>
      <p:pic>
        <p:nvPicPr>
          <p:cNvPr id="10244" name="Picture 6" descr="09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422525"/>
            <a:ext cx="7924800" cy="283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25484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ChangeArrowheads="1"/>
          </p:cNvSpPr>
          <p:nvPr/>
        </p:nvSpPr>
        <p:spPr bwMode="auto">
          <a:xfrm>
            <a:off x="838200" y="5791200"/>
            <a:ext cx="13239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sz="1900" b="1">
                <a:solidFill>
                  <a:schemeClr val="tx1"/>
                </a:solidFill>
                <a:ea typeface="ＭＳ Ｐゴシック" pitchFamily="28" charset="-128"/>
              </a:rPr>
              <a:t>Figure 9.3</a:t>
            </a:r>
          </a:p>
        </p:txBody>
      </p:sp>
      <p:sp>
        <p:nvSpPr>
          <p:cNvPr id="11267" name="Rectangle 4"/>
          <p:cNvSpPr>
            <a:spLocks noGrp="1" noChangeArrowheads="1"/>
          </p:cNvSpPr>
          <p:nvPr>
            <p:ph type="title"/>
          </p:nvPr>
        </p:nvSpPr>
        <p:spPr/>
        <p:txBody>
          <a:bodyPr/>
          <a:lstStyle/>
          <a:p>
            <a:pPr eaLnBrk="1" hangingPunct="1"/>
            <a:r>
              <a:rPr lang="en-US" dirty="0" smtClean="0">
                <a:solidFill>
                  <a:schemeClr val="tx1"/>
                </a:solidFill>
                <a:latin typeface="Times New Roman" pitchFamily="18" charset="0"/>
                <a:cs typeface="Times New Roman" pitchFamily="18" charset="0"/>
              </a:rPr>
              <a:t>Conservation of Number</a:t>
            </a:r>
          </a:p>
        </p:txBody>
      </p:sp>
      <p:pic>
        <p:nvPicPr>
          <p:cNvPr id="11268" name="Picture 6" descr="09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216150"/>
            <a:ext cx="8077200" cy="319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54131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228600" y="274638"/>
            <a:ext cx="8686800" cy="1143000"/>
          </a:xfrm>
        </p:spPr>
        <p:txBody>
          <a:bodyPr/>
          <a:lstStyle/>
          <a:p>
            <a:pPr eaLnBrk="1" hangingPunct="1"/>
            <a:r>
              <a:rPr lang="en-US" sz="3200" dirty="0" smtClean="0"/>
              <a:t>Lack Class Inclusion</a:t>
            </a:r>
          </a:p>
        </p:txBody>
      </p:sp>
      <p:sp>
        <p:nvSpPr>
          <p:cNvPr id="21507" name="Rectangle 3"/>
          <p:cNvSpPr>
            <a:spLocks noGrp="1" noChangeArrowheads="1"/>
          </p:cNvSpPr>
          <p:nvPr>
            <p:ph type="body" idx="1"/>
          </p:nvPr>
        </p:nvSpPr>
        <p:spPr/>
        <p:txBody>
          <a:bodyPr/>
          <a:lstStyle/>
          <a:p>
            <a:pPr eaLnBrk="1" hangingPunct="1"/>
            <a:r>
              <a:rPr lang="en-US" dirty="0" smtClean="0"/>
              <a:t>Class inclusion means separating things into main classes as well as subclasses.</a:t>
            </a:r>
          </a:p>
          <a:p>
            <a:pPr eaLnBrk="1" hangingPunct="1"/>
            <a:endParaRPr lang="en-US" sz="2100" dirty="0" smtClean="0"/>
          </a:p>
          <a:p>
            <a:pPr eaLnBrk="1" hangingPunct="1"/>
            <a:endParaRPr lang="en-US" sz="2100" dirty="0" smtClean="0"/>
          </a:p>
          <a:p>
            <a:pPr eaLnBrk="1" hangingPunct="1"/>
            <a:endParaRPr lang="en-US" sz="2100" dirty="0" smtClean="0"/>
          </a:p>
          <a:p>
            <a:pPr marL="0" indent="0" eaLnBrk="1" hangingPunct="1">
              <a:buNone/>
            </a:pPr>
            <a:endParaRPr lang="en-US" sz="2100" dirty="0" smtClean="0"/>
          </a:p>
          <a:p>
            <a:pPr lvl="1" eaLnBrk="1" hangingPunct="1"/>
            <a:r>
              <a:rPr lang="en-US" sz="2400" dirty="0" smtClean="0"/>
              <a:t>Requires child focus on more than one aspect of situation at once</a:t>
            </a:r>
          </a:p>
          <a:p>
            <a:pPr lvl="1" eaLnBrk="1" hangingPunct="1"/>
            <a:r>
              <a:rPr lang="en-US" sz="2400" dirty="0" smtClean="0"/>
              <a:t>Cannot think about two subclasses and the larger class at the same time</a:t>
            </a:r>
          </a:p>
        </p:txBody>
      </p:sp>
      <p:grpSp>
        <p:nvGrpSpPr>
          <p:cNvPr id="2" name="Group 15"/>
          <p:cNvGrpSpPr>
            <a:grpSpLocks/>
          </p:cNvGrpSpPr>
          <p:nvPr/>
        </p:nvGrpSpPr>
        <p:grpSpPr bwMode="auto">
          <a:xfrm>
            <a:off x="990600" y="2895600"/>
            <a:ext cx="7696200" cy="1371600"/>
            <a:chOff x="624" y="1632"/>
            <a:chExt cx="4848" cy="864"/>
          </a:xfrm>
        </p:grpSpPr>
        <p:pic>
          <p:nvPicPr>
            <p:cNvPr id="12293" name="Picture 8" descr="MC900436879[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2" y="1632"/>
              <a:ext cx="76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6" descr="MC900436879[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 y="1680"/>
              <a:ext cx="816" cy="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10" descr="MC90043484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80" y="1728"/>
              <a:ext cx="76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6" name="Picture 5" descr="MC90043484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0" y="1680"/>
              <a:ext cx="76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7" name="Picture 7" descr="MC900436879[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2" y="1680"/>
              <a:ext cx="76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8" name="Picture 9" descr="MC90043484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4" y="1728"/>
              <a:ext cx="76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9" name="Picture 11" descr="MC90043484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04" y="1728"/>
              <a:ext cx="76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8590313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507">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50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383</TotalTime>
  <Words>2461</Words>
  <Application>Microsoft Office PowerPoint</Application>
  <PresentationFormat>On-screen Show (4:3)</PresentationFormat>
  <Paragraphs>322</Paragraphs>
  <Slides>46</Slides>
  <Notes>16</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Office Theme</vt:lpstr>
      <vt:lpstr> Chapter  10 &amp; 13</vt:lpstr>
      <vt:lpstr>Jean Piaget’s  Preoperational Stage  2-7 years old</vt:lpstr>
      <vt:lpstr>Piaget’s Preoperational Stage</vt:lpstr>
      <vt:lpstr>Piaget’s Preoperational Stage</vt:lpstr>
      <vt:lpstr>The Three-Mountains Test</vt:lpstr>
      <vt:lpstr>Piaget’s Preoperational Stage</vt:lpstr>
      <vt:lpstr>Conservation</vt:lpstr>
      <vt:lpstr>Conservation of Number</vt:lpstr>
      <vt:lpstr>Lack Class Inclusion</vt:lpstr>
      <vt:lpstr>Class Inclusion</vt:lpstr>
      <vt:lpstr>Immature Aspects of Preoperational Thought (According to Piaget)</vt:lpstr>
      <vt:lpstr>Cognitive Advances during Early Childhood</vt:lpstr>
      <vt:lpstr>Table 10.3 - Key Elements of Number Sense in Young Children</vt:lpstr>
      <vt:lpstr>The Concrete  Operational Stage  7-12 years old</vt:lpstr>
      <vt:lpstr>Concrete Operational Thought</vt:lpstr>
      <vt:lpstr>Cognitive Advances</vt:lpstr>
      <vt:lpstr>Cognitive Advances</vt:lpstr>
      <vt:lpstr>Cognitive Advances</vt:lpstr>
      <vt:lpstr>Cognitive Advances</vt:lpstr>
      <vt:lpstr>PowerPoint Presentation</vt:lpstr>
      <vt:lpstr>Information Processing  Theory</vt:lpstr>
      <vt:lpstr>Information-Processing Approach: Memory Development</vt:lpstr>
      <vt:lpstr>Information-Processing Approach: Memory Development</vt:lpstr>
      <vt:lpstr>Information-Processing Approach: Attention, Memory, and Planning</vt:lpstr>
      <vt:lpstr>Information-Processing Approach: Memory Development</vt:lpstr>
      <vt:lpstr>Information-Processing Approach: Memory Development</vt:lpstr>
      <vt:lpstr>Memory in Early Childhood</vt:lpstr>
      <vt:lpstr>Theory of Mind</vt:lpstr>
      <vt:lpstr>False Beliefs</vt:lpstr>
      <vt:lpstr>Theory of Mind</vt:lpstr>
      <vt:lpstr>Theory of Mind</vt:lpstr>
      <vt:lpstr>Information-Processing Approach: Attention, Memory, and Planning</vt:lpstr>
      <vt:lpstr>Information-Processing Approach: Attention, Memory, and Planning</vt:lpstr>
      <vt:lpstr>Table 13.2 - Working Memory Challenges and Strategies</vt:lpstr>
      <vt:lpstr>Testing and Teaching Based on Vygotsky’s Theory</vt:lpstr>
      <vt:lpstr>Traditional Psychometric Measures</vt:lpstr>
      <vt:lpstr>Psychometric Approach:   Assessment of Intelligence</vt:lpstr>
      <vt:lpstr>IQ Controversy</vt:lpstr>
      <vt:lpstr>Influences on Intelligence</vt:lpstr>
      <vt:lpstr>Influences on Intelligence</vt:lpstr>
      <vt:lpstr>Influences on Intelligence</vt:lpstr>
      <vt:lpstr>Gardner’s Theory of Multiple Intelligences</vt:lpstr>
      <vt:lpstr>Table 13.4 - Eight Intelligences, According to Gardner</vt:lpstr>
      <vt:lpstr>Sternberg’s Triarchic Theory of Intelligence</vt:lpstr>
      <vt:lpstr>Sternberg’s Triarchic Theory of Intelligence</vt:lpstr>
      <vt:lpstr>Other Directions in Intelligence Testing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Sharon Thomas</dc:creator>
  <cp:lastModifiedBy>Donna Vandergrift</cp:lastModifiedBy>
  <cp:revision>55</cp:revision>
  <dcterms:created xsi:type="dcterms:W3CDTF">2013-07-02T09:37:40Z</dcterms:created>
  <dcterms:modified xsi:type="dcterms:W3CDTF">2014-11-24T14:55:31Z</dcterms:modified>
</cp:coreProperties>
</file>