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2" r:id="rId1"/>
  </p:sldMasterIdLst>
  <p:notesMasterIdLst>
    <p:notesMasterId r:id="rId48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9" r:id="rId9"/>
    <p:sldId id="265" r:id="rId10"/>
    <p:sldId id="267" r:id="rId11"/>
    <p:sldId id="270" r:id="rId12"/>
    <p:sldId id="271" r:id="rId13"/>
    <p:sldId id="272" r:id="rId14"/>
    <p:sldId id="299" r:id="rId15"/>
    <p:sldId id="293" r:id="rId16"/>
    <p:sldId id="292" r:id="rId17"/>
    <p:sldId id="301" r:id="rId18"/>
    <p:sldId id="302" r:id="rId19"/>
    <p:sldId id="303" r:id="rId20"/>
    <p:sldId id="314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21" r:id="rId32"/>
    <p:sldId id="273" r:id="rId33"/>
    <p:sldId id="315" r:id="rId34"/>
    <p:sldId id="316" r:id="rId35"/>
    <p:sldId id="317" r:id="rId36"/>
    <p:sldId id="319" r:id="rId37"/>
    <p:sldId id="320" r:id="rId38"/>
    <p:sldId id="282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00"/>
    <a:srgbClr val="C72F2F"/>
    <a:srgbClr val="006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624" y="-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BB7271-8C1D-4A67-9A15-B9D202D2DB9C}" type="datetimeFigureOut">
              <a:rPr lang="en-US" altLang="en-US"/>
              <a:pPr/>
              <a:t>12/3/2014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198914-544B-4AAB-B895-CA99EF834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66408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eaLnBrk="1" hangingPunct="1"/>
            <a:fld id="{E3A32D6A-D92E-451D-90F1-1F479C3A40ED}" type="slidenum">
              <a:rPr lang="en-US" b="0" smtClean="0"/>
              <a:pPr eaLnBrk="1" hangingPunct="1"/>
              <a:t>15</a:t>
            </a:fld>
            <a:endParaRPr lang="en-US" b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13A86EB-19A7-4095-B124-1F97532BB648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F44EE50-1106-4719-88DC-4E6A5DD782B7}" type="slidenum">
              <a:rPr lang="en-US" smtClean="0"/>
              <a:pPr eaLnBrk="1" hangingPunct="1"/>
              <a:t>30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9D2C3E1-BBC6-4D46-B882-E5BB8BDD1BC2}" type="slidenum">
              <a:rPr lang="en-US" smtClean="0"/>
              <a:pPr eaLnBrk="1" hangingPunct="1"/>
              <a:t>31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7181A5D-36A0-4D1E-9757-CE4666660321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99ACDED-5444-4CF2-87DF-AFB3DE2F8FE1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F65EB31-6E74-4CBF-9749-9D16BCFA9345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016C93A-B26E-49F5-A866-BDE8E3A989B0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6D06580-6557-4864-B257-81EAA7C06C90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264BE58-97A9-47B4-9D55-05358FAAA0DB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836357E-C644-49BA-BE4C-7A659767B244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22167B6-57BD-42B8-AB44-934FC3C7867E}" type="slidenum">
              <a:rPr lang="en-US" smtClean="0"/>
              <a:pPr eaLnBrk="1" hangingPunct="1"/>
              <a:t>27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03" y="475695"/>
            <a:ext cx="4343400" cy="5629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0322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39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9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39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9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39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3201988"/>
            <a:ext cx="39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3657600"/>
            <a:ext cx="39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4114800"/>
            <a:ext cx="39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39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39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39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1538"/>
            <a:ext cx="39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39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hape 21"/>
          <p:cNvSpPr txBox="1">
            <a:spLocks noChangeArrowheads="1"/>
          </p:cNvSpPr>
          <p:nvPr userDrawn="1"/>
        </p:nvSpPr>
        <p:spPr bwMode="auto">
          <a:xfrm>
            <a:off x="1162050" y="6477000"/>
            <a:ext cx="6762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200">
                <a:latin typeface="Times New Roman" pitchFamily="18" charset="0"/>
              </a:rPr>
              <a:t>Copyright © 2014 McGraw-Hill Education. All rights reserved. No reproduction or distribution without the prior written consent of  McGraw-Hill Education.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00" y="1528762"/>
            <a:ext cx="3962400" cy="2438400"/>
          </a:xfrm>
          <a:noFill/>
          <a:ln w="19050" cap="rnd">
            <a:noFill/>
          </a:ln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>
                <a:solidFill>
                  <a:srgbClr val="007400"/>
                </a:solidFill>
                <a:latin typeface="Bookman Old Style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4114800"/>
            <a:ext cx="3505200" cy="1828800"/>
          </a:xfrm>
          <a:noFill/>
          <a:ln w="19050" cap="rnd"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rgbClr val="007400"/>
                </a:solidFill>
                <a:latin typeface="Bookman Old Style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2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0322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39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9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39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9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39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3201988"/>
            <a:ext cx="39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3657600"/>
            <a:ext cx="39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4114800"/>
            <a:ext cx="39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39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39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39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1538"/>
            <a:ext cx="39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39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hape 21"/>
          <p:cNvSpPr txBox="1">
            <a:spLocks noChangeArrowheads="1"/>
          </p:cNvSpPr>
          <p:nvPr userDrawn="1"/>
        </p:nvSpPr>
        <p:spPr bwMode="auto">
          <a:xfrm>
            <a:off x="1162050" y="6477000"/>
            <a:ext cx="6762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200">
                <a:latin typeface="Times New Roman" pitchFamily="18" charset="0"/>
              </a:rPr>
              <a:t>Copyright © 2014 McGraw-Hill Education. All rights reserved. No reproduction or distribution without the prior written consent of  McGraw-Hill Education.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721" y="274638"/>
            <a:ext cx="8497265" cy="1173162"/>
          </a:xfrm>
          <a:ln w="15875">
            <a:solidFill>
              <a:srgbClr val="007400"/>
            </a:solidFill>
          </a:ln>
        </p:spPr>
        <p:txBody>
          <a:bodyPr>
            <a:normAutofit/>
          </a:bodyPr>
          <a:lstStyle>
            <a:lvl1pPr>
              <a:defRPr sz="4000">
                <a:solidFill>
                  <a:srgbClr val="007400"/>
                </a:solidFill>
                <a:latin typeface="Bookman Old Style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69" y="1600200"/>
            <a:ext cx="8512631" cy="4876800"/>
          </a:xfrm>
          <a:solidFill>
            <a:schemeClr val="bg1"/>
          </a:solidFill>
          <a:ln w="15875">
            <a:solidFill>
              <a:srgbClr val="007400"/>
            </a:solidFill>
          </a:ln>
        </p:spPr>
        <p:txBody>
          <a:bodyPr/>
          <a:lstStyle>
            <a:lvl1pPr marL="342900" indent="-342900">
              <a:spcAft>
                <a:spcPts val="1200"/>
              </a:spcAft>
              <a:buClr>
                <a:srgbClr val="007400"/>
              </a:buClr>
              <a:buFont typeface="Wingdings" pitchFamily="2" charset="2"/>
              <a:buChar char="§"/>
              <a:defRPr sz="2800"/>
            </a:lvl1pPr>
            <a:lvl2pPr marL="742950" indent="-285750">
              <a:spcAft>
                <a:spcPts val="1200"/>
              </a:spcAft>
              <a:buClr>
                <a:srgbClr val="007400"/>
              </a:buClr>
              <a:buFont typeface="Wingdings" pitchFamily="2" charset="2"/>
              <a:buChar char="§"/>
              <a:defRPr sz="2600"/>
            </a:lvl2pPr>
            <a:lvl3pPr marL="1143000" indent="-228600">
              <a:spcAft>
                <a:spcPts val="1200"/>
              </a:spcAft>
              <a:buClr>
                <a:srgbClr val="007400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7400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7400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15-</a:t>
            </a:r>
            <a:fld id="{2CC3BC1C-8EBE-46B8-B6D8-5E00BFCC58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8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4547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r>
              <a:rPr lang="en-US" altLang="en-US"/>
              <a:t>15-</a:t>
            </a:r>
            <a:fld id="{966A928E-8DA3-4EAF-B06E-3D4CEDB68F3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0" y="2057400"/>
            <a:ext cx="3962400" cy="13716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 fontScale="90000"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rgbClr val="007400"/>
                </a:solidFill>
                <a:latin typeface="Bookman Old Style" charset="0"/>
              </a:rPr>
              <a:t>		</a:t>
            </a:r>
            <a:br>
              <a:rPr lang="en-US" dirty="0">
                <a:solidFill>
                  <a:srgbClr val="007400"/>
                </a:solidFill>
                <a:latin typeface="Bookman Old Style" charset="0"/>
              </a:rPr>
            </a:br>
            <a:endParaRPr lang="en-US" dirty="0">
              <a:solidFill>
                <a:srgbClr val="007400"/>
              </a:solidFill>
              <a:latin typeface="Bookman Old Style" charset="0"/>
            </a:endParaRPr>
          </a:p>
        </p:txBody>
      </p:sp>
      <p:sp>
        <p:nvSpPr>
          <p:cNvPr id="5125" name="Subtitle 2"/>
          <p:cNvSpPr>
            <a:spLocks noGrp="1"/>
          </p:cNvSpPr>
          <p:nvPr>
            <p:ph type="subTitle" idx="1"/>
          </p:nvPr>
        </p:nvSpPr>
        <p:spPr>
          <a:xfrm>
            <a:off x="4953000" y="3581400"/>
            <a:ext cx="3962400" cy="1828800"/>
          </a:xfrm>
          <a:ln w="9525"/>
          <a:extLst>
            <a:ext uri="{91240B29-F687-4F45-9708-019B960494DF}">
              <a14:hiddenLine xmlns:a14="http://schemas.microsoft.com/office/drawing/2010/main" w="190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Adolescence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latin typeface="Times New Roman" pitchFamily="18" charset="0"/>
              </a:rPr>
              <a:t>15-</a:t>
            </a:r>
            <a:fld id="{3463C5CB-7EF4-4EF2-B26F-4397A37071D7}" type="slidenum">
              <a:rPr lang="en-US" altLang="en-US" sz="1200">
                <a:latin typeface="Times New Roman" pitchFamily="18" charset="0"/>
              </a:rPr>
              <a:pPr eaLnBrk="1" hangingPunct="1"/>
              <a:t>10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497887" cy="1173162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Table 15.2 - Secondary Sex Characteristics</a:t>
            </a:r>
          </a:p>
        </p:txBody>
      </p:sp>
      <p:pic>
        <p:nvPicPr>
          <p:cNvPr id="1433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8326438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latin typeface="Times New Roman" pitchFamily="18" charset="0"/>
              </a:rPr>
              <a:t>15-</a:t>
            </a:r>
            <a:fld id="{DFB404C5-F341-4548-8F11-A4BB6CCF1DB0}" type="slidenum">
              <a:rPr lang="en-US" altLang="en-US" sz="1200">
                <a:latin typeface="Times New Roman" pitchFamily="18" charset="0"/>
              </a:rPr>
              <a:pPr eaLnBrk="1" hangingPunct="1"/>
              <a:t>11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497887" cy="1173162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/>
              <a:t>Signs of Sexual Maturity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03225" y="1600200"/>
            <a:ext cx="8512175" cy="4876800"/>
          </a:xfrm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>
                <a:latin typeface="Calibri" pitchFamily="34" charset="0"/>
              </a:rPr>
              <a:t>Primary Sex Characteristic</a:t>
            </a:r>
            <a:r>
              <a:rPr lang="en-US" altLang="en-US" dirty="0" smtClean="0">
                <a:latin typeface="Calibri" pitchFamily="34" charset="0"/>
              </a:rPr>
              <a:t>	</a:t>
            </a:r>
          </a:p>
          <a:p>
            <a:pPr eaLnBrk="1" hangingPunct="1"/>
            <a:r>
              <a:rPr lang="en-US" altLang="en-US" b="1" dirty="0" err="1" smtClean="0">
                <a:latin typeface="Calibri" pitchFamily="34" charset="0"/>
              </a:rPr>
              <a:t>Spermarche</a:t>
            </a:r>
            <a:r>
              <a:rPr lang="en-US" altLang="en-US" dirty="0" smtClean="0">
                <a:latin typeface="Calibri" pitchFamily="34" charset="0"/>
              </a:rPr>
              <a:t>: </a:t>
            </a:r>
            <a:r>
              <a:rPr lang="en-US" altLang="en-US" dirty="0" smtClean="0">
                <a:latin typeface="Calibri" pitchFamily="34" charset="0"/>
              </a:rPr>
              <a:t>Production of viable sperm or Boy’</a:t>
            </a:r>
            <a:r>
              <a:rPr lang="en-US" altLang="ja-JP" dirty="0" smtClean="0">
                <a:latin typeface="Calibri" pitchFamily="34" charset="0"/>
              </a:rPr>
              <a:t>s </a:t>
            </a:r>
            <a:r>
              <a:rPr lang="en-US" altLang="ja-JP" dirty="0" smtClean="0">
                <a:latin typeface="Calibri" pitchFamily="34" charset="0"/>
              </a:rPr>
              <a:t>first ejaculation.</a:t>
            </a:r>
          </a:p>
          <a:p>
            <a:pPr lvl="1" eaLnBrk="1" hangingPunct="1"/>
            <a:r>
              <a:rPr lang="en-US" altLang="en-US" dirty="0" smtClean="0">
                <a:latin typeface="Calibri" pitchFamily="34" charset="0"/>
              </a:rPr>
              <a:t>Nocturnal emission - Involuntary ejaculation of semen.</a:t>
            </a:r>
          </a:p>
          <a:p>
            <a:pPr eaLnBrk="1" hangingPunct="1"/>
            <a:r>
              <a:rPr lang="en-US" altLang="en-US" b="1" dirty="0" smtClean="0">
                <a:latin typeface="Calibri" pitchFamily="34" charset="0"/>
              </a:rPr>
              <a:t>Menarche</a:t>
            </a:r>
            <a:r>
              <a:rPr lang="en-US" altLang="en-US" dirty="0" smtClean="0">
                <a:latin typeface="Calibri" pitchFamily="34" charset="0"/>
              </a:rPr>
              <a:t>: </a:t>
            </a:r>
            <a:r>
              <a:rPr lang="en-US" altLang="en-US" dirty="0" smtClean="0">
                <a:latin typeface="Calibri" pitchFamily="34" charset="0"/>
              </a:rPr>
              <a:t>Girl’</a:t>
            </a:r>
            <a:r>
              <a:rPr lang="en-US" altLang="ja-JP" dirty="0" smtClean="0">
                <a:latin typeface="Calibri" pitchFamily="34" charset="0"/>
              </a:rPr>
              <a:t>s </a:t>
            </a:r>
            <a:r>
              <a:rPr lang="en-US" altLang="ja-JP" dirty="0" smtClean="0">
                <a:latin typeface="Calibri" pitchFamily="34" charset="0"/>
              </a:rPr>
              <a:t>first menstruation.</a:t>
            </a:r>
          </a:p>
          <a:p>
            <a:pPr lvl="1" eaLnBrk="1" hangingPunct="1"/>
            <a:r>
              <a:rPr lang="en-US" altLang="en-US" dirty="0" smtClean="0">
                <a:latin typeface="Calibri" pitchFamily="34" charset="0"/>
              </a:rPr>
              <a:t>Menstruation - Monthly shedding of tissue from the lining of the womb.</a:t>
            </a:r>
          </a:p>
          <a:p>
            <a:pPr eaLnBrk="1" hangingPunct="1"/>
            <a:endParaRPr lang="en-US" altLang="en-US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latin typeface="Times New Roman" pitchFamily="18" charset="0"/>
              </a:rPr>
              <a:t>15-</a:t>
            </a:r>
            <a:fld id="{B4232D88-FC63-4C02-A38F-F99DBBF07583}" type="slidenum">
              <a:rPr lang="en-US" altLang="en-US" sz="1200">
                <a:latin typeface="Times New Roman" pitchFamily="18" charset="0"/>
              </a:rPr>
              <a:pPr eaLnBrk="1" hangingPunct="1"/>
              <a:t>12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497887" cy="1173162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/>
              <a:t>Influences on Timing of Puberty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03225" y="1600200"/>
            <a:ext cx="8512175" cy="48768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Calibri" pitchFamily="34" charset="0"/>
              </a:rPr>
              <a:t>Secular trend</a:t>
            </a:r>
            <a:r>
              <a:rPr lang="en-US" altLang="en-US" dirty="0" smtClean="0">
                <a:latin typeface="Calibri" pitchFamily="34" charset="0"/>
              </a:rPr>
              <a:t>: Trend that can be seen only by observing several generations.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dirty="0" smtClean="0">
                <a:latin typeface="Calibri" pitchFamily="34" charset="0"/>
              </a:rPr>
              <a:t>Higher standard of living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dirty="0" smtClean="0">
                <a:latin typeface="Calibri" pitchFamily="34" charset="0"/>
              </a:rPr>
              <a:t>Combination of genetic, physical, emotional, and contextual influences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dirty="0" smtClean="0">
                <a:latin typeface="Calibri" pitchFamily="34" charset="0"/>
              </a:rPr>
              <a:t>Pheromones  - Odorous chemicals that attract mates.</a:t>
            </a:r>
          </a:p>
          <a:p>
            <a:pPr lvl="2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dirty="0" smtClean="0">
                <a:latin typeface="Calibri" pitchFamily="34" charset="0"/>
              </a:rPr>
              <a:t>May delay or accelerate puberty</a:t>
            </a:r>
          </a:p>
          <a:p>
            <a:pPr eaLnBrk="1" hangingPunct="1"/>
            <a:r>
              <a:rPr lang="en-US" altLang="en-US" dirty="0" smtClean="0">
                <a:latin typeface="Calibri" pitchFamily="34" charset="0"/>
              </a:rPr>
              <a:t>Individual Timing influences adolescents’ behavior and self-esteem.</a:t>
            </a:r>
            <a:endParaRPr lang="en-US" altLang="en-US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latin typeface="Times New Roman" pitchFamily="18" charset="0"/>
              </a:rPr>
              <a:t>15-</a:t>
            </a:r>
            <a:fld id="{534EF797-EB0D-41EC-93D6-7AEFB08306FC}" type="slidenum">
              <a:rPr lang="en-US" altLang="en-US" sz="1200">
                <a:latin typeface="Times New Roman" pitchFamily="18" charset="0"/>
              </a:rPr>
              <a:pPr eaLnBrk="1" hangingPunct="1"/>
              <a:t>13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497887" cy="11731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Implications of Early and Late Maturation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09600" y="1879600"/>
            <a:ext cx="3844925" cy="4318000"/>
            <a:chOff x="609640" y="1879904"/>
            <a:chExt cx="3845569" cy="4317390"/>
          </a:xfrm>
        </p:grpSpPr>
        <p:sp>
          <p:nvSpPr>
            <p:cNvPr id="6" name="Freeform 5"/>
            <p:cNvSpPr/>
            <p:nvPr/>
          </p:nvSpPr>
          <p:spPr>
            <a:xfrm>
              <a:off x="609640" y="1879904"/>
              <a:ext cx="3845569" cy="633324"/>
            </a:xfrm>
            <a:custGeom>
              <a:avLst/>
              <a:gdLst>
                <a:gd name="connsiteX0" fmla="*/ 0 w 3845569"/>
                <a:gd name="connsiteY0" fmla="*/ 0 h 633600"/>
                <a:gd name="connsiteX1" fmla="*/ 3845569 w 3845569"/>
                <a:gd name="connsiteY1" fmla="*/ 0 h 633600"/>
                <a:gd name="connsiteX2" fmla="*/ 3845569 w 3845569"/>
                <a:gd name="connsiteY2" fmla="*/ 633600 h 633600"/>
                <a:gd name="connsiteX3" fmla="*/ 0 w 3845569"/>
                <a:gd name="connsiteY3" fmla="*/ 633600 h 633600"/>
                <a:gd name="connsiteX4" fmla="*/ 0 w 3845569"/>
                <a:gd name="connsiteY4" fmla="*/ 0 h 6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5569" h="633600">
                  <a:moveTo>
                    <a:pt x="0" y="0"/>
                  </a:moveTo>
                  <a:lnTo>
                    <a:pt x="3845569" y="0"/>
                  </a:lnTo>
                  <a:lnTo>
                    <a:pt x="3845569" y="633600"/>
                  </a:lnTo>
                  <a:lnTo>
                    <a:pt x="0" y="633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99136" tIns="113792" rIns="199136" bIns="113792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/>
                <a:t>Boys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609640" y="2513228"/>
              <a:ext cx="3845569" cy="3684066"/>
            </a:xfrm>
            <a:custGeom>
              <a:avLst/>
              <a:gdLst>
                <a:gd name="connsiteX0" fmla="*/ 0 w 3845569"/>
                <a:gd name="connsiteY0" fmla="*/ 0 h 3683790"/>
                <a:gd name="connsiteX1" fmla="*/ 3845569 w 3845569"/>
                <a:gd name="connsiteY1" fmla="*/ 0 h 3683790"/>
                <a:gd name="connsiteX2" fmla="*/ 3845569 w 3845569"/>
                <a:gd name="connsiteY2" fmla="*/ 3683790 h 3683790"/>
                <a:gd name="connsiteX3" fmla="*/ 0 w 3845569"/>
                <a:gd name="connsiteY3" fmla="*/ 3683790 h 3683790"/>
                <a:gd name="connsiteX4" fmla="*/ 0 w 3845569"/>
                <a:gd name="connsiteY4" fmla="*/ 0 h 368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5569" h="3683790">
                  <a:moveTo>
                    <a:pt x="0" y="0"/>
                  </a:moveTo>
                  <a:lnTo>
                    <a:pt x="3845569" y="0"/>
                  </a:lnTo>
                  <a:lnTo>
                    <a:pt x="3845569" y="3683790"/>
                  </a:lnTo>
                  <a:lnTo>
                    <a:pt x="0" y="368379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7348" tIns="117348" rIns="156464" bIns="176022" spcCol="1270"/>
            <a:lstStyle/>
            <a:p>
              <a:pPr marL="228600" lvl="1" indent="-228600" defTabSz="9779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200" dirty="0"/>
                <a:t>Early maturation</a:t>
              </a:r>
            </a:p>
            <a:p>
              <a:pPr marL="457200" lvl="2" indent="-228600" defTabSz="9779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200" dirty="0"/>
                <a:t>Increased self-esteem but difficulty in meeting expectations</a:t>
              </a:r>
            </a:p>
            <a:p>
              <a:pPr marL="228600" lvl="1" indent="-228600" defTabSz="9779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200" dirty="0"/>
                <a:t>Late maturation - Leads to feeling:</a:t>
              </a:r>
            </a:p>
            <a:p>
              <a:pPr marL="457200" lvl="2" indent="-228600" defTabSz="9779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200" dirty="0"/>
                <a:t>Inadequate</a:t>
              </a:r>
            </a:p>
            <a:p>
              <a:pPr marL="457200" lvl="2" indent="-228600" defTabSz="9779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200" dirty="0"/>
                <a:t>Self-conscious</a:t>
              </a:r>
            </a:p>
            <a:p>
              <a:pPr marL="457200" lvl="2" indent="-228600" defTabSz="9779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200" dirty="0"/>
                <a:t>Rejected</a:t>
              </a:r>
            </a:p>
            <a:p>
              <a:pPr marL="457200" lvl="2" indent="-228600" defTabSz="9779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200" dirty="0"/>
                <a:t>Dominated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994275" y="1879600"/>
            <a:ext cx="3844925" cy="4318000"/>
            <a:chOff x="4993589" y="1879904"/>
            <a:chExt cx="3845569" cy="4317390"/>
          </a:xfrm>
        </p:grpSpPr>
        <p:sp>
          <p:nvSpPr>
            <p:cNvPr id="8" name="Freeform 7"/>
            <p:cNvSpPr/>
            <p:nvPr/>
          </p:nvSpPr>
          <p:spPr>
            <a:xfrm>
              <a:off x="4993589" y="1879904"/>
              <a:ext cx="3845569" cy="633324"/>
            </a:xfrm>
            <a:custGeom>
              <a:avLst/>
              <a:gdLst>
                <a:gd name="connsiteX0" fmla="*/ 0 w 3845569"/>
                <a:gd name="connsiteY0" fmla="*/ 0 h 633600"/>
                <a:gd name="connsiteX1" fmla="*/ 3845569 w 3845569"/>
                <a:gd name="connsiteY1" fmla="*/ 0 h 633600"/>
                <a:gd name="connsiteX2" fmla="*/ 3845569 w 3845569"/>
                <a:gd name="connsiteY2" fmla="*/ 633600 h 633600"/>
                <a:gd name="connsiteX3" fmla="*/ 0 w 3845569"/>
                <a:gd name="connsiteY3" fmla="*/ 633600 h 633600"/>
                <a:gd name="connsiteX4" fmla="*/ 0 w 3845569"/>
                <a:gd name="connsiteY4" fmla="*/ 0 h 6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5569" h="633600">
                  <a:moveTo>
                    <a:pt x="0" y="0"/>
                  </a:moveTo>
                  <a:lnTo>
                    <a:pt x="3845569" y="0"/>
                  </a:lnTo>
                  <a:lnTo>
                    <a:pt x="3845569" y="633600"/>
                  </a:lnTo>
                  <a:lnTo>
                    <a:pt x="0" y="633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99136" tIns="113792" rIns="199136" bIns="113792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/>
                <a:t>Girls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4993589" y="2513228"/>
              <a:ext cx="3845569" cy="3684066"/>
            </a:xfrm>
            <a:custGeom>
              <a:avLst/>
              <a:gdLst>
                <a:gd name="connsiteX0" fmla="*/ 0 w 3845569"/>
                <a:gd name="connsiteY0" fmla="*/ 0 h 3683790"/>
                <a:gd name="connsiteX1" fmla="*/ 3845569 w 3845569"/>
                <a:gd name="connsiteY1" fmla="*/ 0 h 3683790"/>
                <a:gd name="connsiteX2" fmla="*/ 3845569 w 3845569"/>
                <a:gd name="connsiteY2" fmla="*/ 3683790 h 3683790"/>
                <a:gd name="connsiteX3" fmla="*/ 0 w 3845569"/>
                <a:gd name="connsiteY3" fmla="*/ 3683790 h 3683790"/>
                <a:gd name="connsiteX4" fmla="*/ 0 w 3845569"/>
                <a:gd name="connsiteY4" fmla="*/ 0 h 368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5569" h="3683790">
                  <a:moveTo>
                    <a:pt x="0" y="0"/>
                  </a:moveTo>
                  <a:lnTo>
                    <a:pt x="3845569" y="0"/>
                  </a:lnTo>
                  <a:lnTo>
                    <a:pt x="3845569" y="3683790"/>
                  </a:lnTo>
                  <a:lnTo>
                    <a:pt x="0" y="368379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7348" tIns="117348" rIns="156464" bIns="176022" spcCol="1270"/>
            <a:lstStyle/>
            <a:p>
              <a:pPr marL="228600" lvl="1" indent="-228600" defTabSz="9779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200" dirty="0"/>
                <a:t>Like to mature at the same time as their peers</a:t>
              </a:r>
            </a:p>
            <a:p>
              <a:pPr marL="228600" lvl="1" indent="-228600" defTabSz="9779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200" dirty="0"/>
                <a:t>Early maturation makes girls:</a:t>
              </a:r>
            </a:p>
            <a:p>
              <a:pPr marL="457200" lvl="2" indent="-228600" defTabSz="9779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200" dirty="0"/>
                <a:t>Less sociable</a:t>
              </a:r>
            </a:p>
            <a:p>
              <a:pPr marL="457200" lvl="2" indent="-228600" defTabSz="9779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200" dirty="0"/>
                <a:t>Less expressive</a:t>
              </a:r>
            </a:p>
            <a:p>
              <a:pPr marL="457200" lvl="2" indent="-228600" defTabSz="9779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200" dirty="0"/>
                <a:t>Less poised</a:t>
              </a:r>
            </a:p>
            <a:p>
              <a:pPr marL="457200" lvl="2" indent="-228600" defTabSz="9779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200" dirty="0"/>
                <a:t>More </a:t>
              </a:r>
              <a:r>
                <a:rPr lang="en-US" sz="2200" dirty="0" smtClean="0"/>
                <a:t>introverted, shy</a:t>
              </a:r>
              <a:r>
                <a:rPr lang="en-US" sz="2200" dirty="0"/>
                <a:t>, and negative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latin typeface="Times New Roman" pitchFamily="18" charset="0"/>
              </a:rPr>
              <a:t>11-</a:t>
            </a:r>
            <a:fld id="{CFC40E11-4600-4E2D-9E64-4FE804BC24B6}" type="slidenum">
              <a:rPr lang="en-US" altLang="en-US" sz="1200">
                <a:latin typeface="Times New Roman" pitchFamily="18" charset="0"/>
              </a:rPr>
              <a:pPr eaLnBrk="1" hangingPunct="1"/>
              <a:t>14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497887" cy="1173162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 smtClean="0"/>
              <a:t>Gender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03225" y="1600200"/>
            <a:ext cx="8512175" cy="48768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Calibri" pitchFamily="34" charset="0"/>
              </a:rPr>
              <a:t>Gender identity</a:t>
            </a:r>
            <a:r>
              <a:rPr lang="en-US" altLang="en-US" dirty="0" smtClean="0">
                <a:latin typeface="Calibri" pitchFamily="34" charset="0"/>
              </a:rPr>
              <a:t>: Awareness that one is male or female.</a:t>
            </a:r>
          </a:p>
          <a:p>
            <a:pPr lvl="1" eaLnBrk="1" hangingPunct="1"/>
            <a:r>
              <a:rPr lang="en-US" altLang="en-US" dirty="0" smtClean="0">
                <a:latin typeface="Calibri" pitchFamily="34" charset="0"/>
              </a:rPr>
              <a:t>Develops in early childhood</a:t>
            </a:r>
          </a:p>
          <a:p>
            <a:pPr eaLnBrk="1" hangingPunct="1"/>
            <a:r>
              <a:rPr lang="en-US" altLang="en-US" b="1" dirty="0">
                <a:latin typeface="Calibri" pitchFamily="34" charset="0"/>
              </a:rPr>
              <a:t>Gender roles</a:t>
            </a:r>
            <a:r>
              <a:rPr lang="en-US" altLang="en-US" dirty="0">
                <a:latin typeface="Calibri" pitchFamily="34" charset="0"/>
              </a:rPr>
              <a:t>: Behaviors, interests, attitudes, skills, and traits that a culture considers appropriate.</a:t>
            </a:r>
          </a:p>
          <a:p>
            <a:pPr eaLnBrk="1" hangingPunct="1"/>
            <a:r>
              <a:rPr lang="en-US" altLang="en-US" b="1" dirty="0">
                <a:latin typeface="Calibri" pitchFamily="34" charset="0"/>
              </a:rPr>
              <a:t>Gender-typing</a:t>
            </a:r>
            <a:r>
              <a:rPr lang="en-US" altLang="en-US" dirty="0">
                <a:latin typeface="Calibri" pitchFamily="34" charset="0"/>
              </a:rPr>
              <a:t>: Socialization process whereby children learn appropriate gender roles.</a:t>
            </a:r>
          </a:p>
          <a:p>
            <a:pPr lvl="1" eaLnBrk="1" hangingPunct="1"/>
            <a:r>
              <a:rPr lang="en-US" altLang="en-US" b="1" dirty="0">
                <a:latin typeface="Calibri" pitchFamily="34" charset="0"/>
              </a:rPr>
              <a:t>Gender stereotypes</a:t>
            </a:r>
            <a:r>
              <a:rPr lang="en-US" altLang="en-US" dirty="0">
                <a:latin typeface="Calibri" pitchFamily="34" charset="0"/>
              </a:rPr>
              <a:t>: Preconceived generalizations about male or female role behavior.</a:t>
            </a:r>
          </a:p>
          <a:p>
            <a:pPr eaLnBrk="1" hangingPunct="1"/>
            <a:endParaRPr lang="en-US" alt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2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58963"/>
            <a:ext cx="8407400" cy="4608512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buNone/>
              <a:defRPr/>
            </a:pPr>
            <a:r>
              <a:rPr lang="en-US" dirty="0" smtClean="0"/>
              <a:t>Development</a:t>
            </a:r>
            <a:endParaRPr lang="en-US" dirty="0" smtClean="0"/>
          </a:p>
          <a:p>
            <a:pPr eaLnBrk="1" hangingPunct="1"/>
            <a:r>
              <a:rPr lang="en-US" sz="2400" dirty="0"/>
              <a:t>2 to 2 1/2 years – accurate identifying of pictures of boys and </a:t>
            </a:r>
            <a:r>
              <a:rPr lang="en-US" sz="2400" dirty="0" smtClean="0"/>
              <a:t>girls</a:t>
            </a:r>
            <a:endParaRPr lang="en-US" sz="2400" dirty="0"/>
          </a:p>
          <a:p>
            <a:pPr eaLnBrk="1" hangingPunct="1"/>
            <a:r>
              <a:rPr lang="en-US" sz="2400" dirty="0"/>
              <a:t>3 years – display knowledge of gender stereotypes</a:t>
            </a:r>
          </a:p>
          <a:p>
            <a:pPr lvl="1" eaLnBrk="1" hangingPunct="1"/>
            <a:r>
              <a:rPr lang="en-US" dirty="0"/>
              <a:t>Traditional stereotypes about activities, occupations, personality traits </a:t>
            </a:r>
          </a:p>
          <a:p>
            <a:pPr lvl="1" eaLnBrk="1" hangingPunct="1"/>
            <a:r>
              <a:rPr lang="en-US" dirty="0"/>
              <a:t>View their own gender more </a:t>
            </a:r>
            <a:r>
              <a:rPr lang="en-US" dirty="0" smtClean="0"/>
              <a:t>positively</a:t>
            </a:r>
            <a:endParaRPr lang="en-US" dirty="0"/>
          </a:p>
          <a:p>
            <a:pPr eaLnBrk="1" hangingPunct="1"/>
            <a:r>
              <a:rPr lang="en-US" sz="2400" dirty="0" smtClean="0"/>
              <a:t>Stereotyping may be at highest around age 5</a:t>
            </a:r>
          </a:p>
          <a:p>
            <a:pPr eaLnBrk="1" hangingPunct="1"/>
            <a:r>
              <a:rPr lang="en-US" sz="2400" dirty="0" smtClean="0"/>
              <a:t>Older </a:t>
            </a:r>
            <a:r>
              <a:rPr lang="en-US" sz="2400" dirty="0"/>
              <a:t>children become more flexible</a:t>
            </a:r>
          </a:p>
          <a:p>
            <a:pPr lvl="1" eaLnBrk="1" hangingPunct="1"/>
            <a:r>
              <a:rPr lang="en-US" dirty="0"/>
              <a:t>Recognize individual differences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274638"/>
            <a:ext cx="8380413" cy="10541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Gender</a:t>
            </a:r>
          </a:p>
        </p:txBody>
      </p:sp>
    </p:spTree>
    <p:extLst>
      <p:ext uri="{BB962C8B-B14F-4D97-AF65-F5344CB8AC3E}">
        <p14:creationId xmlns:p14="http://schemas.microsoft.com/office/powerpoint/2010/main" val="252571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latin typeface="Calibri" panose="020F0502020204030204" pitchFamily="34" charset="0"/>
              </a:rPr>
              <a:t>Physiological Gender</a:t>
            </a:r>
          </a:p>
          <a:p>
            <a:pPr lvl="1" eaLnBrk="1" hangingPunct="1"/>
            <a:r>
              <a:rPr lang="en-US" sz="3200" dirty="0" smtClean="0">
                <a:latin typeface="Calibri" panose="020F0502020204030204" pitchFamily="34" charset="0"/>
              </a:rPr>
              <a:t>Chromosomal Gender</a:t>
            </a:r>
          </a:p>
          <a:p>
            <a:pPr lvl="1" eaLnBrk="1" hangingPunct="1"/>
            <a:r>
              <a:rPr lang="en-US" sz="3200" dirty="0" smtClean="0">
                <a:latin typeface="Calibri" panose="020F0502020204030204" pitchFamily="34" charset="0"/>
              </a:rPr>
              <a:t>Gonadal Gender</a:t>
            </a:r>
          </a:p>
          <a:p>
            <a:pPr lvl="1" eaLnBrk="1" hangingPunct="1"/>
            <a:r>
              <a:rPr lang="en-US" sz="3200" dirty="0" smtClean="0">
                <a:latin typeface="Calibri" panose="020F0502020204030204" pitchFamily="34" charset="0"/>
              </a:rPr>
              <a:t>Hormonal Gender</a:t>
            </a:r>
          </a:p>
          <a:p>
            <a:pPr lvl="1" eaLnBrk="1" hangingPunct="1"/>
            <a:r>
              <a:rPr lang="en-US" sz="3200" dirty="0" smtClean="0">
                <a:latin typeface="Calibri" panose="020F0502020204030204" pitchFamily="34" charset="0"/>
              </a:rPr>
              <a:t>Genital </a:t>
            </a:r>
            <a:r>
              <a:rPr lang="en-US" sz="3200" dirty="0" smtClean="0">
                <a:latin typeface="Calibri" panose="020F0502020204030204" pitchFamily="34" charset="0"/>
              </a:rPr>
              <a:t>Gender</a:t>
            </a:r>
            <a:endParaRPr lang="en-US" sz="3200" dirty="0" smtClean="0">
              <a:latin typeface="Calibri" panose="020F0502020204030204" pitchFamily="34" charset="0"/>
            </a:endParaRPr>
          </a:p>
          <a:p>
            <a:pPr lvl="1" eaLnBrk="1" hangingPunct="1"/>
            <a:endParaRPr lang="en-US" sz="1500" dirty="0" smtClean="0"/>
          </a:p>
          <a:p>
            <a:pPr lvl="1" eaLnBrk="1" hangingPunct="1"/>
            <a:endParaRPr lang="en-US" sz="19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Gender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81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latin typeface="Times New Roman" pitchFamily="18" charset="0"/>
              </a:rPr>
              <a:t>11-</a:t>
            </a:r>
            <a:fld id="{842E299C-155E-4109-85B8-A2D101B19A5E}" type="slidenum">
              <a:rPr lang="en-US" altLang="en-US" sz="1200">
                <a:latin typeface="Times New Roman" pitchFamily="18" charset="0"/>
              </a:rPr>
              <a:pPr eaLnBrk="1" hangingPunct="1"/>
              <a:t>17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497887" cy="1173162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smtClean="0"/>
              <a:t>Five Perspectives on Gender Development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86219"/>
              </p:ext>
            </p:extLst>
          </p:nvPr>
        </p:nvGraphicFramePr>
        <p:xfrm>
          <a:off x="457200" y="1447800"/>
          <a:ext cx="8534400" cy="5410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33600"/>
                <a:gridCol w="2133600"/>
                <a:gridCol w="2133600"/>
                <a:gridCol w="2133600"/>
              </a:tblGrid>
              <a:tr h="515756"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Theories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Major Theorists 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Key Processes 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baseline="0" dirty="0" smtClean="0"/>
                        <a:t>Basic Beliefs</a:t>
                      </a:r>
                      <a:endParaRPr lang="en-US" sz="1800" dirty="0"/>
                    </a:p>
                  </a:txBody>
                  <a:tcPr marT="45728" marB="45728"/>
                </a:tc>
              </a:tr>
              <a:tr h="2542601"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Biological Approach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Genetic, neurological, and hormonal activity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Behavioral differences between the sexes can be traced</a:t>
                      </a:r>
                    </a:p>
                    <a:p>
                      <a:r>
                        <a:rPr lang="en-US" sz="1800" u="none" strike="noStrike" kern="1200" baseline="0" dirty="0" smtClean="0"/>
                        <a:t>to biological differences.</a:t>
                      </a:r>
                      <a:endParaRPr lang="en-US" sz="1800" dirty="0"/>
                    </a:p>
                  </a:txBody>
                  <a:tcPr marT="45728" marB="45728"/>
                </a:tc>
              </a:tr>
              <a:tr h="2351843"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Evolutionary Developmental Approach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Charles Darwin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Natural sexual selection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Children develop gender roles in preparation for adult mating and reproductive behavior.</a:t>
                      </a:r>
                      <a:endParaRPr lang="en-US" sz="1800" dirty="0"/>
                    </a:p>
                  </a:txBody>
                  <a:tcPr marT="45728" marB="4572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57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latin typeface="Times New Roman" pitchFamily="18" charset="0"/>
              </a:rPr>
              <a:t>11-</a:t>
            </a:r>
            <a:fld id="{E3C46E2B-01B4-43E1-8E25-E51830C1AFCE}" type="slidenum">
              <a:rPr lang="en-US" altLang="en-US" sz="1200">
                <a:latin typeface="Times New Roman" pitchFamily="18" charset="0"/>
              </a:rPr>
              <a:pPr eaLnBrk="1" hangingPunct="1"/>
              <a:t>18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497887" cy="1173162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smtClean="0"/>
              <a:t>Five Perspectives on Gender Development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163754"/>
              </p:ext>
            </p:extLst>
          </p:nvPr>
        </p:nvGraphicFramePr>
        <p:xfrm>
          <a:off x="381000" y="1447800"/>
          <a:ext cx="8610600" cy="5410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52650"/>
                <a:gridCol w="2152650"/>
                <a:gridCol w="2152650"/>
                <a:gridCol w="2152650"/>
              </a:tblGrid>
              <a:tr h="620462">
                <a:tc>
                  <a:txBody>
                    <a:bodyPr/>
                    <a:lstStyle/>
                    <a:p>
                      <a:r>
                        <a:rPr lang="en-US" sz="1700" u="none" strike="noStrike" kern="1200" baseline="0" dirty="0" smtClean="0"/>
                        <a:t>Theories</a:t>
                      </a:r>
                      <a:endParaRPr lang="en-US" sz="1700" dirty="0"/>
                    </a:p>
                  </a:txBody>
                  <a:tcPr marT="44040" marB="44040"/>
                </a:tc>
                <a:tc>
                  <a:txBody>
                    <a:bodyPr/>
                    <a:lstStyle/>
                    <a:p>
                      <a:r>
                        <a:rPr lang="en-US" sz="1700" u="none" strike="noStrike" kern="1200" baseline="0" dirty="0" smtClean="0"/>
                        <a:t>Major Theorists </a:t>
                      </a:r>
                      <a:endParaRPr lang="en-US" sz="1700" dirty="0"/>
                    </a:p>
                  </a:txBody>
                  <a:tcPr marT="44040" marB="44040"/>
                </a:tc>
                <a:tc>
                  <a:txBody>
                    <a:bodyPr/>
                    <a:lstStyle/>
                    <a:p>
                      <a:r>
                        <a:rPr lang="en-US" sz="1700" u="none" strike="noStrike" kern="1200" baseline="0" dirty="0" smtClean="0"/>
                        <a:t>Key Processes </a:t>
                      </a:r>
                      <a:endParaRPr lang="en-US" sz="1700" dirty="0"/>
                    </a:p>
                  </a:txBody>
                  <a:tcPr marT="44040" marB="440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u="none" strike="noStrike" kern="1200" baseline="0" dirty="0" smtClean="0"/>
                        <a:t>Basic Beliefs</a:t>
                      </a:r>
                      <a:endParaRPr lang="en-US" sz="1700" dirty="0"/>
                    </a:p>
                  </a:txBody>
                  <a:tcPr marT="44040" marB="44040"/>
                </a:tc>
              </a:tr>
              <a:tr h="1861383">
                <a:tc>
                  <a:txBody>
                    <a:bodyPr/>
                    <a:lstStyle/>
                    <a:p>
                      <a:r>
                        <a:rPr lang="en-US" sz="1700" u="none" strike="noStrike" kern="1200" baseline="0" dirty="0" smtClean="0"/>
                        <a:t>Psychoanalytic Approach</a:t>
                      </a:r>
                    </a:p>
                    <a:p>
                      <a:r>
                        <a:rPr lang="en-US" sz="1700" u="none" strike="noStrike" kern="1200" baseline="0" dirty="0" smtClean="0"/>
                        <a:t>Psychosexual theory</a:t>
                      </a:r>
                      <a:endParaRPr lang="en-US" sz="1700" dirty="0"/>
                    </a:p>
                  </a:txBody>
                  <a:tcPr marT="44040" marB="44040"/>
                </a:tc>
                <a:tc>
                  <a:txBody>
                    <a:bodyPr/>
                    <a:lstStyle/>
                    <a:p>
                      <a:r>
                        <a:rPr lang="en-US" sz="1700" u="none" strike="noStrike" kern="1200" baseline="0" dirty="0" smtClean="0"/>
                        <a:t>Sigmund Freud</a:t>
                      </a:r>
                      <a:endParaRPr lang="en-US" sz="1700" dirty="0"/>
                    </a:p>
                  </a:txBody>
                  <a:tcPr marT="44040" marB="44040"/>
                </a:tc>
                <a:tc>
                  <a:txBody>
                    <a:bodyPr/>
                    <a:lstStyle/>
                    <a:p>
                      <a:r>
                        <a:rPr lang="en-US" sz="1700" u="none" strike="noStrike" kern="1200" baseline="0" dirty="0" smtClean="0"/>
                        <a:t>Resolution of  unconscious emotional conflict</a:t>
                      </a:r>
                      <a:endParaRPr lang="en-US" sz="1700" dirty="0"/>
                    </a:p>
                  </a:txBody>
                  <a:tcPr marT="44040" marB="44040"/>
                </a:tc>
                <a:tc>
                  <a:txBody>
                    <a:bodyPr/>
                    <a:lstStyle/>
                    <a:p>
                      <a:r>
                        <a:rPr lang="en-US" sz="1700" u="none" strike="noStrike" kern="1200" baseline="0" dirty="0" smtClean="0"/>
                        <a:t>Gender identity occurs when child identifies with same-sex parent.</a:t>
                      </a:r>
                      <a:endParaRPr lang="en-US" sz="1700" dirty="0"/>
                    </a:p>
                  </a:txBody>
                  <a:tcPr marT="44040" marB="44040"/>
                </a:tc>
              </a:tr>
              <a:tr h="2928355">
                <a:tc>
                  <a:txBody>
                    <a:bodyPr/>
                    <a:lstStyle/>
                    <a:p>
                      <a:r>
                        <a:rPr lang="en-US" sz="1700" u="none" strike="noStrike" kern="1200" baseline="0" dirty="0" smtClean="0"/>
                        <a:t>Cognitive Approach</a:t>
                      </a:r>
                    </a:p>
                    <a:p>
                      <a:r>
                        <a:rPr lang="en-US" sz="1700" u="none" strike="noStrike" kern="1200" baseline="0" dirty="0" smtClean="0"/>
                        <a:t>Cognitive-developmental theory</a:t>
                      </a:r>
                      <a:endParaRPr lang="en-US" sz="1700" dirty="0"/>
                    </a:p>
                  </a:txBody>
                  <a:tcPr marT="44040" marB="44040"/>
                </a:tc>
                <a:tc>
                  <a:txBody>
                    <a:bodyPr/>
                    <a:lstStyle/>
                    <a:p>
                      <a:r>
                        <a:rPr lang="en-US" sz="1700" u="none" strike="noStrike" kern="1200" baseline="0" dirty="0" smtClean="0"/>
                        <a:t>Lawrence Kohlberg</a:t>
                      </a:r>
                      <a:endParaRPr lang="en-US" sz="1700" dirty="0"/>
                    </a:p>
                  </a:txBody>
                  <a:tcPr marT="44040" marB="44040"/>
                </a:tc>
                <a:tc>
                  <a:txBody>
                    <a:bodyPr/>
                    <a:lstStyle/>
                    <a:p>
                      <a:r>
                        <a:rPr lang="en-US" sz="1700" u="none" strike="noStrike" kern="1200" baseline="0" dirty="0" smtClean="0"/>
                        <a:t>Self-categorization</a:t>
                      </a:r>
                      <a:endParaRPr lang="en-US" sz="1700" dirty="0"/>
                    </a:p>
                  </a:txBody>
                  <a:tcPr marT="44040" marB="44040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Once a child learns she is a girl or he is a boy, child sorts information about behavior by gender and acts accordingly.</a:t>
                      </a:r>
                      <a:endParaRPr lang="en-US" sz="1700" dirty="0"/>
                    </a:p>
                  </a:txBody>
                  <a:tcPr marT="44040" marB="4404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83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latin typeface="Times New Roman" pitchFamily="18" charset="0"/>
              </a:rPr>
              <a:t>11-</a:t>
            </a:r>
            <a:fld id="{71FBDC41-97D8-44A8-ABF3-4E4317CD0750}" type="slidenum">
              <a:rPr lang="en-US" altLang="en-US" sz="1200">
                <a:latin typeface="Times New Roman" pitchFamily="18" charset="0"/>
              </a:rPr>
              <a:pPr eaLnBrk="1" hangingPunct="1"/>
              <a:t>19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497887" cy="1173162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smtClean="0"/>
              <a:t>Five Perspectives on Gender Development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353979"/>
              </p:ext>
            </p:extLst>
          </p:nvPr>
        </p:nvGraphicFramePr>
        <p:xfrm>
          <a:off x="152400" y="1524000"/>
          <a:ext cx="8839200" cy="5181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09800"/>
                <a:gridCol w="2209800"/>
                <a:gridCol w="2209800"/>
                <a:gridCol w="2209800"/>
              </a:tblGrid>
              <a:tr h="487076"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Theories</a:t>
                      </a:r>
                      <a:endParaRPr lang="en-US" sz="1800" dirty="0"/>
                    </a:p>
                  </a:txBody>
                  <a:tcPr marT="45224" marB="45224"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Major Theorists </a:t>
                      </a:r>
                      <a:endParaRPr lang="en-US" sz="1800" dirty="0"/>
                    </a:p>
                  </a:txBody>
                  <a:tcPr marT="45224" marB="45224"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Key Processes </a:t>
                      </a:r>
                      <a:endParaRPr lang="en-US" sz="1800" dirty="0"/>
                    </a:p>
                  </a:txBody>
                  <a:tcPr marT="45224" marB="452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baseline="0" dirty="0" smtClean="0"/>
                        <a:t>Basic Beliefs</a:t>
                      </a:r>
                      <a:endParaRPr lang="en-US" sz="1800" dirty="0"/>
                    </a:p>
                  </a:txBody>
                  <a:tcPr marT="45224" marB="45224"/>
                </a:tc>
              </a:tr>
              <a:tr h="2122573"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Gender-schema theory</a:t>
                      </a:r>
                      <a:endParaRPr lang="en-US" sz="1800" dirty="0"/>
                    </a:p>
                  </a:txBody>
                  <a:tcPr marT="45224" marB="45224"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Sandra </a:t>
                      </a:r>
                      <a:r>
                        <a:rPr lang="en-US" sz="1800" u="none" strike="noStrike" kern="1200" baseline="0" dirty="0" err="1" smtClean="0"/>
                        <a:t>Bem</a:t>
                      </a:r>
                      <a:r>
                        <a:rPr lang="en-US" sz="1800" u="none" strike="noStrike" kern="1200" baseline="0" dirty="0" smtClean="0"/>
                        <a:t>, Carol Lynn Martin, &amp; Charles F. Halverson</a:t>
                      </a:r>
                      <a:endParaRPr lang="en-US" sz="1800" dirty="0"/>
                    </a:p>
                  </a:txBody>
                  <a:tcPr marT="45224" marB="45224"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Self-categorization</a:t>
                      </a:r>
                    </a:p>
                    <a:p>
                      <a:r>
                        <a:rPr lang="en-US" sz="1800" u="none" strike="noStrike" kern="1200" baseline="0" dirty="0" smtClean="0"/>
                        <a:t>based on processing of cultural information </a:t>
                      </a:r>
                      <a:endParaRPr lang="en-US" sz="1800" dirty="0"/>
                    </a:p>
                  </a:txBody>
                  <a:tcPr marT="45224" marB="45224"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Child gathers culture specific information on genders and acts accordingly.</a:t>
                      </a:r>
                      <a:endParaRPr lang="en-US" sz="1800" dirty="0"/>
                    </a:p>
                  </a:txBody>
                  <a:tcPr marT="45224" marB="45224"/>
                </a:tc>
              </a:tr>
              <a:tr h="2571951"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Social Learning Approach</a:t>
                      </a:r>
                    </a:p>
                    <a:p>
                      <a:r>
                        <a:rPr lang="en-US" sz="1800" u="none" strike="noStrike" kern="1200" baseline="0" dirty="0" smtClean="0"/>
                        <a:t>Social cognitive theory</a:t>
                      </a:r>
                      <a:endParaRPr lang="en-US" sz="1800" dirty="0"/>
                    </a:p>
                  </a:txBody>
                  <a:tcPr marT="45224" marB="45224"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Albert Bandura</a:t>
                      </a:r>
                      <a:endParaRPr lang="en-US" sz="1800" dirty="0"/>
                    </a:p>
                  </a:txBody>
                  <a:tcPr marT="45224" marB="45224"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Observation of models, reinforcement</a:t>
                      </a:r>
                      <a:endParaRPr lang="en-US" sz="1800" dirty="0"/>
                    </a:p>
                  </a:txBody>
                  <a:tcPr marT="45224" marB="4522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Child mentally combines observations of multiple models and creates own behavioral variations.</a:t>
                      </a:r>
                      <a:endParaRPr lang="en-US" sz="1800" dirty="0"/>
                    </a:p>
                  </a:txBody>
                  <a:tcPr marT="45224" marB="4522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849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latin typeface="Times New Roman" pitchFamily="18" charset="0"/>
              </a:rPr>
              <a:t>15-</a:t>
            </a:r>
            <a:fld id="{20263E2C-8C99-4174-8B95-47566762B4B7}" type="slidenum">
              <a:rPr lang="en-US" altLang="en-US" sz="1200">
                <a:latin typeface="Times New Roman" pitchFamily="18" charset="0"/>
              </a:rPr>
              <a:pPr eaLnBrk="1" hangingPunct="1"/>
              <a:t>2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497887" cy="1173162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Adolescence: A Developmental Transition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03225" y="1600200"/>
            <a:ext cx="8512175" cy="48768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Calibri" pitchFamily="34" charset="0"/>
              </a:rPr>
              <a:t>Adolescence</a:t>
            </a:r>
            <a:r>
              <a:rPr lang="en-US" altLang="en-US" dirty="0" smtClean="0">
                <a:latin typeface="Calibri" pitchFamily="34" charset="0"/>
              </a:rPr>
              <a:t>:  Developmental transition between childhood and adulthood entailing major changes.</a:t>
            </a:r>
          </a:p>
          <a:p>
            <a:pPr lvl="1" eaLnBrk="1" hangingPunct="1"/>
            <a:r>
              <a:rPr lang="en-US" altLang="en-US" dirty="0" smtClean="0">
                <a:latin typeface="Calibri" pitchFamily="34" charset="0"/>
              </a:rPr>
              <a:t>Physical</a:t>
            </a:r>
          </a:p>
          <a:p>
            <a:pPr lvl="1" eaLnBrk="1" hangingPunct="1"/>
            <a:r>
              <a:rPr lang="en-US" altLang="en-US" dirty="0" smtClean="0">
                <a:latin typeface="Calibri" pitchFamily="34" charset="0"/>
              </a:rPr>
              <a:t>Cognitive</a:t>
            </a:r>
          </a:p>
          <a:p>
            <a:pPr lvl="1" eaLnBrk="1" hangingPunct="1"/>
            <a:r>
              <a:rPr lang="en-US" altLang="en-US" dirty="0" smtClean="0">
                <a:latin typeface="Calibri" pitchFamily="34" charset="0"/>
              </a:rPr>
              <a:t>Psychosocial</a:t>
            </a:r>
          </a:p>
          <a:p>
            <a:pPr eaLnBrk="1" hangingPunct="1"/>
            <a:r>
              <a:rPr lang="en-US" altLang="en-US" b="1" dirty="0" smtClean="0">
                <a:latin typeface="Calibri" pitchFamily="34" charset="0"/>
              </a:rPr>
              <a:t>Puberty</a:t>
            </a:r>
            <a:r>
              <a:rPr lang="en-US" altLang="en-US" dirty="0" smtClean="0">
                <a:latin typeface="Calibri" pitchFamily="34" charset="0"/>
              </a:rPr>
              <a:t>: Process by which a person attains sexual maturity and the ability to reproduce.</a:t>
            </a:r>
          </a:p>
          <a:p>
            <a:pPr eaLnBrk="1" hangingPunct="1"/>
            <a:endParaRPr lang="en-US" altLang="en-US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Origins of Sexual Orientation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Sexual orientation</a:t>
            </a:r>
            <a:r>
              <a:rPr lang="en-US" dirty="0"/>
              <a:t>: Focus of consistent sexual, romantic, and affectionate </a:t>
            </a:r>
            <a:r>
              <a:rPr lang="en-US" dirty="0" smtClean="0"/>
              <a:t>interest.</a:t>
            </a:r>
            <a:endParaRPr lang="en-US" dirty="0"/>
          </a:p>
          <a:p>
            <a:pPr lvl="1">
              <a:defRPr/>
            </a:pPr>
            <a:r>
              <a:rPr lang="en-US" dirty="0"/>
              <a:t>Either heterosexual, homosexual, or </a:t>
            </a:r>
            <a:r>
              <a:rPr lang="en-US" dirty="0" smtClean="0"/>
              <a:t>bisexual</a:t>
            </a:r>
          </a:p>
          <a:p>
            <a:pPr>
              <a:defRPr/>
            </a:pPr>
            <a:r>
              <a:rPr lang="en-US" dirty="0"/>
              <a:t>No association between homosexual orientation and emotional or social </a:t>
            </a:r>
            <a:r>
              <a:rPr lang="en-US" dirty="0" smtClean="0"/>
              <a:t>problems.</a:t>
            </a:r>
            <a:endParaRPr lang="en-US" dirty="0"/>
          </a:p>
          <a:p>
            <a:pPr>
              <a:defRPr/>
            </a:pPr>
            <a:r>
              <a:rPr lang="en-US" dirty="0"/>
              <a:t>Partly genetic</a:t>
            </a:r>
          </a:p>
          <a:p>
            <a:pPr lvl="1">
              <a:defRPr/>
            </a:pPr>
            <a:r>
              <a:rPr lang="en-US" dirty="0" smtClean="0"/>
              <a:t>Imaging </a:t>
            </a:r>
            <a:r>
              <a:rPr lang="en-US" dirty="0"/>
              <a:t>studies - Similarities of brain structure and function between homosexuals and heterosexuals of the other </a:t>
            </a:r>
            <a:r>
              <a:rPr lang="en-US" dirty="0" smtClean="0"/>
              <a:t>sex.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17-</a:t>
            </a:r>
            <a:fld id="{43A33495-03CF-4DE3-AFC0-D8547E377C9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22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58963"/>
            <a:ext cx="8407400" cy="4608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50706"/>
                </a:solidFill>
                <a:latin typeface="Calibri" panose="020F0502020204030204" pitchFamily="34" charset="0"/>
              </a:rPr>
              <a:t>Adolescence is time of: </a:t>
            </a:r>
            <a:endParaRPr lang="en-US" sz="800" dirty="0" smtClean="0">
              <a:solidFill>
                <a:srgbClr val="050706"/>
              </a:solidFill>
              <a:latin typeface="Calibri" panose="020F0502020204030204" pitchFamily="34" charset="0"/>
            </a:endParaRP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50706"/>
                </a:solidFill>
                <a:latin typeface="Calibri" panose="020F0502020204030204" pitchFamily="34" charset="0"/>
              </a:rPr>
              <a:t>Ambivalence; sex used in movies/videos/TV shows/music</a:t>
            </a:r>
            <a:endParaRPr lang="en-US" sz="700" dirty="0" smtClean="0">
              <a:solidFill>
                <a:srgbClr val="050706"/>
              </a:solidFill>
              <a:latin typeface="Calibri" panose="020F0502020204030204" pitchFamily="34" charset="0"/>
            </a:endParaRP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50706"/>
                </a:solidFill>
                <a:latin typeface="Calibri" panose="020F0502020204030204" pitchFamily="34" charset="0"/>
              </a:rPr>
              <a:t>Frequent viewing tied to casual sex attitudes</a:t>
            </a:r>
            <a:endParaRPr lang="en-US" sz="700" dirty="0" smtClean="0">
              <a:solidFill>
                <a:srgbClr val="050706"/>
              </a:solidFill>
              <a:latin typeface="Calibri" panose="020F0502020204030204" pitchFamily="34" charset="0"/>
            </a:endParaRP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50706"/>
                </a:solidFill>
                <a:latin typeface="Calibri" panose="020F0502020204030204" pitchFamily="34" charset="0"/>
              </a:rPr>
              <a:t>Mastering sexual feelings and forming sense of sexual identity is lengthy, multifaceted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50706"/>
                </a:solidFill>
                <a:latin typeface="Calibri" panose="020F0502020204030204" pitchFamily="34" charset="0"/>
              </a:rPr>
              <a:t>Gay and lesbian youth have diverse patterns of initial attraction, often bisexual</a:t>
            </a:r>
          </a:p>
          <a:p>
            <a:pPr eaLnBrk="1" hangingPunct="1">
              <a:buFontTx/>
              <a:buNone/>
              <a:defRPr/>
            </a:pPr>
            <a:endParaRPr lang="en-US" dirty="0" smtClean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274638"/>
            <a:ext cx="8380413" cy="10541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Developing A Sexual Identity</a:t>
            </a:r>
          </a:p>
        </p:txBody>
      </p:sp>
    </p:spTree>
    <p:extLst>
      <p:ext uri="{BB962C8B-B14F-4D97-AF65-F5344CB8AC3E}">
        <p14:creationId xmlns:p14="http://schemas.microsoft.com/office/powerpoint/2010/main" val="179924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58963"/>
            <a:ext cx="8407400" cy="4608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alibri" panose="020F0502020204030204" pitchFamily="34" charset="0"/>
              </a:rPr>
              <a:t>Timing of sexual initiation varies by:</a:t>
            </a:r>
          </a:p>
          <a:p>
            <a:pPr lvl="1" eaLnBrk="1" hangingPunct="1"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Country, gender, other socioeconomic factors</a:t>
            </a:r>
          </a:p>
          <a:p>
            <a:pPr lvl="1" eaLnBrk="1" hangingPunct="1"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In U.S.</a:t>
            </a:r>
          </a:p>
          <a:p>
            <a:pPr lvl="2" eaLnBrk="1" hangingPunct="1"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African American males and inner-city adolescents are most sexually active</a:t>
            </a:r>
          </a:p>
          <a:p>
            <a:pPr lvl="2" eaLnBrk="1" hangingPunct="1"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Asian American adolescents have most restrictive sexual timetable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274638"/>
            <a:ext cx="8380413" cy="10541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Timing and Trends</a:t>
            </a:r>
          </a:p>
        </p:txBody>
      </p:sp>
    </p:spTree>
    <p:extLst>
      <p:ext uri="{BB962C8B-B14F-4D97-AF65-F5344CB8AC3E}">
        <p14:creationId xmlns:p14="http://schemas.microsoft.com/office/powerpoint/2010/main" val="428898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58963"/>
            <a:ext cx="8407400" cy="460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Currently in U.S.</a:t>
            </a:r>
          </a:p>
          <a:p>
            <a:pPr lvl="1" eaLnBrk="1" hangingPunct="1">
              <a:defRPr/>
            </a:pPr>
            <a:r>
              <a:rPr lang="en-US" sz="2400" dirty="0" smtClean="0"/>
              <a:t>Over 60% of 12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graders; over 30% of 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graders have had sex</a:t>
            </a:r>
          </a:p>
          <a:p>
            <a:pPr lvl="1" eaLnBrk="1" hangingPunct="1">
              <a:defRPr/>
            </a:pPr>
            <a:r>
              <a:rPr lang="en-US" sz="2400" dirty="0" smtClean="0"/>
              <a:t>Dramatic increase in oral sex during adolescence</a:t>
            </a:r>
          </a:p>
          <a:p>
            <a:pPr lvl="2" eaLnBrk="1" hangingPunct="1">
              <a:defRPr/>
            </a:pPr>
            <a:r>
              <a:rPr lang="en-US" dirty="0" smtClean="0"/>
              <a:t>55% of male adolescents, aged 15 to 19</a:t>
            </a:r>
          </a:p>
          <a:p>
            <a:pPr lvl="2" eaLnBrk="1" hangingPunct="1">
              <a:defRPr/>
            </a:pPr>
            <a:r>
              <a:rPr lang="en-US" dirty="0" smtClean="0"/>
              <a:t>54% of females, aged 15 to 19</a:t>
            </a:r>
          </a:p>
          <a:p>
            <a:pPr lvl="2" eaLnBrk="1" hangingPunct="1">
              <a:defRPr/>
            </a:pPr>
            <a:r>
              <a:rPr lang="en-US" dirty="0" smtClean="0"/>
              <a:t>Affected by heavy drinking, having sexually active friends, and approving friends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274638"/>
            <a:ext cx="8380413" cy="10541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Timing and Trends</a:t>
            </a:r>
          </a:p>
        </p:txBody>
      </p:sp>
    </p:spTree>
    <p:extLst>
      <p:ext uri="{BB962C8B-B14F-4D97-AF65-F5344CB8AC3E}">
        <p14:creationId xmlns:p14="http://schemas.microsoft.com/office/powerpoint/2010/main" val="131085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58963"/>
            <a:ext cx="8407400" cy="4608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Sexually active teens under 16</a:t>
            </a:r>
          </a:p>
          <a:p>
            <a:pPr lvl="1" eaLnBrk="1" hangingPunct="1">
              <a:defRPr/>
            </a:pPr>
            <a:r>
              <a:rPr lang="en-US" dirty="0" smtClean="0"/>
              <a:t>Ineffective users of contraceptives</a:t>
            </a:r>
          </a:p>
          <a:p>
            <a:pPr lvl="1" eaLnBrk="1" hangingPunct="1">
              <a:defRPr/>
            </a:pPr>
            <a:r>
              <a:rPr lang="en-US" dirty="0" smtClean="0"/>
              <a:t>At risk for teen pregnancy and STDs</a:t>
            </a:r>
          </a:p>
          <a:p>
            <a:pPr lvl="1" eaLnBrk="1" hangingPunct="1">
              <a:defRPr/>
            </a:pPr>
            <a:r>
              <a:rPr lang="en-US" dirty="0" smtClean="0"/>
              <a:t>Linked to alcohol and drug use, low academic achievement, and earlier age for sexual initiation</a:t>
            </a:r>
          </a:p>
          <a:p>
            <a:pPr eaLnBrk="1" hangingPunct="1">
              <a:defRPr/>
            </a:pPr>
            <a:r>
              <a:rPr lang="en-US" dirty="0" smtClean="0"/>
              <a:t>Linked to early adolescent sex problems</a:t>
            </a:r>
          </a:p>
          <a:p>
            <a:pPr lvl="1" eaLnBrk="1" hangingPunct="1">
              <a:defRPr/>
            </a:pPr>
            <a:r>
              <a:rPr lang="en-US" dirty="0" smtClean="0"/>
              <a:t>SES, family/parenting and peer factors</a:t>
            </a:r>
          </a:p>
          <a:p>
            <a:pPr lvl="1" eaLnBrk="1" hangingPunct="1">
              <a:defRPr/>
            </a:pPr>
            <a:r>
              <a:rPr lang="en-US" dirty="0" smtClean="0"/>
              <a:t>Low self-esteem, extensive TV watching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274638"/>
            <a:ext cx="8380413" cy="10541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Sexual Risk Taking in Adolescence</a:t>
            </a:r>
          </a:p>
        </p:txBody>
      </p:sp>
    </p:spTree>
    <p:extLst>
      <p:ext uri="{BB962C8B-B14F-4D97-AF65-F5344CB8AC3E}">
        <p14:creationId xmlns:p14="http://schemas.microsoft.com/office/powerpoint/2010/main" val="183970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58963"/>
            <a:ext cx="8407400" cy="4608512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Cognitive factors in sexual risk taking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 smtClean="0"/>
              <a:t>Attention problems</a:t>
            </a:r>
          </a:p>
          <a:p>
            <a:pPr lvl="2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Multiple school problems, antisocial behavior, substance use in middle school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 smtClean="0"/>
              <a:t>Self-regulation (emotions and behaviors)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Contraceptive use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 smtClean="0"/>
              <a:t>Adolescents: substantial increase in use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 smtClean="0"/>
              <a:t>Many still do not use contraceptives 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 smtClean="0"/>
              <a:t>Older teens more likely to reduce risks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274638"/>
            <a:ext cx="8380413" cy="10541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Sexual Risk Taking in Adolescence</a:t>
            </a:r>
          </a:p>
        </p:txBody>
      </p:sp>
    </p:spTree>
    <p:extLst>
      <p:ext uri="{BB962C8B-B14F-4D97-AF65-F5344CB8AC3E}">
        <p14:creationId xmlns:p14="http://schemas.microsoft.com/office/powerpoint/2010/main" val="29085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58963"/>
            <a:ext cx="8407400" cy="4608512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Sexually transmitted infections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Contracted through bodily fluid contact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About 25% of ‘active’ teens infected each year</a:t>
            </a:r>
          </a:p>
          <a:p>
            <a:pPr lvl="2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Bacterial infections (syphilis, chlamydia)</a:t>
            </a:r>
          </a:p>
          <a:p>
            <a:pPr lvl="2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Viral infections (genital herpes, AIDS, etc.)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AIDS destroys body’s immune system</a:t>
            </a:r>
          </a:p>
          <a:p>
            <a:pPr lvl="2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15% in U.S. were 13 to 24 years of age</a:t>
            </a:r>
          </a:p>
          <a:p>
            <a:pPr lvl="2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Devastating sub-Saharan African countries</a:t>
            </a:r>
          </a:p>
          <a:p>
            <a:pPr lvl="2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Some infections from needles of drug users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274638"/>
            <a:ext cx="8380413" cy="10541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Sexual Risk Taking in Adolescence</a:t>
            </a:r>
          </a:p>
        </p:txBody>
      </p:sp>
    </p:spTree>
    <p:extLst>
      <p:ext uri="{BB962C8B-B14F-4D97-AF65-F5344CB8AC3E}">
        <p14:creationId xmlns:p14="http://schemas.microsoft.com/office/powerpoint/2010/main" val="99345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58963"/>
            <a:ext cx="8407400" cy="4608512"/>
          </a:xfrm>
        </p:spPr>
        <p:txBody>
          <a:bodyPr/>
          <a:lstStyle/>
          <a:p>
            <a:pPr marL="44450" indent="0" eaLnBrk="1" hangingPunct="1">
              <a:buNone/>
              <a:defRPr/>
            </a:pPr>
            <a:r>
              <a:rPr lang="en-US" dirty="0" smtClean="0"/>
              <a:t>Adolescent pregnancy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50706"/>
                </a:solidFill>
              </a:rPr>
              <a:t>U.S. rates declining; still one of highest in industrialized world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50706"/>
                </a:solidFill>
              </a:rPr>
              <a:t>Reasons for decreasing: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50706"/>
                </a:solidFill>
              </a:rPr>
              <a:t>Fear of STIs, especially AIDS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50706"/>
                </a:solidFill>
              </a:rPr>
              <a:t>School, community awareness classes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50706"/>
                </a:solidFill>
              </a:rPr>
              <a:t>Greater hope for future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50706"/>
                </a:solidFill>
              </a:rPr>
              <a:t>Latina teens at most risk of teen pregnancy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274638"/>
            <a:ext cx="8380413" cy="10541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Sexual Risk Taking in Adolescence</a:t>
            </a:r>
          </a:p>
        </p:txBody>
      </p:sp>
    </p:spTree>
    <p:extLst>
      <p:ext uri="{BB962C8B-B14F-4D97-AF65-F5344CB8AC3E}">
        <p14:creationId xmlns:p14="http://schemas.microsoft.com/office/powerpoint/2010/main" val="305936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dvandergrift\Documents\pregnancy-birth-and-abortion-rates-among-teens-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154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69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58963"/>
            <a:ext cx="8407400" cy="4608512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dirty="0" smtClean="0"/>
              <a:t>Cross-cultural comparisons of adolescent pregnancy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Three reasons why U.S. rates so high</a:t>
            </a:r>
          </a:p>
          <a:p>
            <a:pPr lvl="2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Childbearing viewed as adult activity</a:t>
            </a:r>
          </a:p>
          <a:p>
            <a:pPr lvl="2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Other countries encourage teens to wait, but teen sexual expression more accepted</a:t>
            </a:r>
          </a:p>
          <a:p>
            <a:pPr lvl="2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Access to family planning services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050706"/>
                </a:solidFill>
              </a:rPr>
              <a:t>U.S. expectations and attitudes more lax, yet access to planning services more restricted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274638"/>
            <a:ext cx="8380413" cy="10541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Sexual Risk Taking in Adolescence</a:t>
            </a:r>
          </a:p>
        </p:txBody>
      </p:sp>
    </p:spTree>
    <p:extLst>
      <p:ext uri="{BB962C8B-B14F-4D97-AF65-F5344CB8AC3E}">
        <p14:creationId xmlns:p14="http://schemas.microsoft.com/office/powerpoint/2010/main" val="206596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latin typeface="Times New Roman" pitchFamily="18" charset="0"/>
              </a:rPr>
              <a:t>15-</a:t>
            </a:r>
            <a:fld id="{1CB3AF3B-2B1A-4B46-80ED-B6483859A027}" type="slidenum">
              <a:rPr lang="en-US" altLang="en-US" sz="1200">
                <a:latin typeface="Times New Roman" pitchFamily="18" charset="0"/>
              </a:rPr>
              <a:pPr eaLnBrk="1" hangingPunct="1"/>
              <a:t>3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497887" cy="1173162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/>
              <a:t>Adolescence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03225" y="1600200"/>
            <a:ext cx="8512175" cy="48768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libri" pitchFamily="34" charset="0"/>
              </a:rPr>
              <a:t>Not a clearly defined physical or biological category</a:t>
            </a:r>
          </a:p>
          <a:p>
            <a:pPr eaLnBrk="1" hangingPunct="1"/>
            <a:r>
              <a:rPr lang="en-US" altLang="en-US" dirty="0" smtClean="0">
                <a:latin typeface="Calibri" pitchFamily="34" charset="0"/>
              </a:rPr>
              <a:t>Lasts longer and less clear cut as in the past because:</a:t>
            </a:r>
          </a:p>
          <a:p>
            <a:pPr lvl="1" eaLnBrk="1" hangingPunct="1"/>
            <a:r>
              <a:rPr lang="en-US" altLang="en-US" dirty="0" smtClean="0">
                <a:latin typeface="Calibri" pitchFamily="34" charset="0"/>
              </a:rPr>
              <a:t>Puberty begins earlier</a:t>
            </a:r>
          </a:p>
          <a:p>
            <a:pPr lvl="1" eaLnBrk="1" hangingPunct="1"/>
            <a:r>
              <a:rPr lang="en-US" altLang="en-US" dirty="0" smtClean="0">
                <a:latin typeface="Calibri" pitchFamily="34" charset="0"/>
              </a:rPr>
              <a:t>Additional years of higher education</a:t>
            </a:r>
          </a:p>
          <a:p>
            <a:pPr eaLnBrk="1" hangingPunct="1"/>
            <a:endParaRPr lang="en-US" altLang="en-US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58963"/>
            <a:ext cx="8407400" cy="4608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Adolescent pregnancy has risks</a:t>
            </a:r>
          </a:p>
          <a:p>
            <a:pPr lvl="1" eaLnBrk="1" hangingPunct="1">
              <a:defRPr/>
            </a:pPr>
            <a:r>
              <a:rPr lang="en-US" dirty="0" smtClean="0"/>
              <a:t>Low-</a:t>
            </a:r>
            <a:r>
              <a:rPr lang="en-US" dirty="0" err="1" smtClean="0"/>
              <a:t>birthweight</a:t>
            </a:r>
            <a:r>
              <a:rPr lang="en-US" dirty="0" smtClean="0"/>
              <a:t> infants more likely; linked to infant mortality, neurological and health issues</a:t>
            </a:r>
          </a:p>
          <a:p>
            <a:pPr lvl="1" eaLnBrk="1" hangingPunct="1">
              <a:defRPr/>
            </a:pPr>
            <a:r>
              <a:rPr lang="en-US" dirty="0" smtClean="0"/>
              <a:t>Young mothers quit school, have less earning power, fewer economic resources available</a:t>
            </a:r>
          </a:p>
          <a:p>
            <a:pPr lvl="2" eaLnBrk="1" hangingPunct="1">
              <a:defRPr/>
            </a:pPr>
            <a:r>
              <a:rPr lang="en-US" dirty="0" smtClean="0"/>
              <a:t>Low SES teens have higher risk</a:t>
            </a:r>
          </a:p>
          <a:p>
            <a:pPr lvl="2" eaLnBrk="1" hangingPunct="1">
              <a:defRPr/>
            </a:pPr>
            <a:r>
              <a:rPr lang="en-US" dirty="0" smtClean="0"/>
              <a:t>More likely female child born to teen mother will perpetuate intergenerational cycle</a:t>
            </a:r>
          </a:p>
          <a:p>
            <a:pPr lvl="2" eaLnBrk="1" hangingPunct="1">
              <a:defRPr/>
            </a:pPr>
            <a:r>
              <a:rPr lang="en-US" dirty="0" smtClean="0"/>
              <a:t>Teen moms may do low parental monitoring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274638"/>
            <a:ext cx="8380413" cy="10541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Sexual Risk Taking in Adolescence</a:t>
            </a:r>
          </a:p>
        </p:txBody>
      </p:sp>
    </p:spTree>
    <p:extLst>
      <p:ext uri="{BB962C8B-B14F-4D97-AF65-F5344CB8AC3E}">
        <p14:creationId xmlns:p14="http://schemas.microsoft.com/office/powerpoint/2010/main" val="31470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407400" cy="486727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 smtClean="0">
                <a:latin typeface="Calibri" panose="020F0502020204030204" pitchFamily="34" charset="0"/>
              </a:rPr>
              <a:t>Rapid and profound development</a:t>
            </a:r>
          </a:p>
          <a:p>
            <a:pPr eaLnBrk="1" hangingPunct="1">
              <a:defRPr/>
            </a:pPr>
            <a:r>
              <a:rPr lang="en-US" dirty="0" smtClean="0">
                <a:latin typeface="Calibri" panose="020F0502020204030204" pitchFamily="34" charset="0"/>
              </a:rPr>
              <a:t>Corpus </a:t>
            </a:r>
            <a:r>
              <a:rPr lang="en-US" dirty="0" smtClean="0">
                <a:latin typeface="Calibri" panose="020F0502020204030204" pitchFamily="34" charset="0"/>
              </a:rPr>
              <a:t>callosum</a:t>
            </a:r>
          </a:p>
          <a:p>
            <a:pPr lvl="1" eaLnBrk="1" hangingPunct="1">
              <a:defRPr/>
            </a:pPr>
            <a:r>
              <a:rPr lang="en-US" dirty="0" smtClean="0">
                <a:latin typeface="Calibri" panose="020F0502020204030204" pitchFamily="34" charset="0"/>
              </a:rPr>
              <a:t>Fibers connect hemispheres of the </a:t>
            </a:r>
            <a:r>
              <a:rPr lang="en-US" dirty="0" smtClean="0">
                <a:latin typeface="Calibri" panose="020F0502020204030204" pitchFamily="34" charset="0"/>
              </a:rPr>
              <a:t>brain; thickening</a:t>
            </a:r>
            <a:endParaRPr lang="en-US" dirty="0" smtClean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Calibri" panose="020F0502020204030204" pitchFamily="34" charset="0"/>
              </a:rPr>
              <a:t>Prefrontal cortex</a:t>
            </a:r>
          </a:p>
          <a:p>
            <a:pPr lvl="1" eaLnBrk="1" hangingPunct="1">
              <a:defRPr/>
            </a:pPr>
            <a:r>
              <a:rPr lang="en-US" dirty="0" smtClean="0">
                <a:latin typeface="Calibri" panose="020F0502020204030204" pitchFamily="34" charset="0"/>
              </a:rPr>
              <a:t>Reasoning; finishes maturing in adult years</a:t>
            </a:r>
          </a:p>
          <a:p>
            <a:pPr eaLnBrk="1" hangingPunct="1">
              <a:defRPr/>
            </a:pPr>
            <a:r>
              <a:rPr lang="en-US" dirty="0" smtClean="0">
                <a:latin typeface="Calibri" panose="020F0502020204030204" pitchFamily="34" charset="0"/>
              </a:rPr>
              <a:t>Amygdala </a:t>
            </a:r>
          </a:p>
          <a:p>
            <a:pPr lvl="1" eaLnBrk="1" hangingPunct="1">
              <a:defRPr/>
            </a:pPr>
            <a:r>
              <a:rPr lang="en-US" dirty="0" smtClean="0">
                <a:latin typeface="Calibri" panose="020F0502020204030204" pitchFamily="34" charset="0"/>
              </a:rPr>
              <a:t>Seat of emotions; matures early but adolescent does not have total self-control </a:t>
            </a:r>
            <a:r>
              <a:rPr lang="en-US" dirty="0" smtClean="0">
                <a:latin typeface="Calibri" panose="020F0502020204030204" pitchFamily="34" charset="0"/>
              </a:rPr>
              <a:t>ability</a:t>
            </a:r>
            <a:endParaRPr lang="en-US" dirty="0" smtClean="0">
              <a:latin typeface="Calibri" panose="020F0502020204030204" pitchFamily="34" charset="0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274638"/>
            <a:ext cx="8380413" cy="1054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</a:t>
            </a:r>
            <a:r>
              <a:rPr lang="en-US" dirty="0" smtClean="0"/>
              <a:t>Adolescent Brain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345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latin typeface="Times New Roman" pitchFamily="18" charset="0"/>
              </a:rPr>
              <a:t>15-</a:t>
            </a:r>
            <a:fld id="{86C7BB07-BEFF-467C-B7E4-DAA30B66207F}" type="slidenum">
              <a:rPr lang="en-US" altLang="en-US" sz="1200">
                <a:latin typeface="Times New Roman" pitchFamily="18" charset="0"/>
              </a:rPr>
              <a:pPr eaLnBrk="1" hangingPunct="1"/>
              <a:t>32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497887" cy="1173162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/>
              <a:t>The Adolescent Brain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03225" y="1600200"/>
            <a:ext cx="8512175" cy="48768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dirty="0" smtClean="0">
                <a:latin typeface="Calibri" pitchFamily="34" charset="0"/>
              </a:rPr>
              <a:t>Not completely mature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dirty="0" smtClean="0">
                <a:latin typeface="Calibri" pitchFamily="34" charset="0"/>
              </a:rPr>
              <a:t>Risk-taking results from the interaction of following brain networks: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dirty="0" err="1" smtClean="0">
                <a:latin typeface="Calibri" pitchFamily="34" charset="0"/>
              </a:rPr>
              <a:t>Socioemotional</a:t>
            </a:r>
            <a:r>
              <a:rPr lang="en-US" altLang="en-US" dirty="0" smtClean="0">
                <a:latin typeface="Calibri" pitchFamily="34" charset="0"/>
              </a:rPr>
              <a:t> network</a:t>
            </a:r>
          </a:p>
          <a:p>
            <a:pPr lvl="2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dirty="0" smtClean="0">
                <a:latin typeface="Calibri" pitchFamily="34" charset="0"/>
              </a:rPr>
              <a:t>Sensitive to social and emotional stimuli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dirty="0" smtClean="0">
                <a:latin typeface="Calibri" pitchFamily="34" charset="0"/>
              </a:rPr>
              <a:t>Cognitive-control network</a:t>
            </a:r>
          </a:p>
          <a:p>
            <a:pPr lvl="2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dirty="0" smtClean="0">
                <a:latin typeface="Calibri" pitchFamily="34" charset="0"/>
              </a:rPr>
              <a:t>Regulates responses to stimuli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latin typeface="Calibri" pitchFamily="34" charset="0"/>
              </a:rPr>
              <a:t>Adolescents</a:t>
            </a:r>
            <a:r>
              <a:rPr lang="ja-JP" altLang="en-US" dirty="0">
                <a:latin typeface="Calibri" pitchFamily="34" charset="0"/>
              </a:rPr>
              <a:t>’</a:t>
            </a:r>
            <a:r>
              <a:rPr lang="en-US" altLang="ja-JP" dirty="0">
                <a:latin typeface="Calibri" pitchFamily="34" charset="0"/>
              </a:rPr>
              <a:t> choices are based on emotions.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latin typeface="Calibri" pitchFamily="34" charset="0"/>
              </a:rPr>
              <a:t>Result of changes in grey and white matter in amygdala and prefrontal cortex</a:t>
            </a:r>
          </a:p>
          <a:p>
            <a:pPr eaLnBrk="1" hangingPunct="1"/>
            <a:endParaRPr lang="en-US" altLang="en-US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latin typeface="Times New Roman" pitchFamily="18" charset="0"/>
              </a:rPr>
              <a:t>16-</a:t>
            </a:r>
            <a:fld id="{A54D187F-C8FA-4EB6-B3AD-6575086698E3}" type="slidenum">
              <a:rPr lang="en-US" altLang="en-US" sz="1200">
                <a:latin typeface="Times New Roman" pitchFamily="18" charset="0"/>
              </a:rPr>
              <a:pPr eaLnBrk="1" hangingPunct="1"/>
              <a:t>33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513762" cy="1173162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600" smtClean="0"/>
              <a:t>Piaget</a:t>
            </a:r>
            <a:r>
              <a:rPr lang="ja-JP" altLang="en-US" sz="3600" smtClean="0"/>
              <a:t>’</a:t>
            </a:r>
            <a:r>
              <a:rPr lang="en-US" altLang="ja-JP" sz="3600" smtClean="0"/>
              <a:t>s Stage of Formal Operations</a:t>
            </a:r>
            <a:endParaRPr lang="en-US" altLang="en-US" sz="360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30213" y="1600200"/>
            <a:ext cx="8485187" cy="48768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Calibri" pitchFamily="34" charset="0"/>
              </a:rPr>
              <a:t>Formal operations</a:t>
            </a:r>
            <a:r>
              <a:rPr lang="en-US" altLang="en-US" dirty="0" smtClean="0">
                <a:latin typeface="Calibri" pitchFamily="34" charset="0"/>
              </a:rPr>
              <a:t>:</a:t>
            </a:r>
            <a:r>
              <a:rPr lang="en-US" altLang="en-US" b="1" dirty="0" smtClean="0">
                <a:latin typeface="Calibri" pitchFamily="34" charset="0"/>
              </a:rPr>
              <a:t> </a:t>
            </a:r>
            <a:r>
              <a:rPr lang="en-US" altLang="en-US" dirty="0" smtClean="0">
                <a:latin typeface="Calibri" pitchFamily="34" charset="0"/>
              </a:rPr>
              <a:t>Highest level of cognitive development, characterized by ability to think abstractly.</a:t>
            </a:r>
          </a:p>
          <a:p>
            <a:pPr eaLnBrk="1" hangingPunct="1"/>
            <a:r>
              <a:rPr lang="en-US" altLang="en-US" dirty="0" smtClean="0">
                <a:latin typeface="Calibri" pitchFamily="34" charset="0"/>
              </a:rPr>
              <a:t>Capacity for abstract thought</a:t>
            </a:r>
          </a:p>
          <a:p>
            <a:pPr lvl="1" eaLnBrk="1" hangingPunct="1"/>
            <a:r>
              <a:rPr lang="en-US" altLang="en-US" dirty="0" smtClean="0">
                <a:latin typeface="Calibri" pitchFamily="34" charset="0"/>
              </a:rPr>
              <a:t>Use symbols for symbols</a:t>
            </a:r>
          </a:p>
          <a:p>
            <a:pPr lvl="1" eaLnBrk="1" hangingPunct="1"/>
            <a:r>
              <a:rPr lang="en-US" altLang="en-US" dirty="0" smtClean="0">
                <a:latin typeface="Calibri" pitchFamily="34" charset="0"/>
              </a:rPr>
              <a:t>Appreciate hidden messages in metaphors</a:t>
            </a:r>
          </a:p>
          <a:p>
            <a:pPr lvl="1" eaLnBrk="1" hangingPunct="1"/>
            <a:r>
              <a:rPr lang="en-US" altLang="en-US" dirty="0" smtClean="0">
                <a:latin typeface="Calibri" pitchFamily="34" charset="0"/>
              </a:rPr>
              <a:t>Think about what might be, not just what is</a:t>
            </a:r>
          </a:p>
          <a:p>
            <a:pPr lvl="1" eaLnBrk="1" hangingPunct="1"/>
            <a:r>
              <a:rPr lang="en-US" altLang="en-US" dirty="0" smtClean="0">
                <a:latin typeface="Calibri" pitchFamily="34" charset="0"/>
              </a:rPr>
              <a:t>Form and test hypotheses </a:t>
            </a:r>
          </a:p>
          <a:p>
            <a:pPr eaLnBrk="1" hangingPunct="1"/>
            <a:endParaRPr lang="en-US" alt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10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latin typeface="Times New Roman" pitchFamily="18" charset="0"/>
              </a:rPr>
              <a:t>16-</a:t>
            </a:r>
            <a:fld id="{7C8D497E-C1C6-45D6-AD75-B620B5345339}" type="slidenum">
              <a:rPr lang="en-US" altLang="en-US" sz="1200">
                <a:latin typeface="Times New Roman" pitchFamily="18" charset="0"/>
              </a:rPr>
              <a:pPr eaLnBrk="1" hangingPunct="1"/>
              <a:t>34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513762" cy="1173162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600" smtClean="0"/>
              <a:t>Piaget</a:t>
            </a:r>
            <a:r>
              <a:rPr lang="ja-JP" altLang="en-US" sz="3600" smtClean="0"/>
              <a:t>’</a:t>
            </a:r>
            <a:r>
              <a:rPr lang="en-US" altLang="ja-JP" sz="3600" smtClean="0"/>
              <a:t>s Stage of Formal Operations</a:t>
            </a:r>
            <a:endParaRPr lang="en-US" altLang="en-US" sz="360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15925" y="1600200"/>
            <a:ext cx="8499475" cy="48768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b="1" dirty="0" smtClean="0">
                <a:latin typeface="Calibri" pitchFamily="34" charset="0"/>
              </a:rPr>
              <a:t>Hypothetical-deductive reasoning</a:t>
            </a:r>
            <a:r>
              <a:rPr lang="en-US" altLang="en-US" dirty="0" smtClean="0">
                <a:latin typeface="Calibri" pitchFamily="34" charset="0"/>
              </a:rPr>
              <a:t>: Ability, believed by Piaget to accompany the stage of formal operations, to develop, consider, and test hypotheses.</a:t>
            </a:r>
          </a:p>
          <a:p>
            <a:pPr eaLnBrk="1" hangingPunct="1"/>
            <a:r>
              <a:rPr lang="en-US" altLang="en-US" dirty="0" smtClean="0">
                <a:latin typeface="Calibri" pitchFamily="34" charset="0"/>
              </a:rPr>
              <a:t>Factors that bring about shift to formal operations</a:t>
            </a:r>
          </a:p>
          <a:p>
            <a:pPr lvl="1" eaLnBrk="1" hangingPunct="1"/>
            <a:r>
              <a:rPr lang="en-US" altLang="en-US" dirty="0" smtClean="0">
                <a:latin typeface="Calibri" pitchFamily="34" charset="0"/>
              </a:rPr>
              <a:t>Brain maturation</a:t>
            </a:r>
          </a:p>
          <a:p>
            <a:pPr lvl="1" eaLnBrk="1" hangingPunct="1"/>
            <a:r>
              <a:rPr lang="en-US" altLang="en-US" dirty="0" smtClean="0">
                <a:latin typeface="Calibri" pitchFamily="34" charset="0"/>
              </a:rPr>
              <a:t>Expanding environmental opportunities</a:t>
            </a:r>
          </a:p>
          <a:p>
            <a:pPr lvl="1" eaLnBrk="1" hangingPunct="1"/>
            <a:r>
              <a:rPr lang="en-US" altLang="en-US" dirty="0" smtClean="0">
                <a:latin typeface="Calibri" pitchFamily="34" charset="0"/>
              </a:rPr>
              <a:t>Schooling and culture </a:t>
            </a:r>
            <a:endParaRPr lang="en-US" altLang="en-US" dirty="0" smtClean="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/>
            <a:endParaRPr lang="en-US" alt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82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latin typeface="Times New Roman" pitchFamily="18" charset="0"/>
              </a:rPr>
              <a:t>16-</a:t>
            </a:r>
            <a:fld id="{BDACBE36-3710-4153-99E9-E503207ABC40}" type="slidenum">
              <a:rPr lang="en-US" altLang="en-US" sz="1200">
                <a:latin typeface="Times New Roman" pitchFamily="18" charset="0"/>
              </a:rPr>
              <a:pPr eaLnBrk="1" hangingPunct="1"/>
              <a:t>35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269287" cy="1173162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800" smtClean="0"/>
              <a:t>Figure 16.1 - Piagetian Tasks for Measuring Attainment of Formal Operations</a:t>
            </a:r>
          </a:p>
        </p:txBody>
      </p:sp>
      <p:pic>
        <p:nvPicPr>
          <p:cNvPr id="9219" name="Picture 5" descr="pap35430_16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1635125"/>
            <a:ext cx="5006975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09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latin typeface="Times New Roman" pitchFamily="18" charset="0"/>
              </a:rPr>
              <a:t>16-</a:t>
            </a:r>
            <a:fld id="{73756FAD-7BFB-444D-8DE8-6D42E6ED78A5}" type="slidenum">
              <a:rPr lang="en-US" altLang="en-US" sz="1200">
                <a:latin typeface="Times New Roman" pitchFamily="18" charset="0"/>
              </a:rPr>
              <a:pPr eaLnBrk="1" hangingPunct="1"/>
              <a:t>36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513762" cy="1173162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800" smtClean="0"/>
              <a:t>Elkind: Immature Characteristics of Adolescent Thought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15925" y="1600200"/>
            <a:ext cx="8499475" cy="48768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libri" pitchFamily="34" charset="0"/>
              </a:rPr>
              <a:t>Idealism and criticalness – Ultra-conscious of hypocrisy.</a:t>
            </a:r>
          </a:p>
          <a:p>
            <a:pPr eaLnBrk="1" hangingPunct="1"/>
            <a:r>
              <a:rPr lang="en-US" altLang="en-US" dirty="0" smtClean="0">
                <a:latin typeface="Calibri" pitchFamily="34" charset="0"/>
              </a:rPr>
              <a:t>Argumentativeness - Opportunities to try out reasoning abilities.</a:t>
            </a:r>
          </a:p>
          <a:p>
            <a:pPr eaLnBrk="1" hangingPunct="1"/>
            <a:r>
              <a:rPr lang="en-US" altLang="en-US" dirty="0" smtClean="0">
                <a:latin typeface="Calibri" pitchFamily="34" charset="0"/>
              </a:rPr>
              <a:t>Indecisiveness - Struggling with simple decisions.</a:t>
            </a:r>
          </a:p>
          <a:p>
            <a:pPr eaLnBrk="1" hangingPunct="1"/>
            <a:r>
              <a:rPr lang="en-US" altLang="en-US" dirty="0" smtClean="0">
                <a:latin typeface="Calibri" pitchFamily="34" charset="0"/>
              </a:rPr>
              <a:t>Apparent hypocrisy</a:t>
            </a:r>
          </a:p>
          <a:p>
            <a:pPr lvl="1" eaLnBrk="1" hangingPunct="1"/>
            <a:r>
              <a:rPr lang="en-US" altLang="en-US" dirty="0" smtClean="0">
                <a:latin typeface="Calibri" pitchFamily="34" charset="0"/>
              </a:rPr>
              <a:t>Cannot differentiate between expressing an ideal and making sacrifices to live up to it.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dirty="0" smtClean="0">
              <a:latin typeface="Calibri" pitchFamily="34" charset="0"/>
            </a:endParaRPr>
          </a:p>
          <a:p>
            <a:pPr eaLnBrk="1" hangingPunct="1"/>
            <a:endParaRPr lang="en-US" alt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71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latin typeface="Times New Roman" pitchFamily="18" charset="0"/>
              </a:rPr>
              <a:t>16-</a:t>
            </a:r>
            <a:fld id="{2C0E1051-26E4-4089-BA2D-8FD5AFB37331}" type="slidenum">
              <a:rPr lang="en-US" altLang="en-US" sz="1200">
                <a:latin typeface="Times New Roman" pitchFamily="18" charset="0"/>
              </a:rPr>
              <a:pPr eaLnBrk="1" hangingPunct="1"/>
              <a:t>37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513762" cy="1173162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800" smtClean="0"/>
              <a:t>Elkind: Immature Characteristics of Adolescent Thought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15925" y="1600200"/>
            <a:ext cx="8499475" cy="48768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libri" pitchFamily="34" charset="0"/>
              </a:rPr>
              <a:t>Self-consciousness</a:t>
            </a:r>
          </a:p>
          <a:p>
            <a:pPr lvl="1" eaLnBrk="1" hangingPunct="1"/>
            <a:r>
              <a:rPr lang="en-US" altLang="en-US" b="1" dirty="0" smtClean="0">
                <a:latin typeface="Calibri" pitchFamily="34" charset="0"/>
              </a:rPr>
              <a:t>Imaginary audience</a:t>
            </a:r>
            <a:r>
              <a:rPr lang="en-US" altLang="en-US" dirty="0" smtClean="0">
                <a:latin typeface="Calibri" pitchFamily="34" charset="0"/>
              </a:rPr>
              <a:t>: Conceptualized observer who is as concerned with a young person</a:t>
            </a:r>
            <a:r>
              <a:rPr lang="ja-JP" altLang="en-US" dirty="0" smtClean="0">
                <a:latin typeface="Calibri" pitchFamily="34" charset="0"/>
              </a:rPr>
              <a:t>’</a:t>
            </a:r>
            <a:r>
              <a:rPr lang="en-US" altLang="ja-JP" dirty="0" smtClean="0">
                <a:latin typeface="Calibri" pitchFamily="34" charset="0"/>
              </a:rPr>
              <a:t>s thoughts and behavior as he or she is.</a:t>
            </a:r>
          </a:p>
          <a:p>
            <a:pPr eaLnBrk="1" hangingPunct="1"/>
            <a:r>
              <a:rPr lang="en-US" altLang="en-US" dirty="0" smtClean="0">
                <a:latin typeface="Calibri" pitchFamily="34" charset="0"/>
              </a:rPr>
              <a:t>Specialness and invulnerability</a:t>
            </a:r>
          </a:p>
          <a:p>
            <a:pPr lvl="1" eaLnBrk="1" hangingPunct="1"/>
            <a:r>
              <a:rPr lang="en-US" altLang="en-US" b="1" dirty="0" smtClean="0">
                <a:latin typeface="Calibri" pitchFamily="34" charset="0"/>
              </a:rPr>
              <a:t>Personal fable</a:t>
            </a:r>
            <a:r>
              <a:rPr lang="en-US" altLang="en-US" dirty="0" smtClean="0">
                <a:latin typeface="Calibri" pitchFamily="34" charset="0"/>
              </a:rPr>
              <a:t>: Conviction that one is special, unique, not subject to rules that govern rest of the world.</a:t>
            </a:r>
          </a:p>
          <a:p>
            <a:pPr eaLnBrk="1" hangingPunct="1"/>
            <a:endParaRPr lang="en-US" alt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33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latin typeface="Times New Roman" pitchFamily="18" charset="0"/>
              </a:rPr>
              <a:t>15-</a:t>
            </a:r>
            <a:fld id="{2F771E6F-42A4-4B75-AE55-58EB46ADCED2}" type="slidenum">
              <a:rPr lang="en-US" altLang="en-US" sz="1200">
                <a:latin typeface="Times New Roman" pitchFamily="18" charset="0"/>
              </a:rPr>
              <a:pPr eaLnBrk="1" hangingPunct="1"/>
              <a:t>38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497887" cy="1173162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/>
              <a:t>Use and Abuse of Drugs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03225" y="1600200"/>
            <a:ext cx="8512175" cy="48768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smtClean="0">
                <a:latin typeface="Calibri" pitchFamily="34" charset="0"/>
              </a:rPr>
              <a:t>Substance abuse</a:t>
            </a:r>
            <a:r>
              <a:rPr lang="en-US" altLang="en-US" smtClean="0">
                <a:latin typeface="Calibri" pitchFamily="34" charset="0"/>
              </a:rPr>
              <a:t>: Repeated, harmful use of a substance.</a:t>
            </a:r>
          </a:p>
          <a:p>
            <a:pPr lvl="1" eaLnBrk="1" hangingPunct="1"/>
            <a:r>
              <a:rPr lang="en-US" altLang="en-US" smtClean="0">
                <a:latin typeface="Calibri" pitchFamily="34" charset="0"/>
              </a:rPr>
              <a:t>Alcohol</a:t>
            </a:r>
          </a:p>
          <a:p>
            <a:pPr lvl="1" eaLnBrk="1" hangingPunct="1"/>
            <a:r>
              <a:rPr lang="en-US" altLang="en-US" smtClean="0">
                <a:latin typeface="Calibri" pitchFamily="34" charset="0"/>
              </a:rPr>
              <a:t>Other drugs</a:t>
            </a:r>
          </a:p>
          <a:p>
            <a:pPr eaLnBrk="1" hangingPunct="1"/>
            <a:r>
              <a:rPr lang="en-US" altLang="en-US" b="1" smtClean="0">
                <a:latin typeface="Calibri" pitchFamily="34" charset="0"/>
              </a:rPr>
              <a:t>Substance</a:t>
            </a:r>
            <a:r>
              <a:rPr lang="en-US" altLang="en-US" smtClean="0">
                <a:latin typeface="Calibri" pitchFamily="34" charset="0"/>
              </a:rPr>
              <a:t> </a:t>
            </a:r>
            <a:r>
              <a:rPr lang="en-US" altLang="en-US" b="1" smtClean="0">
                <a:latin typeface="Calibri" pitchFamily="34" charset="0"/>
              </a:rPr>
              <a:t>dependence</a:t>
            </a:r>
            <a:r>
              <a:rPr lang="en-US" altLang="en-US" smtClean="0">
                <a:latin typeface="Calibri" pitchFamily="34" charset="0"/>
              </a:rPr>
              <a:t>: Addiction to a harmful substance.</a:t>
            </a:r>
          </a:p>
          <a:p>
            <a:pPr lvl="1" eaLnBrk="1" hangingPunct="1"/>
            <a:r>
              <a:rPr lang="en-US" altLang="en-US" smtClean="0">
                <a:latin typeface="Calibri" pitchFamily="34" charset="0"/>
              </a:rPr>
              <a:t>Physical</a:t>
            </a:r>
          </a:p>
          <a:p>
            <a:pPr lvl="1" eaLnBrk="1" hangingPunct="1"/>
            <a:r>
              <a:rPr lang="en-US" altLang="en-US" smtClean="0">
                <a:latin typeface="Calibri" pitchFamily="34" charset="0"/>
              </a:rPr>
              <a:t>Psychological</a:t>
            </a:r>
          </a:p>
          <a:p>
            <a:pPr eaLnBrk="1" hangingPunct="1"/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latin typeface="Times New Roman" pitchFamily="18" charset="0"/>
              </a:rPr>
              <a:t>15-</a:t>
            </a:r>
            <a:fld id="{BFD8811B-10BE-4FD6-A5F7-F751B0AC6A6A}" type="slidenum">
              <a:rPr lang="en-US" altLang="en-US" sz="1200">
                <a:latin typeface="Times New Roman" pitchFamily="18" charset="0"/>
              </a:rPr>
              <a:pPr eaLnBrk="1" hangingPunct="1"/>
              <a:t>39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497887" cy="1173162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ea typeface="+mj-ea"/>
              </a:rPr>
              <a:t>Table 15.4 - Risk Factors for Teenage Drug Abuse</a:t>
            </a:r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1295400" y="6119813"/>
            <a:ext cx="7010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000"/>
              <a:t>Sources: Hawkins, Catalano, &amp; Miller, 1992; Johnson, Hoff mann, &amp; Gerstein, 1996; Masse &amp; Tremblay, 1997; Wong et al., 2006.</a:t>
            </a:r>
          </a:p>
        </p:txBody>
      </p:sp>
      <p:pic>
        <p:nvPicPr>
          <p:cNvPr id="3072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562100"/>
            <a:ext cx="6767512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latin typeface="Times New Roman" pitchFamily="18" charset="0"/>
              </a:rPr>
              <a:t>15-</a:t>
            </a:r>
            <a:fld id="{44982B84-1732-463F-8E2A-8A19111C453F}" type="slidenum">
              <a:rPr lang="en-US" altLang="en-US" sz="1200">
                <a:latin typeface="Times New Roman" pitchFamily="18" charset="0"/>
              </a:rPr>
              <a:pPr eaLnBrk="1" hangingPunct="1"/>
              <a:t>4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497887" cy="11731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Adolescence: Opportunities and Risks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38200" y="2057400"/>
            <a:ext cx="3810000" cy="4267200"/>
            <a:chOff x="838237" y="2057824"/>
            <a:chExt cx="3809714" cy="4266292"/>
          </a:xfrm>
        </p:grpSpPr>
        <p:sp>
          <p:nvSpPr>
            <p:cNvPr id="6" name="Freeform 5"/>
            <p:cNvSpPr/>
            <p:nvPr/>
          </p:nvSpPr>
          <p:spPr>
            <a:xfrm>
              <a:off x="838237" y="2057824"/>
              <a:ext cx="3809714" cy="863416"/>
            </a:xfrm>
            <a:custGeom>
              <a:avLst/>
              <a:gdLst>
                <a:gd name="connsiteX0" fmla="*/ 0 w 3631927"/>
                <a:gd name="connsiteY0" fmla="*/ 0 h 864000"/>
                <a:gd name="connsiteX1" fmla="*/ 3631927 w 3631927"/>
                <a:gd name="connsiteY1" fmla="*/ 0 h 864000"/>
                <a:gd name="connsiteX2" fmla="*/ 3631927 w 3631927"/>
                <a:gd name="connsiteY2" fmla="*/ 864000 h 864000"/>
                <a:gd name="connsiteX3" fmla="*/ 0 w 3631927"/>
                <a:gd name="connsiteY3" fmla="*/ 864000 h 864000"/>
                <a:gd name="connsiteX4" fmla="*/ 0 w 3631927"/>
                <a:gd name="connsiteY4" fmla="*/ 0 h 8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1927" h="864000">
                  <a:moveTo>
                    <a:pt x="0" y="0"/>
                  </a:moveTo>
                  <a:lnTo>
                    <a:pt x="3631927" y="0"/>
                  </a:lnTo>
                  <a:lnTo>
                    <a:pt x="3631927" y="864000"/>
                  </a:lnTo>
                  <a:lnTo>
                    <a:pt x="0" y="864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13360" tIns="121920" rIns="213360" bIns="121920" spcCol="1270" anchor="ctr"/>
            <a:lstStyle/>
            <a:p>
              <a:pPr algn="ctr" defTabSz="1333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000" dirty="0"/>
                <a:t>Opportunities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838237" y="2921240"/>
              <a:ext cx="3809714" cy="3402876"/>
            </a:xfrm>
            <a:custGeom>
              <a:avLst/>
              <a:gdLst>
                <a:gd name="connsiteX0" fmla="*/ 0 w 3631927"/>
                <a:gd name="connsiteY0" fmla="*/ 0 h 3129300"/>
                <a:gd name="connsiteX1" fmla="*/ 3631927 w 3631927"/>
                <a:gd name="connsiteY1" fmla="*/ 0 h 3129300"/>
                <a:gd name="connsiteX2" fmla="*/ 3631927 w 3631927"/>
                <a:gd name="connsiteY2" fmla="*/ 3129300 h 3129300"/>
                <a:gd name="connsiteX3" fmla="*/ 0 w 3631927"/>
                <a:gd name="connsiteY3" fmla="*/ 3129300 h 3129300"/>
                <a:gd name="connsiteX4" fmla="*/ 0 w 3631927"/>
                <a:gd name="connsiteY4" fmla="*/ 0 h 312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1927" h="3129300">
                  <a:moveTo>
                    <a:pt x="0" y="0"/>
                  </a:moveTo>
                  <a:lnTo>
                    <a:pt x="3631927" y="0"/>
                  </a:lnTo>
                  <a:lnTo>
                    <a:pt x="3631927" y="3129300"/>
                  </a:lnTo>
                  <a:lnTo>
                    <a:pt x="0" y="31293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60020" tIns="160020" rIns="213360" bIns="240030" spcCol="1270"/>
            <a:lstStyle/>
            <a:p>
              <a:pPr marL="285750" lvl="1" indent="-285750" defTabSz="13335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3000" dirty="0"/>
                <a:t>Physical growth</a:t>
              </a:r>
            </a:p>
            <a:p>
              <a:pPr marL="285750" lvl="1" indent="-285750" defTabSz="13335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3000" dirty="0"/>
                <a:t>Cognitive and social competence</a:t>
              </a:r>
            </a:p>
            <a:p>
              <a:pPr marL="285750" lvl="1" indent="-285750" defTabSz="13335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3000" dirty="0"/>
                <a:t>Autonomy and self-esteem</a:t>
              </a:r>
            </a:p>
            <a:p>
              <a:pPr marL="285750" lvl="1" indent="-285750" defTabSz="13335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3000" dirty="0"/>
                <a:t>Intimacy 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978399" y="2057400"/>
            <a:ext cx="3784600" cy="4191000"/>
            <a:chOff x="4978634" y="2057824"/>
            <a:chExt cx="3784316" cy="4190108"/>
          </a:xfrm>
        </p:grpSpPr>
        <p:sp>
          <p:nvSpPr>
            <p:cNvPr id="8" name="Freeform 7"/>
            <p:cNvSpPr/>
            <p:nvPr/>
          </p:nvSpPr>
          <p:spPr>
            <a:xfrm>
              <a:off x="4978634" y="2057824"/>
              <a:ext cx="3784316" cy="863416"/>
            </a:xfrm>
            <a:custGeom>
              <a:avLst/>
              <a:gdLst>
                <a:gd name="connsiteX0" fmla="*/ 0 w 3631927"/>
                <a:gd name="connsiteY0" fmla="*/ 0 h 864000"/>
                <a:gd name="connsiteX1" fmla="*/ 3631927 w 3631927"/>
                <a:gd name="connsiteY1" fmla="*/ 0 h 864000"/>
                <a:gd name="connsiteX2" fmla="*/ 3631927 w 3631927"/>
                <a:gd name="connsiteY2" fmla="*/ 864000 h 864000"/>
                <a:gd name="connsiteX3" fmla="*/ 0 w 3631927"/>
                <a:gd name="connsiteY3" fmla="*/ 864000 h 864000"/>
                <a:gd name="connsiteX4" fmla="*/ 0 w 3631927"/>
                <a:gd name="connsiteY4" fmla="*/ 0 h 8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1927" h="864000">
                  <a:moveTo>
                    <a:pt x="0" y="0"/>
                  </a:moveTo>
                  <a:lnTo>
                    <a:pt x="3631927" y="0"/>
                  </a:lnTo>
                  <a:lnTo>
                    <a:pt x="3631927" y="864000"/>
                  </a:lnTo>
                  <a:lnTo>
                    <a:pt x="0" y="864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13360" tIns="121920" rIns="213360" bIns="121920" spcCol="1270" anchor="ctr"/>
            <a:lstStyle/>
            <a:p>
              <a:pPr algn="ctr" defTabSz="1333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000" dirty="0"/>
                <a:t>Risks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4978634" y="2921240"/>
              <a:ext cx="3784316" cy="3326692"/>
            </a:xfrm>
            <a:custGeom>
              <a:avLst/>
              <a:gdLst>
                <a:gd name="connsiteX0" fmla="*/ 0 w 3631927"/>
                <a:gd name="connsiteY0" fmla="*/ 0 h 3129300"/>
                <a:gd name="connsiteX1" fmla="*/ 3631927 w 3631927"/>
                <a:gd name="connsiteY1" fmla="*/ 0 h 3129300"/>
                <a:gd name="connsiteX2" fmla="*/ 3631927 w 3631927"/>
                <a:gd name="connsiteY2" fmla="*/ 3129300 h 3129300"/>
                <a:gd name="connsiteX3" fmla="*/ 0 w 3631927"/>
                <a:gd name="connsiteY3" fmla="*/ 3129300 h 3129300"/>
                <a:gd name="connsiteX4" fmla="*/ 0 w 3631927"/>
                <a:gd name="connsiteY4" fmla="*/ 0 h 312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1927" h="3129300">
                  <a:moveTo>
                    <a:pt x="0" y="0"/>
                  </a:moveTo>
                  <a:lnTo>
                    <a:pt x="3631927" y="0"/>
                  </a:lnTo>
                  <a:lnTo>
                    <a:pt x="3631927" y="3129300"/>
                  </a:lnTo>
                  <a:lnTo>
                    <a:pt x="0" y="31293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28016" tIns="128016" rIns="170688" bIns="192024"/>
            <a:lstStyle/>
            <a:p>
              <a:pPr marL="285750" lvl="1" indent="-285750" defTabSz="12446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en-US" sz="2800" dirty="0">
                  <a:solidFill>
                    <a:srgbClr val="000000"/>
                  </a:solidFill>
                </a:rPr>
                <a:t>High death rates from:</a:t>
              </a:r>
            </a:p>
            <a:p>
              <a:pPr marL="457200" lvl="2" indent="-228600" defTabSz="12446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en-US" sz="2400" dirty="0">
                  <a:solidFill>
                    <a:srgbClr val="000000"/>
                  </a:solidFill>
                </a:rPr>
                <a:t>Accidents</a:t>
              </a:r>
            </a:p>
            <a:p>
              <a:pPr marL="457200" lvl="2" indent="-228600" defTabSz="12446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en-US" sz="2400" dirty="0">
                  <a:solidFill>
                    <a:srgbClr val="000000"/>
                  </a:solidFill>
                </a:rPr>
                <a:t>Homicide</a:t>
              </a:r>
            </a:p>
            <a:p>
              <a:pPr marL="457200" lvl="2" indent="-228600" defTabSz="12446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en-US" sz="2400" dirty="0">
                  <a:solidFill>
                    <a:srgbClr val="000000"/>
                  </a:solidFill>
                </a:rPr>
                <a:t>Suicide</a:t>
              </a:r>
            </a:p>
            <a:p>
              <a:pPr marL="285750" lvl="1" indent="-285750" defTabSz="12446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en-US" sz="2800" dirty="0">
                  <a:solidFill>
                    <a:srgbClr val="000000"/>
                  </a:solidFill>
                </a:rPr>
                <a:t>Tendency to engage in risky behaviors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latin typeface="Times New Roman" pitchFamily="18" charset="0"/>
              </a:rPr>
              <a:t>15-</a:t>
            </a:r>
            <a:fld id="{FAAFCFB4-88FF-40D1-A39B-A4490C1F1017}" type="slidenum">
              <a:rPr lang="en-US" altLang="en-US" sz="1200">
                <a:latin typeface="Times New Roman" pitchFamily="18" charset="0"/>
              </a:rPr>
              <a:pPr eaLnBrk="1" hangingPunct="1"/>
              <a:t>40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497887" cy="1173162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/>
              <a:t>Alcohol Abuse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03225" y="1600200"/>
            <a:ext cx="8512175" cy="48768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Calibri" pitchFamily="34" charset="0"/>
              </a:rPr>
              <a:t>Alcohol - Potent, mind-altering drug with effects that are: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Calibri" pitchFamily="34" charset="0"/>
              </a:rPr>
              <a:t>Physical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Calibri" pitchFamily="34" charset="0"/>
              </a:rPr>
              <a:t>Emotional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Calibri" pitchFamily="34" charset="0"/>
              </a:rPr>
              <a:t>Social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>
                <a:latin typeface="Calibri" pitchFamily="34" charset="0"/>
              </a:rPr>
              <a:t>Binge drinking</a:t>
            </a:r>
            <a:r>
              <a:rPr lang="en-US" altLang="en-US" smtClean="0">
                <a:latin typeface="Calibri" pitchFamily="34" charset="0"/>
              </a:rPr>
              <a:t>: Consuming five or more drinks on one occasion.</a:t>
            </a:r>
          </a:p>
          <a:p>
            <a:pPr eaLnBrk="1" hangingPunct="1"/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latin typeface="Times New Roman" pitchFamily="18" charset="0"/>
              </a:rPr>
              <a:t>15-</a:t>
            </a:r>
            <a:fld id="{1BAF0F4B-1BD1-4C09-8D99-86D1971972CB}" type="slidenum">
              <a:rPr lang="en-US" altLang="en-US" sz="1200">
                <a:latin typeface="Times New Roman" pitchFamily="18" charset="0"/>
              </a:rPr>
              <a:pPr eaLnBrk="1" hangingPunct="1"/>
              <a:t>41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497887" cy="1173162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/>
              <a:t>Marijuana Abuse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03225" y="1600200"/>
            <a:ext cx="8512175" cy="48768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Calibri" pitchFamily="34" charset="0"/>
              </a:rPr>
              <a:t>Marijuana - Most widely used illicit drug in the United States.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Calibri" pitchFamily="34" charset="0"/>
              </a:rPr>
              <a:t>Has been associated with behaviors that meet the criteria for substance dependence: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>
                <a:latin typeface="Calibri" pitchFamily="34" charset="0"/>
              </a:rPr>
              <a:t>Tolerance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>
                <a:latin typeface="Calibri" pitchFamily="34" charset="0"/>
              </a:rPr>
              <a:t>Withdrawal symptoms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>
                <a:latin typeface="Calibri" pitchFamily="34" charset="0"/>
              </a:rPr>
              <a:t>Using a drug even in the presence of adverse effects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>
                <a:latin typeface="Calibri" pitchFamily="34" charset="0"/>
              </a:rPr>
              <a:t>Giving up social, occupational, or recreational activities because of substance use</a:t>
            </a:r>
          </a:p>
          <a:p>
            <a:pPr eaLnBrk="1" hangingPunct="1"/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latin typeface="Times New Roman" pitchFamily="18" charset="0"/>
              </a:rPr>
              <a:t>15-</a:t>
            </a:r>
            <a:fld id="{2D7262CC-81C4-4424-B05E-8DA017177F22}" type="slidenum">
              <a:rPr lang="en-US" altLang="en-US" sz="1200">
                <a:latin typeface="Times New Roman" pitchFamily="18" charset="0"/>
              </a:rPr>
              <a:pPr eaLnBrk="1" hangingPunct="1"/>
              <a:t>42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497887" cy="1173162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/>
              <a:t>Tobacco Abuse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3225" y="1600200"/>
            <a:ext cx="8512175" cy="48768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Calibri" pitchFamily="34" charset="0"/>
              </a:rPr>
              <a:t>Tobacco - Use has declined by one-third to one-half since mid-1990s.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Calibri" pitchFamily="34" charset="0"/>
              </a:rPr>
              <a:t>Less widespread problem in the United States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Calibri" pitchFamily="34" charset="0"/>
              </a:rPr>
              <a:t>Nicotine replacement therapy in concert with behavioral skills training can be effective.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mtClean="0">
              <a:latin typeface="Calibri" pitchFamily="34" charset="0"/>
            </a:endParaRPr>
          </a:p>
          <a:p>
            <a:pPr eaLnBrk="1" hangingPunct="1"/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latin typeface="Times New Roman" pitchFamily="18" charset="0"/>
              </a:rPr>
              <a:t>15-</a:t>
            </a:r>
            <a:fld id="{75DCD77F-646E-4AA9-BE4C-D4F7B5A3E352}" type="slidenum">
              <a:rPr lang="en-US" altLang="en-US" sz="1200">
                <a:latin typeface="Times New Roman" pitchFamily="18" charset="0"/>
              </a:rPr>
              <a:pPr eaLnBrk="1" hangingPunct="1"/>
              <a:t>43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497887" cy="1173162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/>
              <a:t>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25" y="1600200"/>
            <a:ext cx="8512175" cy="4876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defRPr/>
            </a:pPr>
            <a:r>
              <a:rPr lang="en-US" dirty="0">
                <a:latin typeface="+mn-lt"/>
                <a:ea typeface="+mn-ea"/>
              </a:rPr>
              <a:t>Prevalence increases during </a:t>
            </a:r>
            <a:r>
              <a:rPr lang="en-US" dirty="0" smtClean="0">
                <a:latin typeface="+mn-lt"/>
                <a:ea typeface="+mn-ea"/>
              </a:rPr>
              <a:t>adolescence.</a:t>
            </a:r>
            <a:endParaRPr lang="en-US" dirty="0">
              <a:latin typeface="+mn-lt"/>
              <a:ea typeface="+mn-ea"/>
            </a:endParaRPr>
          </a:p>
          <a:p>
            <a:pPr eaLnBrk="1" fontAlgn="auto" hangingPunct="1">
              <a:defRPr/>
            </a:pPr>
            <a:r>
              <a:rPr lang="en-US" dirty="0">
                <a:latin typeface="+mn-lt"/>
                <a:ea typeface="+mn-ea"/>
              </a:rPr>
              <a:t>Risk factors</a:t>
            </a:r>
          </a:p>
          <a:p>
            <a:pPr lvl="1" eaLnBrk="1" fontAlgn="auto" hangingPunct="1">
              <a:defRPr/>
            </a:pPr>
            <a:r>
              <a:rPr lang="en-US" dirty="0">
                <a:latin typeface="+mn-lt"/>
                <a:ea typeface="+mn-ea"/>
              </a:rPr>
              <a:t>Female gender</a:t>
            </a:r>
          </a:p>
          <a:p>
            <a:pPr lvl="1" eaLnBrk="1" fontAlgn="auto" hangingPunct="1">
              <a:defRPr/>
            </a:pPr>
            <a:r>
              <a:rPr lang="en-US" dirty="0">
                <a:latin typeface="+mn-lt"/>
                <a:ea typeface="+mn-ea"/>
              </a:rPr>
              <a:t>Anxiety and fear of social contact</a:t>
            </a:r>
          </a:p>
          <a:p>
            <a:pPr lvl="1" eaLnBrk="1" fontAlgn="auto" hangingPunct="1">
              <a:defRPr/>
            </a:pPr>
            <a:r>
              <a:rPr lang="en-US" dirty="0">
                <a:latin typeface="+mn-lt"/>
                <a:ea typeface="+mn-ea"/>
              </a:rPr>
              <a:t>Stressful life events </a:t>
            </a:r>
            <a:r>
              <a:rPr lang="en-US" dirty="0" smtClean="0">
                <a:latin typeface="+mn-lt"/>
                <a:ea typeface="+mn-ea"/>
              </a:rPr>
              <a:t>or </a:t>
            </a:r>
            <a:r>
              <a:rPr lang="en-US" dirty="0">
                <a:latin typeface="+mn-lt"/>
                <a:ea typeface="+mn-ea"/>
              </a:rPr>
              <a:t>chronic illnesses</a:t>
            </a:r>
          </a:p>
          <a:p>
            <a:pPr lvl="1" eaLnBrk="1" fontAlgn="auto" hangingPunct="1">
              <a:defRPr/>
            </a:pPr>
            <a:r>
              <a:rPr lang="en-US" dirty="0" smtClean="0">
                <a:latin typeface="+mn-lt"/>
                <a:ea typeface="+mn-ea"/>
              </a:rPr>
              <a:t>Parent-child </a:t>
            </a:r>
            <a:r>
              <a:rPr lang="en-US" dirty="0">
                <a:latin typeface="+mn-lt"/>
                <a:ea typeface="+mn-ea"/>
              </a:rPr>
              <a:t>conflict, abuse or neglect</a:t>
            </a:r>
          </a:p>
          <a:p>
            <a:pPr lvl="1" eaLnBrk="1" fontAlgn="auto" hangingPunct="1">
              <a:defRPr/>
            </a:pPr>
            <a:r>
              <a:rPr lang="en-US" dirty="0">
                <a:latin typeface="+mn-lt"/>
                <a:ea typeface="+mn-ea"/>
              </a:rPr>
              <a:t>Alcohol, drug </a:t>
            </a:r>
            <a:r>
              <a:rPr lang="en-US" dirty="0" smtClean="0">
                <a:latin typeface="+mn-lt"/>
                <a:ea typeface="+mn-ea"/>
              </a:rPr>
              <a:t>use, </a:t>
            </a:r>
            <a:r>
              <a:rPr lang="en-US" dirty="0">
                <a:latin typeface="+mn-lt"/>
                <a:ea typeface="+mn-ea"/>
              </a:rPr>
              <a:t>and sexual activity</a:t>
            </a:r>
          </a:p>
          <a:p>
            <a:pPr lvl="1" eaLnBrk="1" fontAlgn="auto" hangingPunct="1">
              <a:defRPr/>
            </a:pPr>
            <a:r>
              <a:rPr lang="en-US" dirty="0">
                <a:latin typeface="+mn-lt"/>
                <a:ea typeface="+mn-ea"/>
              </a:rPr>
              <a:t>Parent with a history of depression</a:t>
            </a:r>
          </a:p>
          <a:p>
            <a:pPr eaLnBrk="1" fontAlgn="auto" hangingPunct="1">
              <a:defRPr/>
            </a:pPr>
            <a:endParaRPr lang="en-US" dirty="0">
              <a:latin typeface="+mn-lt"/>
              <a:ea typeface="+mn-ea"/>
            </a:endParaRPr>
          </a:p>
          <a:p>
            <a:pPr eaLnBrk="1" fontAlgn="auto" hangingPunct="1">
              <a:defRPr/>
            </a:pPr>
            <a:endParaRPr lang="en-US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latin typeface="Times New Roman" pitchFamily="18" charset="0"/>
              </a:rPr>
              <a:t>15-</a:t>
            </a:r>
            <a:fld id="{862FA37B-C175-4989-A318-87954F365D65}" type="slidenum">
              <a:rPr lang="en-US" altLang="en-US" sz="1200">
                <a:latin typeface="Times New Roman" pitchFamily="18" charset="0"/>
              </a:rPr>
              <a:pPr eaLnBrk="1" hangingPunct="1"/>
              <a:t>44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497887" cy="1173162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/>
              <a:t>Depression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25" y="1600200"/>
            <a:ext cx="8512175" cy="4876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defRPr/>
            </a:pPr>
            <a:r>
              <a:rPr lang="en-US" dirty="0">
                <a:latin typeface="+mn-lt"/>
                <a:ea typeface="+mn-ea"/>
              </a:rPr>
              <a:t>Hospitalization required in case </a:t>
            </a:r>
            <a:r>
              <a:rPr lang="en-US" dirty="0" smtClean="0">
                <a:latin typeface="+mn-lt"/>
                <a:ea typeface="+mn-ea"/>
              </a:rPr>
              <a:t>of:</a:t>
            </a:r>
            <a:endParaRPr lang="en-US" dirty="0">
              <a:latin typeface="+mn-lt"/>
              <a:ea typeface="+mn-ea"/>
            </a:endParaRPr>
          </a:p>
          <a:p>
            <a:pPr lvl="1" eaLnBrk="1" fontAlgn="auto" hangingPunct="1">
              <a:defRPr/>
            </a:pPr>
            <a:r>
              <a:rPr lang="en-US" dirty="0" smtClean="0">
                <a:latin typeface="+mn-lt"/>
                <a:ea typeface="+mn-ea"/>
              </a:rPr>
              <a:t>Nonresponsive </a:t>
            </a:r>
            <a:r>
              <a:rPr lang="en-US" dirty="0">
                <a:latin typeface="+mn-lt"/>
                <a:ea typeface="+mn-ea"/>
              </a:rPr>
              <a:t>outpatient treatment</a:t>
            </a:r>
          </a:p>
          <a:p>
            <a:pPr lvl="1" eaLnBrk="1" fontAlgn="auto" hangingPunct="1">
              <a:defRPr/>
            </a:pPr>
            <a:r>
              <a:rPr lang="en-US" dirty="0">
                <a:latin typeface="+mn-lt"/>
                <a:ea typeface="+mn-ea"/>
              </a:rPr>
              <a:t>Substance dependence</a:t>
            </a:r>
          </a:p>
          <a:p>
            <a:pPr lvl="1" eaLnBrk="1" fontAlgn="auto" hangingPunct="1">
              <a:defRPr/>
            </a:pPr>
            <a:r>
              <a:rPr lang="en-US" dirty="0">
                <a:latin typeface="+mn-lt"/>
                <a:ea typeface="+mn-ea"/>
              </a:rPr>
              <a:t>Psychosis</a:t>
            </a:r>
          </a:p>
          <a:p>
            <a:pPr lvl="1" eaLnBrk="1" fontAlgn="auto" hangingPunct="1">
              <a:defRPr/>
            </a:pPr>
            <a:r>
              <a:rPr lang="en-US" dirty="0">
                <a:latin typeface="+mn-lt"/>
                <a:ea typeface="+mn-ea"/>
              </a:rPr>
              <a:t>Suicidal tendency</a:t>
            </a:r>
          </a:p>
          <a:p>
            <a:pPr eaLnBrk="1" fontAlgn="auto" hangingPunct="1">
              <a:defRPr/>
            </a:pPr>
            <a:r>
              <a:rPr lang="en-US" dirty="0">
                <a:latin typeface="+mn-lt"/>
                <a:ea typeface="+mn-ea"/>
              </a:rPr>
              <a:t>Other </a:t>
            </a:r>
            <a:r>
              <a:rPr lang="en-US" dirty="0" smtClean="0">
                <a:latin typeface="+mn-lt"/>
                <a:ea typeface="+mn-ea"/>
              </a:rPr>
              <a:t>treatments:</a:t>
            </a:r>
            <a:endParaRPr lang="en-US" dirty="0">
              <a:latin typeface="+mn-lt"/>
              <a:ea typeface="+mn-ea"/>
            </a:endParaRPr>
          </a:p>
          <a:p>
            <a:pPr lvl="1" eaLnBrk="1" fontAlgn="auto" hangingPunct="1">
              <a:defRPr/>
            </a:pPr>
            <a:r>
              <a:rPr lang="en-US" dirty="0">
                <a:latin typeface="+mn-lt"/>
                <a:ea typeface="+mn-ea"/>
              </a:rPr>
              <a:t>Selective serotonin reuptake inhibitors</a:t>
            </a:r>
          </a:p>
          <a:p>
            <a:pPr lvl="1" eaLnBrk="1" fontAlgn="auto" hangingPunct="1">
              <a:defRPr/>
            </a:pPr>
            <a:r>
              <a:rPr lang="en-US" dirty="0" smtClean="0">
                <a:latin typeface="+mn-lt"/>
                <a:ea typeface="+mn-ea"/>
              </a:rPr>
              <a:t>Psychotherapy</a:t>
            </a:r>
            <a:endParaRPr lang="en-US" sz="3600" dirty="0">
              <a:latin typeface="+mn-lt"/>
              <a:ea typeface="+mn-ea"/>
            </a:endParaRPr>
          </a:p>
          <a:p>
            <a:pPr eaLnBrk="1" fontAlgn="auto" hangingPunct="1">
              <a:defRPr/>
            </a:pPr>
            <a:endParaRPr lang="en-US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latin typeface="Times New Roman" pitchFamily="18" charset="0"/>
              </a:rPr>
              <a:t>15-</a:t>
            </a:r>
            <a:fld id="{515BF1A4-3730-4601-B4CA-85018A9DFF3C}" type="slidenum">
              <a:rPr lang="en-US" altLang="en-US" sz="1200">
                <a:latin typeface="Times New Roman" pitchFamily="18" charset="0"/>
              </a:rPr>
              <a:pPr eaLnBrk="1" hangingPunct="1"/>
              <a:t>45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497887" cy="1173162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/>
              <a:t>Death in Adolescence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25" y="1600200"/>
            <a:ext cx="8512175" cy="4876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defRPr/>
            </a:pPr>
            <a:r>
              <a:rPr lang="en-US" dirty="0">
                <a:latin typeface="+mn-lt"/>
                <a:ea typeface="+mn-ea"/>
                <a:cs typeface="Times New Roman" pitchFamily="18" charset="0"/>
              </a:rPr>
              <a:t>From injuries</a:t>
            </a:r>
          </a:p>
          <a:p>
            <a:pPr eaLnBrk="1" fontAlgn="auto" hangingPunct="1">
              <a:defRPr/>
            </a:pPr>
            <a:r>
              <a:rPr lang="en-US" dirty="0">
                <a:latin typeface="+mn-lt"/>
                <a:ea typeface="+mn-ea"/>
                <a:cs typeface="Times New Roman" pitchFamily="18" charset="0"/>
              </a:rPr>
              <a:t>Motor vehicle collisions</a:t>
            </a:r>
          </a:p>
          <a:p>
            <a:pPr eaLnBrk="1" fontAlgn="auto" hangingPunct="1">
              <a:defRPr/>
            </a:pPr>
            <a:r>
              <a:rPr lang="en-US" dirty="0">
                <a:latin typeface="+mn-lt"/>
                <a:ea typeface="+mn-ea"/>
                <a:cs typeface="Times New Roman" pitchFamily="18" charset="0"/>
              </a:rPr>
              <a:t>Firearm-related deaths</a:t>
            </a:r>
          </a:p>
          <a:p>
            <a:pPr eaLnBrk="1" fontAlgn="auto" hangingPunct="1">
              <a:defRPr/>
            </a:pPr>
            <a:r>
              <a:rPr lang="en-US" dirty="0">
                <a:latin typeface="+mn-lt"/>
                <a:ea typeface="+mn-ea"/>
              </a:rPr>
              <a:t>Ease of obtaining a gun</a:t>
            </a:r>
          </a:p>
          <a:p>
            <a:pPr eaLnBrk="1" fontAlgn="auto" hangingPunct="1">
              <a:defRPr/>
            </a:pPr>
            <a:r>
              <a:rPr lang="en-US" dirty="0">
                <a:latin typeface="+mn-lt"/>
                <a:ea typeface="+mn-ea"/>
              </a:rPr>
              <a:t>Suicide</a:t>
            </a:r>
          </a:p>
          <a:p>
            <a:pPr lvl="1" eaLnBrk="1" fontAlgn="auto" hangingPunct="1">
              <a:defRPr/>
            </a:pPr>
            <a:r>
              <a:rPr lang="en-US" dirty="0">
                <a:latin typeface="+mn-lt"/>
                <a:ea typeface="+mn-ea"/>
              </a:rPr>
              <a:t>Emotional illness</a:t>
            </a:r>
          </a:p>
          <a:p>
            <a:pPr lvl="1" eaLnBrk="1" fontAlgn="auto" hangingPunct="1">
              <a:defRPr/>
            </a:pPr>
            <a:r>
              <a:rPr lang="en-US" dirty="0">
                <a:latin typeface="+mn-lt"/>
                <a:ea typeface="+mn-ea"/>
              </a:rPr>
              <a:t>Individuals who attempt </a:t>
            </a:r>
            <a:r>
              <a:rPr lang="en-US" dirty="0" smtClean="0">
                <a:latin typeface="+mn-lt"/>
                <a:ea typeface="+mn-ea"/>
              </a:rPr>
              <a:t>or </a:t>
            </a:r>
            <a:r>
              <a:rPr lang="en-US" dirty="0">
                <a:latin typeface="+mn-lt"/>
                <a:ea typeface="+mn-ea"/>
              </a:rPr>
              <a:t>commit suicide </a:t>
            </a:r>
            <a:r>
              <a:rPr lang="en-US" dirty="0" smtClean="0">
                <a:latin typeface="+mn-lt"/>
                <a:ea typeface="+mn-ea"/>
              </a:rPr>
              <a:t>are </a:t>
            </a:r>
            <a:r>
              <a:rPr lang="en-US" dirty="0">
                <a:latin typeface="+mn-lt"/>
                <a:ea typeface="+mn-ea"/>
              </a:rPr>
              <a:t>likely to be either perpetrators or victims of </a:t>
            </a:r>
            <a:r>
              <a:rPr lang="en-US" dirty="0" smtClean="0">
                <a:latin typeface="+mn-lt"/>
                <a:ea typeface="+mn-ea"/>
              </a:rPr>
              <a:t>violence.</a:t>
            </a:r>
            <a:endParaRPr lang="en-US" dirty="0">
              <a:latin typeface="+mn-lt"/>
              <a:ea typeface="+mn-ea"/>
            </a:endParaRPr>
          </a:p>
          <a:p>
            <a:pPr eaLnBrk="1" fontAlgn="auto" hangingPunct="1">
              <a:defRPr/>
            </a:pPr>
            <a:endParaRPr lang="en-US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latin typeface="Times New Roman" pitchFamily="18" charset="0"/>
              </a:rPr>
              <a:t>15-</a:t>
            </a:r>
            <a:fld id="{37DA343E-A3C7-42ED-ACF6-2A29AE3DA4FB}" type="slidenum">
              <a:rPr lang="en-US" altLang="en-US" sz="1200">
                <a:latin typeface="Times New Roman" pitchFamily="18" charset="0"/>
              </a:rPr>
              <a:pPr eaLnBrk="1" hangingPunct="1"/>
              <a:t>46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497887" cy="11731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Protective Factors: Health in Context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03225" y="1600200"/>
            <a:ext cx="8512175" cy="48768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Calibri" pitchFamily="34" charset="0"/>
              </a:rPr>
              <a:t>Health and well-being depends on:</a:t>
            </a:r>
          </a:p>
          <a:p>
            <a:pPr lvl="1" eaLnBrk="1" hangingPunct="1"/>
            <a:r>
              <a:rPr lang="en-US" altLang="en-US" smtClean="0">
                <a:latin typeface="Calibri" pitchFamily="34" charset="0"/>
              </a:rPr>
              <a:t>Perceptions of connectedness to others</a:t>
            </a:r>
          </a:p>
          <a:p>
            <a:pPr lvl="1" eaLnBrk="1" hangingPunct="1"/>
            <a:r>
              <a:rPr lang="en-US" altLang="en-US" smtClean="0">
                <a:latin typeface="Calibri" pitchFamily="34" charset="0"/>
              </a:rPr>
              <a:t>Ability of parents to spending time with and being available </a:t>
            </a:r>
          </a:p>
          <a:p>
            <a:pPr lvl="1" eaLnBrk="1" hangingPunct="1"/>
            <a:r>
              <a:rPr lang="en-US" altLang="en-US" smtClean="0">
                <a:latin typeface="Calibri" pitchFamily="34" charset="0"/>
              </a:rPr>
              <a:t>Sense that parents and teachers are warm and caring</a:t>
            </a:r>
          </a:p>
          <a:p>
            <a:pPr eaLnBrk="1" hangingPunct="1"/>
            <a:r>
              <a:rPr lang="en-US" altLang="en-US" smtClean="0">
                <a:latin typeface="Calibri" pitchFamily="34" charset="0"/>
              </a:rPr>
              <a:t>Emotional support at home increases the chances of avoiding the health hazards of adolescence.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latin typeface="Times New Roman" pitchFamily="18" charset="0"/>
              </a:rPr>
              <a:t>15-</a:t>
            </a:r>
            <a:fld id="{12C0CE6F-EFE9-42CD-A0BC-0B4B4BF5B57F}" type="slidenum">
              <a:rPr lang="en-US" altLang="en-US" sz="1200">
                <a:latin typeface="Times New Roman" pitchFamily="18" charset="0"/>
              </a:rPr>
              <a:pPr eaLnBrk="1" hangingPunct="1"/>
              <a:t>5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497887" cy="1173162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/>
              <a:t>Puberty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03225" y="1600200"/>
            <a:ext cx="8512175" cy="4876800"/>
          </a:xfrm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>
                <a:latin typeface="Calibri" pitchFamily="34" charset="0"/>
              </a:rPr>
              <a:t>Begins from a cascade of hormonal responses</a:t>
            </a:r>
          </a:p>
          <a:p>
            <a:pPr marL="400050" lvl="1" indent="0" eaLnBrk="1" hangingPunct="1">
              <a:buNone/>
            </a:pPr>
            <a:r>
              <a:rPr lang="en-US" altLang="en-US" dirty="0" smtClean="0">
                <a:latin typeface="Calibri" pitchFamily="34" charset="0"/>
              </a:rPr>
              <a:t>1.  </a:t>
            </a:r>
            <a:r>
              <a:rPr lang="en-US" altLang="en-US" sz="2800" dirty="0" err="1" smtClean="0">
                <a:latin typeface="Calibri" pitchFamily="34" charset="0"/>
              </a:rPr>
              <a:t>Adrenarche</a:t>
            </a:r>
            <a:r>
              <a:rPr lang="en-US" altLang="en-US" sz="2800" dirty="0" smtClean="0">
                <a:latin typeface="Calibri" pitchFamily="34" charset="0"/>
              </a:rPr>
              <a:t> </a:t>
            </a:r>
            <a:r>
              <a:rPr lang="en-US" altLang="en-US" sz="2800" dirty="0" smtClean="0">
                <a:latin typeface="Calibri" pitchFamily="34" charset="0"/>
              </a:rPr>
              <a:t>- Activation of the adrenal glands</a:t>
            </a:r>
            <a:r>
              <a:rPr lang="en-US" altLang="en-US" sz="2800" dirty="0" smtClean="0">
                <a:latin typeface="Calibri" pitchFamily="34" charset="0"/>
              </a:rPr>
              <a:t>.</a:t>
            </a:r>
            <a:r>
              <a:rPr lang="en-US" altLang="en-US" sz="2800" dirty="0">
                <a:latin typeface="Calibri" pitchFamily="34" charset="0"/>
              </a:rPr>
              <a:t> </a:t>
            </a:r>
          </a:p>
          <a:p>
            <a:pPr lvl="2" indent="-342900" eaLnBrk="1" hangingPunct="1"/>
            <a:r>
              <a:rPr lang="en-US" altLang="en-US" dirty="0" smtClean="0">
                <a:latin typeface="Calibri" pitchFamily="34" charset="0"/>
              </a:rPr>
              <a:t>Occurs </a:t>
            </a:r>
            <a:r>
              <a:rPr lang="en-US" altLang="en-US" dirty="0">
                <a:latin typeface="Calibri" pitchFamily="34" charset="0"/>
              </a:rPr>
              <a:t>between ages 6 and 8 </a:t>
            </a:r>
          </a:p>
          <a:p>
            <a:pPr lvl="2" eaLnBrk="1" hangingPunct="1"/>
            <a:r>
              <a:rPr lang="en-US" altLang="en-US" dirty="0">
                <a:latin typeface="Calibri" pitchFamily="34" charset="0"/>
              </a:rPr>
              <a:t>Increased levels of androgens, most notably </a:t>
            </a:r>
            <a:r>
              <a:rPr lang="en-US" altLang="en-US" dirty="0" err="1">
                <a:latin typeface="Calibri" pitchFamily="34" charset="0"/>
              </a:rPr>
              <a:t>dehydroepiandrosterone</a:t>
            </a:r>
            <a:r>
              <a:rPr lang="en-US" altLang="en-US" dirty="0">
                <a:latin typeface="Calibri" pitchFamily="34" charset="0"/>
              </a:rPr>
              <a:t> (DHEA)</a:t>
            </a:r>
          </a:p>
          <a:p>
            <a:pPr lvl="2" eaLnBrk="1" hangingPunct="1"/>
            <a:r>
              <a:rPr lang="en-US" altLang="en-US" dirty="0">
                <a:latin typeface="Calibri" pitchFamily="34" charset="0"/>
              </a:rPr>
              <a:t>Influences the growth of pubic, axillary, and facial hair</a:t>
            </a:r>
          </a:p>
          <a:p>
            <a:pPr lvl="2" eaLnBrk="1" hangingPunct="1"/>
            <a:r>
              <a:rPr lang="en-US" altLang="en-US" dirty="0">
                <a:latin typeface="Calibri" pitchFamily="34" charset="0"/>
              </a:rPr>
              <a:t>Contributes to faster body growth, oilier skin, and development of body odor</a:t>
            </a:r>
          </a:p>
          <a:p>
            <a:pPr marL="914400" lvl="1" indent="-514350" eaLnBrk="1" hangingPunct="1">
              <a:buFont typeface="+mj-lt"/>
              <a:buAutoNum type="arabicPeriod"/>
            </a:pPr>
            <a:endParaRPr lang="en-US" altLang="en-US" dirty="0" smtClean="0">
              <a:latin typeface="Calibri" pitchFamily="34" charset="0"/>
            </a:endParaRPr>
          </a:p>
          <a:p>
            <a:pPr eaLnBrk="1" hangingPunct="1"/>
            <a:endParaRPr lang="en-US" altLang="en-US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latin typeface="Times New Roman" pitchFamily="18" charset="0"/>
              </a:rPr>
              <a:t>15-</a:t>
            </a:r>
            <a:fld id="{780AB1A0-E5C1-4587-BC9C-6E053275CE06}" type="slidenum">
              <a:rPr lang="en-US" altLang="en-US" sz="1200">
                <a:latin typeface="Times New Roman" pitchFamily="18" charset="0"/>
              </a:rPr>
              <a:pPr eaLnBrk="1" hangingPunct="1"/>
              <a:t>6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497887" cy="1173162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/>
              <a:t>Puberty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25" y="1600200"/>
            <a:ext cx="8512175" cy="4876800"/>
          </a:xfrm>
        </p:spPr>
        <p:txBody>
          <a:bodyPr rtlCol="0">
            <a:normAutofit/>
          </a:bodyPr>
          <a:lstStyle/>
          <a:p>
            <a:pPr marL="57150" indent="0" eaLnBrk="1" fontAlgn="auto" hangingPunct="1">
              <a:buNone/>
              <a:defRPr/>
            </a:pPr>
            <a:r>
              <a:rPr lang="en-US" dirty="0" smtClean="0">
                <a:latin typeface="Calibri" panose="020F0502020204030204" pitchFamily="34" charset="0"/>
              </a:rPr>
              <a:t>2.  </a:t>
            </a:r>
            <a:r>
              <a:rPr lang="en-US" dirty="0" err="1" smtClean="0">
                <a:latin typeface="Calibri" panose="020F0502020204030204" pitchFamily="34" charset="0"/>
              </a:rPr>
              <a:t>Gonadarche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- Sex organ maturity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  <a:endParaRPr lang="en-US" dirty="0" smtClean="0">
              <a:latin typeface="Calibri" panose="020F0502020204030204" pitchFamily="34" charset="0"/>
              <a:ea typeface="+mn-ea"/>
            </a:endParaRPr>
          </a:p>
          <a:p>
            <a:pPr lvl="1" eaLnBrk="1" fontAlgn="auto" hangingPunct="1">
              <a:defRPr/>
            </a:pPr>
            <a:r>
              <a:rPr lang="en-US" dirty="0" smtClean="0">
                <a:latin typeface="Calibri" panose="020F0502020204030204" pitchFamily="34" charset="0"/>
                <a:ea typeface="+mn-ea"/>
              </a:rPr>
              <a:t>Second burst of DHEA</a:t>
            </a:r>
            <a:endParaRPr lang="en-US" dirty="0">
              <a:latin typeface="Calibri" panose="020F0502020204030204" pitchFamily="34" charset="0"/>
              <a:ea typeface="+mn-ea"/>
            </a:endParaRPr>
          </a:p>
          <a:p>
            <a:pPr lvl="1" eaLnBrk="1" fontAlgn="auto" hangingPunct="1">
              <a:defRPr/>
            </a:pPr>
            <a:r>
              <a:rPr lang="en-US" dirty="0" smtClean="0">
                <a:latin typeface="Calibri" panose="020F0502020204030204" pitchFamily="34" charset="0"/>
                <a:ea typeface="+mn-ea"/>
              </a:rPr>
              <a:t>Girls </a:t>
            </a:r>
            <a:r>
              <a:rPr lang="en-US" dirty="0">
                <a:latin typeface="Calibri" panose="020F0502020204030204" pitchFamily="34" charset="0"/>
                <a:ea typeface="+mn-ea"/>
              </a:rPr>
              <a:t>- Ovaries increase their input of </a:t>
            </a:r>
            <a:r>
              <a:rPr lang="en-US" dirty="0" smtClean="0">
                <a:latin typeface="Calibri" panose="020F0502020204030204" pitchFamily="34" charset="0"/>
                <a:ea typeface="+mn-ea"/>
              </a:rPr>
              <a:t>estrogen.</a:t>
            </a:r>
            <a:endParaRPr lang="en-US" dirty="0">
              <a:latin typeface="Calibri" panose="020F0502020204030204" pitchFamily="34" charset="0"/>
              <a:ea typeface="+mn-ea"/>
            </a:endParaRPr>
          </a:p>
          <a:p>
            <a:pPr lvl="2" eaLnBrk="1" fontAlgn="auto" hangingPunct="1">
              <a:defRPr/>
            </a:pPr>
            <a:r>
              <a:rPr lang="en-US" dirty="0">
                <a:latin typeface="Calibri" panose="020F0502020204030204" pitchFamily="34" charset="0"/>
                <a:ea typeface="+mn-ea"/>
              </a:rPr>
              <a:t>Stimulates the growth of female genitals</a:t>
            </a:r>
          </a:p>
          <a:p>
            <a:pPr lvl="2" eaLnBrk="1" fontAlgn="auto" hangingPunct="1">
              <a:defRPr/>
            </a:pPr>
            <a:r>
              <a:rPr lang="en-US" dirty="0">
                <a:latin typeface="Calibri" panose="020F0502020204030204" pitchFamily="34" charset="0"/>
                <a:ea typeface="+mn-ea"/>
              </a:rPr>
              <a:t>Development of breast and pubic and underarm hair</a:t>
            </a:r>
          </a:p>
          <a:p>
            <a:pPr lvl="1" eaLnBrk="1" fontAlgn="auto" hangingPunct="1">
              <a:defRPr/>
            </a:pPr>
            <a:r>
              <a:rPr lang="en-US" dirty="0">
                <a:latin typeface="Calibri" panose="020F0502020204030204" pitchFamily="34" charset="0"/>
                <a:ea typeface="+mn-ea"/>
              </a:rPr>
              <a:t>Boys - Testes increase the production of androgens, especially </a:t>
            </a:r>
            <a:r>
              <a:rPr lang="en-US" dirty="0" smtClean="0">
                <a:latin typeface="Calibri" panose="020F0502020204030204" pitchFamily="34" charset="0"/>
                <a:ea typeface="+mn-ea"/>
              </a:rPr>
              <a:t>testosterone.</a:t>
            </a:r>
            <a:endParaRPr lang="en-US" dirty="0">
              <a:latin typeface="Calibri" panose="020F0502020204030204" pitchFamily="34" charset="0"/>
              <a:ea typeface="+mn-ea"/>
            </a:endParaRPr>
          </a:p>
          <a:p>
            <a:pPr lvl="2" eaLnBrk="1" fontAlgn="auto" hangingPunct="1">
              <a:defRPr/>
            </a:pPr>
            <a:r>
              <a:rPr lang="en-US" dirty="0">
                <a:latin typeface="Calibri" panose="020F0502020204030204" pitchFamily="34" charset="0"/>
                <a:ea typeface="+mn-ea"/>
              </a:rPr>
              <a:t>Growth of male genitals, muscle mass, and body </a:t>
            </a:r>
            <a:r>
              <a:rPr lang="en-US" dirty="0" smtClean="0">
                <a:latin typeface="Calibri" panose="020F0502020204030204" pitchFamily="34" charset="0"/>
                <a:ea typeface="+mn-ea"/>
              </a:rPr>
              <a:t>hair</a:t>
            </a:r>
          </a:p>
          <a:p>
            <a:pPr lvl="2" eaLnBrk="1" fontAlgn="auto" hangingPunct="1">
              <a:defRPr/>
            </a:pPr>
            <a:endParaRPr lang="en-US" dirty="0">
              <a:latin typeface="Calibri" panose="020F0502020204030204" pitchFamily="34" charset="0"/>
              <a:ea typeface="+mn-ea"/>
            </a:endParaRPr>
          </a:p>
          <a:p>
            <a:pPr marL="0" indent="0" eaLnBrk="1" fontAlgn="auto" hangingPunct="1">
              <a:buFont typeface="Wingdings" pitchFamily="2" charset="2"/>
              <a:buNone/>
              <a:defRPr/>
            </a:pPr>
            <a:endParaRPr lang="en-US" dirty="0">
              <a:latin typeface="+mn-lt"/>
              <a:ea typeface="+mn-ea"/>
            </a:endParaRPr>
          </a:p>
          <a:p>
            <a:pPr eaLnBrk="1" fontAlgn="auto" hangingPunct="1">
              <a:defRPr/>
            </a:pPr>
            <a:endParaRPr lang="en-US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latin typeface="Times New Roman" pitchFamily="18" charset="0"/>
              </a:rPr>
              <a:t>15-</a:t>
            </a:r>
            <a:fld id="{2E54F8D8-7061-43DA-8BAE-DA6CD83585AC}" type="slidenum">
              <a:rPr lang="en-US" altLang="en-US" sz="1200">
                <a:latin typeface="Times New Roman" pitchFamily="18" charset="0"/>
              </a:rPr>
              <a:pPr eaLnBrk="1" hangingPunct="1"/>
              <a:t>7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497887" cy="1173162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ea typeface="+mj-ea"/>
              </a:rPr>
              <a:t>Figure 15.1- Regulation of Human Puberty Onset and Progression</a:t>
            </a:r>
          </a:p>
        </p:txBody>
      </p:sp>
      <p:pic>
        <p:nvPicPr>
          <p:cNvPr id="1229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95438"/>
            <a:ext cx="4876800" cy="488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latin typeface="Times New Roman" pitchFamily="18" charset="0"/>
              </a:rPr>
              <a:t>15-</a:t>
            </a:r>
            <a:fld id="{BFE2D7ED-CF87-4021-95F2-54883AB3E502}" type="slidenum">
              <a:rPr lang="en-US" altLang="en-US" sz="1200">
                <a:latin typeface="Times New Roman" pitchFamily="18" charset="0"/>
              </a:rPr>
              <a:pPr eaLnBrk="1" hangingPunct="1"/>
              <a:t>8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497887" cy="1173162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/>
              <a:t>Adolescent Growth Spurt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03225" y="1600200"/>
            <a:ext cx="8512175" cy="48768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libri" pitchFamily="34" charset="0"/>
              </a:rPr>
              <a:t>Sharp increase in height and weight that precedes sexual maturity</a:t>
            </a:r>
          </a:p>
          <a:p>
            <a:pPr lvl="1" eaLnBrk="1" hangingPunct="1"/>
            <a:r>
              <a:rPr lang="en-US" altLang="en-US" dirty="0" smtClean="0">
                <a:latin typeface="Calibri" pitchFamily="34" charset="0"/>
              </a:rPr>
              <a:t>Lasts about 2 years</a:t>
            </a:r>
          </a:p>
          <a:p>
            <a:pPr lvl="1" eaLnBrk="1" hangingPunct="1"/>
            <a:r>
              <a:rPr lang="en-US" altLang="en-US" dirty="0" smtClean="0">
                <a:latin typeface="Calibri" pitchFamily="34" charset="0"/>
              </a:rPr>
              <a:t>Girls - Between ages 9 </a:t>
            </a:r>
            <a:r>
              <a:rPr lang="en-US" altLang="en-US" dirty="0" smtClean="0">
                <a:latin typeface="Times New Roman" pitchFamily="18" charset="0"/>
              </a:rPr>
              <a:t>½</a:t>
            </a:r>
            <a:r>
              <a:rPr lang="en-US" altLang="en-US" dirty="0" smtClean="0">
                <a:latin typeface="Calibri" pitchFamily="34" charset="0"/>
              </a:rPr>
              <a:t> and 14</a:t>
            </a:r>
          </a:p>
          <a:p>
            <a:pPr lvl="1" eaLnBrk="1" hangingPunct="1"/>
            <a:r>
              <a:rPr lang="en-US" altLang="en-US" dirty="0" smtClean="0">
                <a:latin typeface="Calibri" pitchFamily="34" charset="0"/>
              </a:rPr>
              <a:t>Boys - Between ages 10 </a:t>
            </a:r>
            <a:r>
              <a:rPr lang="en-US" altLang="en-US" dirty="0" smtClean="0">
                <a:latin typeface="Times New Roman" pitchFamily="18" charset="0"/>
              </a:rPr>
              <a:t>½</a:t>
            </a:r>
            <a:r>
              <a:rPr lang="en-US" altLang="en-US" dirty="0" smtClean="0">
                <a:latin typeface="Calibri" pitchFamily="34" charset="0"/>
              </a:rPr>
              <a:t> and 16</a:t>
            </a:r>
          </a:p>
          <a:p>
            <a:pPr lvl="1" eaLnBrk="1" hangingPunct="1"/>
            <a:endParaRPr lang="en-US" altLang="en-US" dirty="0" smtClean="0">
              <a:latin typeface="Calibri" pitchFamily="34" charset="0"/>
            </a:endParaRPr>
          </a:p>
          <a:p>
            <a:pPr eaLnBrk="1" hangingPunct="1"/>
            <a:endParaRPr lang="en-US" altLang="en-US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latin typeface="Times New Roman" pitchFamily="18" charset="0"/>
              </a:rPr>
              <a:t>15-</a:t>
            </a:r>
            <a:fld id="{3D7B0939-8DA0-46A6-8870-DEE827097639}" type="slidenum">
              <a:rPr lang="en-US" altLang="en-US" sz="1200">
                <a:latin typeface="Times New Roman" pitchFamily="18" charset="0"/>
              </a:rPr>
              <a:pPr eaLnBrk="1" hangingPunct="1"/>
              <a:t>9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497887" cy="11731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Primary and Secondary Sex Characteristics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03225" y="1600200"/>
            <a:ext cx="8512175" cy="4876800"/>
          </a:xfrm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 smtClean="0">
                <a:latin typeface="Calibri" pitchFamily="34" charset="0"/>
              </a:rPr>
              <a:t>Changes include:</a:t>
            </a:r>
          </a:p>
          <a:p>
            <a:pPr eaLnBrk="1" hangingPunct="1"/>
            <a:r>
              <a:rPr lang="en-US" altLang="en-US" b="1" dirty="0" smtClean="0">
                <a:latin typeface="Calibri" pitchFamily="34" charset="0"/>
              </a:rPr>
              <a:t>Primary </a:t>
            </a:r>
            <a:r>
              <a:rPr lang="en-US" altLang="en-US" b="1" dirty="0" smtClean="0">
                <a:latin typeface="Calibri" pitchFamily="34" charset="0"/>
              </a:rPr>
              <a:t>sex characteristics</a:t>
            </a:r>
            <a:r>
              <a:rPr lang="en-US" altLang="en-US" dirty="0" smtClean="0">
                <a:latin typeface="Calibri" pitchFamily="34" charset="0"/>
              </a:rPr>
              <a:t>: Organs directly related to reproduction enlarge and mature during adolescence.</a:t>
            </a:r>
          </a:p>
          <a:p>
            <a:pPr eaLnBrk="1" hangingPunct="1"/>
            <a:r>
              <a:rPr lang="en-US" altLang="en-US" b="1" dirty="0" smtClean="0">
                <a:latin typeface="Calibri" pitchFamily="34" charset="0"/>
              </a:rPr>
              <a:t>Secondary sex characteristics</a:t>
            </a:r>
            <a:r>
              <a:rPr lang="en-US" altLang="en-US" dirty="0" smtClean="0">
                <a:latin typeface="Calibri" pitchFamily="34" charset="0"/>
              </a:rPr>
              <a:t>: Physiological signs of sexual maturation that do not involve the sex organs.</a:t>
            </a:r>
          </a:p>
          <a:p>
            <a:pPr eaLnBrk="1" hangingPunct="1"/>
            <a:endParaRPr lang="en-US" altLang="en-US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_Office Theme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1970</Words>
  <Application>Microsoft Office PowerPoint</Application>
  <PresentationFormat>On-screen Show (4:3)</PresentationFormat>
  <Paragraphs>363</Paragraphs>
  <Slides>46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Calibri</vt:lpstr>
      <vt:lpstr>MS PGothic</vt:lpstr>
      <vt:lpstr>Arial</vt:lpstr>
      <vt:lpstr>Times New Roman</vt:lpstr>
      <vt:lpstr>MS PGothic</vt:lpstr>
      <vt:lpstr>Bookman Old Style</vt:lpstr>
      <vt:lpstr>Wingdings</vt:lpstr>
      <vt:lpstr>3_Office Theme</vt:lpstr>
      <vt:lpstr>   </vt:lpstr>
      <vt:lpstr>Adolescence: A Developmental Transition</vt:lpstr>
      <vt:lpstr>Adolescence</vt:lpstr>
      <vt:lpstr>Adolescence: Opportunities and Risks</vt:lpstr>
      <vt:lpstr>Puberty</vt:lpstr>
      <vt:lpstr>Puberty</vt:lpstr>
      <vt:lpstr>Figure 15.1- Regulation of Human Puberty Onset and Progression</vt:lpstr>
      <vt:lpstr>Adolescent Growth Spurt</vt:lpstr>
      <vt:lpstr>Primary and Secondary Sex Characteristics</vt:lpstr>
      <vt:lpstr>Table 15.2 - Secondary Sex Characteristics</vt:lpstr>
      <vt:lpstr>Signs of Sexual Maturity</vt:lpstr>
      <vt:lpstr>Influences on Timing of Puberty</vt:lpstr>
      <vt:lpstr>Implications of Early and Late Maturation</vt:lpstr>
      <vt:lpstr>Gender</vt:lpstr>
      <vt:lpstr>Gender</vt:lpstr>
      <vt:lpstr>Gender</vt:lpstr>
      <vt:lpstr>Five Perspectives on Gender Development</vt:lpstr>
      <vt:lpstr>Five Perspectives on Gender Development</vt:lpstr>
      <vt:lpstr>Five Perspectives on Gender Development</vt:lpstr>
      <vt:lpstr>Origins of Sexual Orientation</vt:lpstr>
      <vt:lpstr>Developing A Sexual Identity</vt:lpstr>
      <vt:lpstr>Timing and Trends</vt:lpstr>
      <vt:lpstr>Timing and Trends</vt:lpstr>
      <vt:lpstr>Sexual Risk Taking in Adolescence</vt:lpstr>
      <vt:lpstr>Sexual Risk Taking in Adolescence</vt:lpstr>
      <vt:lpstr>Sexual Risk Taking in Adolescence</vt:lpstr>
      <vt:lpstr>Sexual Risk Taking in Adolescence</vt:lpstr>
      <vt:lpstr>PowerPoint Presentation</vt:lpstr>
      <vt:lpstr>Sexual Risk Taking in Adolescence</vt:lpstr>
      <vt:lpstr>Sexual Risk Taking in Adolescence</vt:lpstr>
      <vt:lpstr>The Adolescent Brain</vt:lpstr>
      <vt:lpstr>The Adolescent Brain</vt:lpstr>
      <vt:lpstr>Piaget’s Stage of Formal Operations</vt:lpstr>
      <vt:lpstr>Piaget’s Stage of Formal Operations</vt:lpstr>
      <vt:lpstr>Figure 16.1 - Piagetian Tasks for Measuring Attainment of Formal Operations</vt:lpstr>
      <vt:lpstr>Elkind: Immature Characteristics of Adolescent Thought</vt:lpstr>
      <vt:lpstr>Elkind: Immature Characteristics of Adolescent Thought</vt:lpstr>
      <vt:lpstr>Use and Abuse of Drugs</vt:lpstr>
      <vt:lpstr>Table 15.4 - Risk Factors for Teenage Drug Abuse</vt:lpstr>
      <vt:lpstr>Alcohol Abuse</vt:lpstr>
      <vt:lpstr>Marijuana Abuse</vt:lpstr>
      <vt:lpstr>Tobacco Abuse</vt:lpstr>
      <vt:lpstr>Depression</vt:lpstr>
      <vt:lpstr>Depression </vt:lpstr>
      <vt:lpstr>Death in Adolescence</vt:lpstr>
      <vt:lpstr>Protective Factors: Health in Context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Thomas</dc:creator>
  <cp:lastModifiedBy>Donna Vandergrift</cp:lastModifiedBy>
  <cp:revision>49</cp:revision>
  <dcterms:created xsi:type="dcterms:W3CDTF">2013-07-02T09:37:40Z</dcterms:created>
  <dcterms:modified xsi:type="dcterms:W3CDTF">2014-12-03T14:03:31Z</dcterms:modified>
</cp:coreProperties>
</file>